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5"/>
  </p:notesMasterIdLst>
  <p:sldIdLst>
    <p:sldId id="256" r:id="rId2"/>
    <p:sldId id="315" r:id="rId3"/>
    <p:sldId id="258" r:id="rId4"/>
    <p:sldId id="317" r:id="rId5"/>
    <p:sldId id="321" r:id="rId6"/>
    <p:sldId id="324" r:id="rId7"/>
    <p:sldId id="327" r:id="rId8"/>
    <p:sldId id="319" r:id="rId9"/>
    <p:sldId id="326" r:id="rId10"/>
    <p:sldId id="325" r:id="rId11"/>
    <p:sldId id="323" r:id="rId12"/>
    <p:sldId id="316" r:id="rId13"/>
    <p:sldId id="292" r:id="rId1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9FA"/>
    <a:srgbClr val="FFFFFF"/>
  </p:clrMru>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Стиль из темы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100" d="100"/>
          <a:sy n="100" d="100"/>
        </p:scale>
        <p:origin x="-492" y="-90"/>
      </p:cViewPr>
      <p:guideLst>
        <p:guide orient="horz" pos="2251"/>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0" d="100"/>
          <a:sy n="80" d="100"/>
        </p:scale>
        <p:origin x="-2022"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75AD1-C7BB-4C3C-B041-702E506F3684}" type="datetimeFigureOut">
              <a:rPr lang="ru-RU" smtClean="0"/>
              <a:pPr/>
              <a:t>26.06.2016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5EA453-23B3-4F96-B5D5-D022FDB2E162}"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445EA453-23B3-4F96-B5D5-D022FDB2E162}" type="slidenum">
              <a:rPr lang="ru-RU" smtClean="0"/>
              <a:pPr/>
              <a:t>3</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5AB9025B-B2E3-4765-BBAD-F4B87C024099}" type="datetime1">
              <a:rPr lang="ru-RU" smtClean="0"/>
              <a:pPr/>
              <a:t>26.06.2016</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7498795A-CFA5-45B7-82FE-35C0C684350C}"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187E0295-6CA2-47B0-8454-EC2927B6B459}" type="datetime1">
              <a:rPr lang="ru-RU" smtClean="0"/>
              <a:pPr/>
              <a:t>26.06.2016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498795A-CFA5-45B7-82FE-35C0C684350C}"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914401"/>
            <a:ext cx="2057400" cy="52117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914401"/>
            <a:ext cx="6019800" cy="5211763"/>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CB152B4-C302-4694-AE4F-83A6FC653901}" type="datetime1">
              <a:rPr lang="ru-RU" smtClean="0"/>
              <a:pPr/>
              <a:t>26.06.2016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498795A-CFA5-45B7-82FE-35C0C684350C}"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22F47013-DD95-49DD-8944-BBB06EB06E2E}" type="datetime1">
              <a:rPr lang="ru-RU" smtClean="0"/>
              <a:pPr/>
              <a:t>26.06.2016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498795A-CFA5-45B7-82FE-35C0C684350C}"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DB2863B1-278F-498A-99A5-A5D4B6872BAD}" type="datetime1">
              <a:rPr lang="ru-RU" smtClean="0"/>
              <a:pPr/>
              <a:t>26.06.2016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498795A-CFA5-45B7-82FE-35C0C684350C}"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6AF26596-A627-4764-A736-286405C24B3F}" type="datetime1">
              <a:rPr lang="ru-RU" smtClean="0"/>
              <a:pPr/>
              <a:t>26.06.2016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498795A-CFA5-45B7-82FE-35C0C684350C}"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tIns="45720" anchor="b"/>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E4D3AEA0-1655-457D-9C7A-05A7F60E2B2D}" type="datetime1">
              <a:rPr lang="ru-RU" smtClean="0"/>
              <a:pPr/>
              <a:t>26.06.2016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498795A-CFA5-45B7-82FE-35C0C684350C}"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1EF6F212-F968-459A-8EB0-7F59C4961448}" type="datetime1">
              <a:rPr lang="ru-RU" smtClean="0"/>
              <a:pPr/>
              <a:t>26.06.2016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498795A-CFA5-45B7-82FE-35C0C684350C}"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BD5AA18-94BC-4C71-B1EE-C7258C74159F}" type="datetime1">
              <a:rPr lang="ru-RU" smtClean="0"/>
              <a:pPr/>
              <a:t>26.06.2016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498795A-CFA5-45B7-82FE-35C0C684350C}"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ACA692D2-7D53-4B2E-B076-9C0830FA98D1}" type="datetime1">
              <a:rPr lang="ru-RU" smtClean="0"/>
              <a:pPr/>
              <a:t>26.06.2016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498795A-CFA5-45B7-82FE-35C0C684350C}"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9" name="Прямоугольник с одним вырезанным скругленным углом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ый треугольник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65A3E6D5-A82A-4C40-A3D5-48D748833E72}" type="datetime1">
              <a:rPr lang="ru-RU" smtClean="0"/>
              <a:pPr/>
              <a:t>26.06.2016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077200" y="6356350"/>
            <a:ext cx="609600" cy="365125"/>
          </a:xfrm>
        </p:spPr>
        <p:txBody>
          <a:bodyPr/>
          <a:lstStyle/>
          <a:p>
            <a:fld id="{7498795A-CFA5-45B7-82FE-35C0C684350C}" type="slidenum">
              <a:rPr lang="ru-RU" smtClean="0"/>
              <a:pPr/>
              <a:t>‹#›</a:t>
            </a:fld>
            <a:endParaRPr lang="ru-RU"/>
          </a:p>
        </p:txBody>
      </p:sp>
      <p:sp>
        <p:nvSpPr>
          <p:cNvPr id="3" name="Рисунок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smtClean="0"/>
              <a:t>Вставка рисунка</a:t>
            </a:r>
            <a:endParaRPr kumimoji="0" lang="en-US" dirty="0"/>
          </a:p>
        </p:txBody>
      </p:sp>
      <p:sp>
        <p:nvSpPr>
          <p:cNvPr id="10" name="Полилиния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Полилиния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Полилиния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Полилиния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Заголовок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BC19F14-0F2F-4716-BA08-FCE1D3CE7C90}" type="datetime1">
              <a:rPr lang="ru-RU" smtClean="0"/>
              <a:pPr/>
              <a:t>26.06.2016</a:t>
            </a:fld>
            <a:endParaRPr lang="ru-RU"/>
          </a:p>
        </p:txBody>
      </p:sp>
      <p:sp>
        <p:nvSpPr>
          <p:cNvPr id="22" name="Нижний колонтитул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u-RU"/>
          </a:p>
        </p:txBody>
      </p:sp>
      <p:sp>
        <p:nvSpPr>
          <p:cNvPr id="18" name="Номер слайда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498795A-CFA5-45B7-82FE-35C0C684350C}" type="slidenum">
              <a:rPr lang="ru-RU" smtClean="0"/>
              <a:pPr/>
              <a:t>‹#›</a:t>
            </a:fld>
            <a:endParaRPr lang="ru-RU"/>
          </a:p>
        </p:txBody>
      </p:sp>
      <p:grpSp>
        <p:nvGrpSpPr>
          <p:cNvPr id="2" name="Группа 1"/>
          <p:cNvGrpSpPr/>
          <p:nvPr/>
        </p:nvGrpSpPr>
        <p:grpSpPr>
          <a:xfrm>
            <a:off x="-19017" y="202408"/>
            <a:ext cx="9180548" cy="649224"/>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16200000" scaled="1"/>
        </a:gradFill>
        <a:effectLst/>
      </p:bgPr>
    </p:bg>
    <p:spTree>
      <p:nvGrpSpPr>
        <p:cNvPr id="1" name=""/>
        <p:cNvGrpSpPr/>
        <p:nvPr/>
      </p:nvGrpSpPr>
      <p:grpSpPr>
        <a:xfrm>
          <a:off x="0" y="0"/>
          <a:ext cx="0" cy="0"/>
          <a:chOff x="0" y="0"/>
          <a:chExt cx="0" cy="0"/>
        </a:xfrm>
      </p:grpSpPr>
      <p:sp>
        <p:nvSpPr>
          <p:cNvPr id="2" name="TextBox 1"/>
          <p:cNvSpPr txBox="1"/>
          <p:nvPr/>
        </p:nvSpPr>
        <p:spPr>
          <a:xfrm>
            <a:off x="285720" y="642918"/>
            <a:ext cx="8643998" cy="1200329"/>
          </a:xfrm>
          <a:prstGeom prst="rect">
            <a:avLst/>
          </a:prstGeom>
          <a:noFill/>
        </p:spPr>
        <p:txBody>
          <a:bodyPr wrap="square" rtlCol="0">
            <a:spAutoFit/>
          </a:bodyPr>
          <a:lstStyle/>
          <a:p>
            <a:pPr algn="ctr"/>
            <a:r>
              <a:rPr lang="ru-RU" sz="1200" b="1" dirty="0" smtClean="0">
                <a:solidFill>
                  <a:schemeClr val="bg1"/>
                </a:solidFill>
                <a:latin typeface="Arial" pitchFamily="34" charset="0"/>
                <a:cs typeface="Arial" pitchFamily="34" charset="0"/>
              </a:rPr>
              <a:t>Федеральное государственное бюджетное образовательное </a:t>
            </a:r>
            <a:br>
              <a:rPr lang="ru-RU" sz="1200" b="1" dirty="0" smtClean="0">
                <a:solidFill>
                  <a:schemeClr val="bg1"/>
                </a:solidFill>
                <a:latin typeface="Arial" pitchFamily="34" charset="0"/>
                <a:cs typeface="Arial" pitchFamily="34" charset="0"/>
              </a:rPr>
            </a:br>
            <a:r>
              <a:rPr lang="ru-RU" sz="1200" b="1" dirty="0" smtClean="0">
                <a:solidFill>
                  <a:schemeClr val="bg1"/>
                </a:solidFill>
                <a:latin typeface="Arial" pitchFamily="34" charset="0"/>
                <a:cs typeface="Arial" pitchFamily="34" charset="0"/>
              </a:rPr>
              <a:t>учреждение высшего профессионального образования</a:t>
            </a:r>
            <a:br>
              <a:rPr lang="ru-RU" sz="1200" b="1" dirty="0" smtClean="0">
                <a:solidFill>
                  <a:schemeClr val="bg1"/>
                </a:solidFill>
                <a:latin typeface="Arial" pitchFamily="34" charset="0"/>
                <a:cs typeface="Arial" pitchFamily="34" charset="0"/>
              </a:rPr>
            </a:br>
            <a:r>
              <a:rPr lang="ru-RU" sz="1200" b="1" dirty="0" smtClean="0">
                <a:solidFill>
                  <a:schemeClr val="bg1"/>
                </a:solidFill>
                <a:latin typeface="Arial" pitchFamily="34" charset="0"/>
                <a:cs typeface="Arial" pitchFamily="34" charset="0"/>
              </a:rPr>
              <a:t>«Южно-Уральский государственный университет»</a:t>
            </a:r>
            <a:br>
              <a:rPr lang="ru-RU" sz="1200" b="1" dirty="0" smtClean="0">
                <a:solidFill>
                  <a:schemeClr val="bg1"/>
                </a:solidFill>
                <a:latin typeface="Arial" pitchFamily="34" charset="0"/>
                <a:cs typeface="Arial" pitchFamily="34" charset="0"/>
              </a:rPr>
            </a:br>
            <a:r>
              <a:rPr lang="ru-RU" sz="1200" b="1" dirty="0" smtClean="0">
                <a:solidFill>
                  <a:schemeClr val="bg1"/>
                </a:solidFill>
                <a:latin typeface="Arial" pitchFamily="34" charset="0"/>
                <a:cs typeface="Arial" pitchFamily="34" charset="0"/>
              </a:rPr>
              <a:t>(национальный исследовательский университет)</a:t>
            </a:r>
            <a:endParaRPr lang="ru-RU" sz="1200" dirty="0" smtClean="0">
              <a:solidFill>
                <a:schemeClr val="bg1"/>
              </a:solidFill>
              <a:latin typeface="Arial" pitchFamily="34" charset="0"/>
              <a:cs typeface="Arial" pitchFamily="34" charset="0"/>
            </a:endParaRPr>
          </a:p>
          <a:p>
            <a:pPr algn="ctr"/>
            <a:r>
              <a:rPr lang="ru-RU" sz="1200" b="1" dirty="0" smtClean="0">
                <a:solidFill>
                  <a:schemeClr val="bg1"/>
                </a:solidFill>
                <a:latin typeface="Arial" pitchFamily="34" charset="0"/>
                <a:cs typeface="Arial" pitchFamily="34" charset="0"/>
              </a:rPr>
              <a:t>Механико-математический факультет</a:t>
            </a:r>
            <a:endParaRPr lang="ru-RU" sz="1200" dirty="0" smtClean="0">
              <a:solidFill>
                <a:schemeClr val="bg1"/>
              </a:solidFill>
              <a:latin typeface="Arial" pitchFamily="34" charset="0"/>
              <a:cs typeface="Arial" pitchFamily="34" charset="0"/>
            </a:endParaRPr>
          </a:p>
          <a:p>
            <a:pPr algn="ctr"/>
            <a:r>
              <a:rPr lang="ru-RU" sz="1200" b="1" dirty="0" smtClean="0">
                <a:solidFill>
                  <a:schemeClr val="bg1"/>
                </a:solidFill>
                <a:latin typeface="Arial" pitchFamily="34" charset="0"/>
                <a:cs typeface="Arial" pitchFamily="34" charset="0"/>
              </a:rPr>
              <a:t>Кафедра прикладной математики</a:t>
            </a:r>
            <a:endParaRPr lang="ru-RU" sz="1200" dirty="0">
              <a:solidFill>
                <a:schemeClr val="bg1"/>
              </a:solidFill>
              <a:latin typeface="Arial" pitchFamily="34" charset="0"/>
              <a:cs typeface="Arial" pitchFamily="34" charset="0"/>
            </a:endParaRPr>
          </a:p>
        </p:txBody>
      </p:sp>
      <p:sp>
        <p:nvSpPr>
          <p:cNvPr id="7" name="TextBox 6"/>
          <p:cNvSpPr txBox="1"/>
          <p:nvPr/>
        </p:nvSpPr>
        <p:spPr>
          <a:xfrm>
            <a:off x="1714480" y="2428868"/>
            <a:ext cx="7429520" cy="1200329"/>
          </a:xfrm>
          <a:prstGeom prst="rect">
            <a:avLst/>
          </a:prstGeom>
          <a:noFill/>
        </p:spPr>
        <p:txBody>
          <a:bodyPr wrap="square" rtlCol="0">
            <a:spAutoFit/>
          </a:bodyPr>
          <a:lstStyle/>
          <a:p>
            <a:pPr algn="just"/>
            <a:r>
              <a:rPr lang="ru-RU" sz="2400" b="1" dirty="0" smtClean="0">
                <a:solidFill>
                  <a:schemeClr val="bg1"/>
                </a:solidFill>
                <a:latin typeface="Arial" pitchFamily="34" charset="0"/>
                <a:cs typeface="Arial" pitchFamily="34" charset="0"/>
              </a:rPr>
              <a:t>Детектирование ключевых точек на лице человека с использованием сверточных нейронных сетей</a:t>
            </a:r>
            <a:endParaRPr lang="ru-RU" sz="2400" b="1" dirty="0">
              <a:solidFill>
                <a:schemeClr val="bg1"/>
              </a:solidFill>
              <a:latin typeface="Arial" pitchFamily="34" charset="0"/>
              <a:cs typeface="Arial" pitchFamily="34" charset="0"/>
            </a:endParaRPr>
          </a:p>
        </p:txBody>
      </p:sp>
      <p:sp>
        <p:nvSpPr>
          <p:cNvPr id="11" name="Прямоугольник 10"/>
          <p:cNvSpPr/>
          <p:nvPr/>
        </p:nvSpPr>
        <p:spPr>
          <a:xfrm>
            <a:off x="0" y="2285992"/>
            <a:ext cx="1580369" cy="707886"/>
          </a:xfrm>
          <a:prstGeom prst="rect">
            <a:avLst/>
          </a:prstGeom>
          <a:noFill/>
        </p:spPr>
        <p:txBody>
          <a:bodyPr wrap="none" lIns="91440" tIns="45720" rIns="91440" bIns="45720">
            <a:spAutoFit/>
          </a:bodyPr>
          <a:lstStyle/>
          <a:p>
            <a:pPr algn="ctr"/>
            <a:r>
              <a:rPr lang="ru-RU" sz="4000" b="1" cap="none" spc="0" dirty="0" smtClean="0">
                <a:ln w="12700" cmpd="sng">
                  <a:solidFill>
                    <a:schemeClr val="bg1">
                      <a:lumMod val="95000"/>
                      <a:lumOff val="5000"/>
                    </a:schemeClr>
                  </a:solidFill>
                  <a:prstDash val="solid"/>
                </a:ln>
                <a:solidFill>
                  <a:srgbClr val="FFFFFF"/>
                </a:solidFill>
                <a:effectLst>
                  <a:outerShdw blurRad="41275" dist="12700" dir="12000000" algn="tl" rotWithShape="0">
                    <a:srgbClr val="000000">
                      <a:alpha val="40000"/>
                    </a:srgbClr>
                  </a:outerShdw>
                </a:effectLst>
                <a:latin typeface="Arial" pitchFamily="34" charset="0"/>
                <a:cs typeface="Arial" pitchFamily="34" charset="0"/>
              </a:rPr>
              <a:t>Тема:</a:t>
            </a:r>
            <a:endParaRPr lang="ru-RU" sz="4000" b="1" cap="none" spc="0" dirty="0">
              <a:ln w="12700" cmpd="sng">
                <a:solidFill>
                  <a:schemeClr val="bg1">
                    <a:lumMod val="95000"/>
                    <a:lumOff val="5000"/>
                  </a:schemeClr>
                </a:solidFill>
                <a:prstDash val="solid"/>
              </a:ln>
              <a:solidFill>
                <a:srgbClr val="FFFFFF"/>
              </a:solidFill>
              <a:effectLst>
                <a:outerShdw blurRad="41275" dist="12700" dir="12000000" algn="tl" rotWithShape="0">
                  <a:srgbClr val="000000">
                    <a:alpha val="40000"/>
                  </a:srgbClr>
                </a:outerShdw>
              </a:effectLst>
              <a:latin typeface="Arial" pitchFamily="34" charset="0"/>
              <a:cs typeface="Arial" pitchFamily="34" charset="0"/>
            </a:endParaRPr>
          </a:p>
        </p:txBody>
      </p:sp>
      <p:sp>
        <p:nvSpPr>
          <p:cNvPr id="12" name="Скругленный прямоугольник 11"/>
          <p:cNvSpPr/>
          <p:nvPr/>
        </p:nvSpPr>
        <p:spPr>
          <a:xfrm>
            <a:off x="2786050" y="5000636"/>
            <a:ext cx="6143668" cy="78581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2931215" y="5048250"/>
            <a:ext cx="2069413" cy="400110"/>
          </a:xfrm>
          <a:prstGeom prst="rect">
            <a:avLst/>
          </a:prstGeom>
          <a:noFill/>
        </p:spPr>
        <p:txBody>
          <a:bodyPr wrap="none" lIns="91440" tIns="45720" rIns="91440" bIns="45720">
            <a:spAutoFit/>
          </a:bodyPr>
          <a:lstStyle/>
          <a:p>
            <a:pPr algn="ctr"/>
            <a:r>
              <a:rPr lang="ru-RU" sz="2000" b="1" dirty="0" smtClean="0">
                <a:ln w="9525" cmpd="sng">
                  <a:solidFill>
                    <a:schemeClr val="bg1">
                      <a:lumMod val="75000"/>
                      <a:lumOff val="25000"/>
                    </a:schemeClr>
                  </a:solidFill>
                  <a:prstDash val="solid"/>
                </a:ln>
                <a:solidFill>
                  <a:srgbClr val="FFFFFF"/>
                </a:solidFill>
                <a:effectLst>
                  <a:outerShdw blurRad="41275" dist="12700" dir="12000000" algn="tl" rotWithShape="0">
                    <a:srgbClr val="000000">
                      <a:alpha val="40000"/>
                    </a:srgbClr>
                  </a:outerShdw>
                </a:effectLst>
                <a:latin typeface="Arial" pitchFamily="34" charset="0"/>
                <a:cs typeface="Arial" pitchFamily="34" charset="0"/>
              </a:rPr>
              <a:t>Автор работы</a:t>
            </a:r>
            <a:r>
              <a:rPr lang="ru-RU" sz="2000" b="1" cap="none" spc="0" dirty="0" smtClean="0">
                <a:ln w="9525" cmpd="sng">
                  <a:solidFill>
                    <a:schemeClr val="bg1">
                      <a:lumMod val="75000"/>
                      <a:lumOff val="25000"/>
                    </a:schemeClr>
                  </a:solidFill>
                  <a:prstDash val="solid"/>
                </a:ln>
                <a:solidFill>
                  <a:srgbClr val="FFFFFF"/>
                </a:solidFill>
                <a:effectLst>
                  <a:outerShdw blurRad="41275" dist="12700" dir="12000000" algn="tl" rotWithShape="0">
                    <a:srgbClr val="000000">
                      <a:alpha val="40000"/>
                    </a:srgbClr>
                  </a:outerShdw>
                </a:effectLst>
                <a:latin typeface="Arial" pitchFamily="34" charset="0"/>
                <a:cs typeface="Arial" pitchFamily="34" charset="0"/>
              </a:rPr>
              <a:t>:</a:t>
            </a:r>
            <a:endParaRPr lang="ru-RU" sz="2000" b="1" cap="none" spc="0" dirty="0">
              <a:ln w="9525" cmpd="sng">
                <a:solidFill>
                  <a:schemeClr val="bg1">
                    <a:lumMod val="75000"/>
                    <a:lumOff val="25000"/>
                  </a:schemeClr>
                </a:solidFill>
                <a:prstDash val="solid"/>
              </a:ln>
              <a:solidFill>
                <a:srgbClr val="FFFFFF"/>
              </a:solidFill>
              <a:effectLst>
                <a:outerShdw blurRad="41275" dist="12700" dir="12000000" algn="tl" rotWithShape="0">
                  <a:srgbClr val="000000">
                    <a:alpha val="40000"/>
                  </a:srgbClr>
                </a:outerShdw>
              </a:effectLst>
              <a:latin typeface="Arial" pitchFamily="34" charset="0"/>
              <a:cs typeface="Arial" pitchFamily="34" charset="0"/>
            </a:endParaRPr>
          </a:p>
        </p:txBody>
      </p:sp>
      <p:sp>
        <p:nvSpPr>
          <p:cNvPr id="15" name="Скругленный прямоугольник 14"/>
          <p:cNvSpPr/>
          <p:nvPr/>
        </p:nvSpPr>
        <p:spPr>
          <a:xfrm>
            <a:off x="2786050" y="5929330"/>
            <a:ext cx="6143668" cy="78581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2938451" y="5986480"/>
            <a:ext cx="2082045" cy="400110"/>
          </a:xfrm>
          <a:prstGeom prst="rect">
            <a:avLst/>
          </a:prstGeom>
          <a:noFill/>
        </p:spPr>
        <p:txBody>
          <a:bodyPr wrap="none" lIns="91440" tIns="45720" rIns="91440" bIns="45720">
            <a:spAutoFit/>
          </a:bodyPr>
          <a:lstStyle/>
          <a:p>
            <a:pPr algn="ctr"/>
            <a:r>
              <a:rPr lang="ru-RU" sz="2000" b="1" cap="none" spc="0" dirty="0" smtClean="0">
                <a:ln w="9525" cmpd="sng">
                  <a:solidFill>
                    <a:schemeClr val="bg1">
                      <a:lumMod val="75000"/>
                      <a:lumOff val="25000"/>
                    </a:schemeClr>
                  </a:solidFill>
                  <a:prstDash val="solid"/>
                </a:ln>
                <a:solidFill>
                  <a:srgbClr val="FFFFFF"/>
                </a:solidFill>
                <a:effectLst>
                  <a:outerShdw blurRad="41275" dist="12700" dir="12000000" algn="tl" rotWithShape="0">
                    <a:srgbClr val="000000">
                      <a:alpha val="40000"/>
                    </a:srgbClr>
                  </a:outerShdw>
                </a:effectLst>
                <a:latin typeface="Arial" pitchFamily="34" charset="0"/>
                <a:cs typeface="Arial" pitchFamily="34" charset="0"/>
              </a:rPr>
              <a:t>Руководитель:</a:t>
            </a:r>
            <a:endParaRPr lang="ru-RU" sz="2000" b="1" cap="none" spc="0" dirty="0">
              <a:ln w="9525" cmpd="sng">
                <a:solidFill>
                  <a:schemeClr val="bg1">
                    <a:lumMod val="75000"/>
                    <a:lumOff val="25000"/>
                  </a:schemeClr>
                </a:solidFill>
                <a:prstDash val="solid"/>
              </a:ln>
              <a:solidFill>
                <a:srgbClr val="FFFFFF"/>
              </a:solidFill>
              <a:effectLst>
                <a:outerShdw blurRad="41275" dist="12700" dir="12000000" algn="tl" rotWithShape="0">
                  <a:srgbClr val="000000">
                    <a:alpha val="40000"/>
                  </a:srgbClr>
                </a:outerShdw>
              </a:effectLst>
              <a:latin typeface="Arial" pitchFamily="34" charset="0"/>
              <a:cs typeface="Arial" pitchFamily="34" charset="0"/>
            </a:endParaRPr>
          </a:p>
        </p:txBody>
      </p:sp>
      <p:sp>
        <p:nvSpPr>
          <p:cNvPr id="16" name="Прямоугольник 15"/>
          <p:cNvSpPr/>
          <p:nvPr/>
        </p:nvSpPr>
        <p:spPr>
          <a:xfrm>
            <a:off x="4919644" y="5072074"/>
            <a:ext cx="2358338" cy="646331"/>
          </a:xfrm>
          <a:prstGeom prst="rect">
            <a:avLst/>
          </a:prstGeom>
          <a:noFill/>
        </p:spPr>
        <p:txBody>
          <a:bodyPr wrap="none" lIns="91440" tIns="45720" rIns="91440" bIns="45720">
            <a:spAutoFit/>
          </a:bodyPr>
          <a:lstStyle/>
          <a:p>
            <a:r>
              <a:rPr lang="ru-RU" b="1" cap="none" spc="0" dirty="0" smtClean="0">
                <a:ln w="3175">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Arial" pitchFamily="34" charset="0"/>
                <a:cs typeface="Arial" pitchFamily="34" charset="0"/>
              </a:rPr>
              <a:t>студент гр. ММ-473</a:t>
            </a:r>
          </a:p>
          <a:p>
            <a:r>
              <a:rPr lang="ru-RU" b="1" cap="none" spc="0" dirty="0" smtClean="0">
                <a:ln w="3175">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Arial" pitchFamily="34" charset="0"/>
                <a:cs typeface="Arial" pitchFamily="34" charset="0"/>
              </a:rPr>
              <a:t>Литвинов А.О.</a:t>
            </a:r>
            <a:endParaRPr lang="ru-RU" b="1" cap="none" spc="0" dirty="0">
              <a:ln w="3175">
                <a:solidFill>
                  <a:schemeClr val="tx2">
                    <a:satMod val="155000"/>
                  </a:schemeClr>
                </a:solidFill>
                <a:prstDash val="solid"/>
              </a:ln>
              <a:solidFill>
                <a:schemeClr val="bg1"/>
              </a:solidFill>
              <a:effectLst>
                <a:outerShdw blurRad="41275" dist="20320" dir="1800000" algn="tl" rotWithShape="0">
                  <a:srgbClr val="000000">
                    <a:alpha val="40000"/>
                  </a:srgbClr>
                </a:outerShdw>
              </a:effectLst>
            </a:endParaRPr>
          </a:p>
        </p:txBody>
      </p:sp>
      <p:sp>
        <p:nvSpPr>
          <p:cNvPr id="17" name="Прямоугольник 16"/>
          <p:cNvSpPr/>
          <p:nvPr/>
        </p:nvSpPr>
        <p:spPr>
          <a:xfrm>
            <a:off x="4929190" y="6000768"/>
            <a:ext cx="4115422" cy="646331"/>
          </a:xfrm>
          <a:prstGeom prst="rect">
            <a:avLst/>
          </a:prstGeom>
          <a:noFill/>
        </p:spPr>
        <p:txBody>
          <a:bodyPr wrap="none" lIns="91440" tIns="45720" rIns="91440" bIns="45720">
            <a:spAutoFit/>
          </a:bodyPr>
          <a:lstStyle/>
          <a:p>
            <a:r>
              <a:rPr lang="ru-RU" b="1" cap="none" spc="0" dirty="0" smtClean="0">
                <a:ln w="3175">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Arial" pitchFamily="34" charset="0"/>
                <a:cs typeface="Arial" pitchFamily="34" charset="0"/>
              </a:rPr>
              <a:t>доцент кафедры ПРИМА, </a:t>
            </a:r>
            <a:r>
              <a:rPr lang="ru-RU" b="1" cap="none" spc="0" dirty="0" err="1" smtClean="0">
                <a:ln w="3175">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Arial" pitchFamily="34" charset="0"/>
                <a:cs typeface="Arial" pitchFamily="34" charset="0"/>
              </a:rPr>
              <a:t>к.ф.-м.н</a:t>
            </a:r>
            <a:r>
              <a:rPr lang="ru-RU" b="1" cap="none" spc="0" dirty="0" smtClean="0">
                <a:ln w="3175">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Arial" pitchFamily="34" charset="0"/>
                <a:cs typeface="Arial" pitchFamily="34" charset="0"/>
              </a:rPr>
              <a:t>.</a:t>
            </a:r>
            <a:br>
              <a:rPr lang="ru-RU" b="1" cap="none" spc="0" dirty="0" smtClean="0">
                <a:ln w="3175">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Arial" pitchFamily="34" charset="0"/>
                <a:cs typeface="Arial" pitchFamily="34" charset="0"/>
              </a:rPr>
            </a:br>
            <a:r>
              <a:rPr lang="ru-RU" b="1" cap="none" spc="0" dirty="0" err="1" smtClean="0">
                <a:ln w="3175">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Arial" pitchFamily="34" charset="0"/>
                <a:cs typeface="Arial" pitchFamily="34" charset="0"/>
              </a:rPr>
              <a:t>Турлакова</a:t>
            </a:r>
            <a:r>
              <a:rPr lang="ru-RU" b="1" cap="none" spc="0" dirty="0" smtClean="0">
                <a:ln w="3175">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Arial" pitchFamily="34" charset="0"/>
                <a:cs typeface="Arial" pitchFamily="34" charset="0"/>
              </a:rPr>
              <a:t> С.У.</a:t>
            </a:r>
            <a:endParaRPr lang="ru-RU" b="1" cap="none" spc="0" dirty="0">
              <a:ln w="3175">
                <a:solidFill>
                  <a:schemeClr val="tx2">
                    <a:satMod val="155000"/>
                  </a:schemeClr>
                </a:solidFill>
                <a:prstDash val="solid"/>
              </a:ln>
              <a:solidFill>
                <a:schemeClr val="bg1"/>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7498795A-CFA5-45B7-82FE-35C0C684350C}" type="slidenum">
              <a:rPr lang="ru-RU" smtClean="0"/>
              <a:pPr/>
              <a:t>10</a:t>
            </a:fld>
            <a:endParaRPr lang="ru-RU"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099" name="Rectangle 3"/>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1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108"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109" name="Rectangle 13"/>
          <p:cNvSpPr>
            <a:spLocks noChangeArrowheads="1"/>
          </p:cNvSpPr>
          <p:nvPr/>
        </p:nvSpPr>
        <p:spPr bwMode="auto">
          <a:xfrm>
            <a:off x="677863"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111"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1" name="Прямоугольник 20"/>
          <p:cNvSpPr/>
          <p:nvPr/>
        </p:nvSpPr>
        <p:spPr>
          <a:xfrm>
            <a:off x="971600" y="404664"/>
            <a:ext cx="7173694" cy="1077218"/>
          </a:xfrm>
          <a:prstGeom prst="rect">
            <a:avLst/>
          </a:prstGeom>
        </p:spPr>
        <p:txBody>
          <a:bodyPr wrap="none">
            <a:spAutoFit/>
          </a:bodyPr>
          <a:lstStyle/>
          <a:p>
            <a:pPr algn="ctr"/>
            <a:r>
              <a:rPr lang="ru-RU" sz="3200" b="1" dirty="0" smtClean="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rPr>
              <a:t>Получение точек лица с помощью</a:t>
            </a:r>
          </a:p>
          <a:p>
            <a:pPr algn="ctr"/>
            <a:r>
              <a:rPr lang="ru-RU" sz="3200" b="1" dirty="0" smtClean="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rPr>
              <a:t>сверточной нейронной сети</a:t>
            </a:r>
            <a:endParaRPr lang="ru-RU" sz="3200" dirty="0"/>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276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87824" y="4365104"/>
            <a:ext cx="3190875" cy="809625"/>
          </a:xfrm>
          <a:prstGeom prst="rect">
            <a:avLst/>
          </a:prstGeom>
          <a:noFill/>
        </p:spPr>
      </p:pic>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2765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48064" y="5589239"/>
            <a:ext cx="190500" cy="295275"/>
          </a:xfrm>
          <a:prstGeom prst="rect">
            <a:avLst/>
          </a:prstGeom>
          <a:noFill/>
        </p:spPr>
      </p:pic>
      <p:sp>
        <p:nvSpPr>
          <p:cNvPr id="35" name="Прямоугольник 34"/>
          <p:cNvSpPr/>
          <p:nvPr/>
        </p:nvSpPr>
        <p:spPr>
          <a:xfrm>
            <a:off x="3347864" y="3933056"/>
            <a:ext cx="2517164" cy="369332"/>
          </a:xfrm>
          <a:prstGeom prst="rect">
            <a:avLst/>
          </a:prstGeom>
        </p:spPr>
        <p:txBody>
          <a:bodyPr wrap="none">
            <a:spAutoFit/>
          </a:bodyPr>
          <a:lstStyle/>
          <a:p>
            <a:r>
              <a:rPr lang="en-US" b="1" dirty="0" smtClean="0"/>
              <a:t>Fully-connected layer</a:t>
            </a:r>
            <a:endParaRPr lang="ru-RU" b="1" dirty="0"/>
          </a:p>
        </p:txBody>
      </p:sp>
      <p:sp>
        <p:nvSpPr>
          <p:cNvPr id="37" name="Прямоугольник 36"/>
          <p:cNvSpPr/>
          <p:nvPr/>
        </p:nvSpPr>
        <p:spPr>
          <a:xfrm>
            <a:off x="3779912" y="1700808"/>
            <a:ext cx="1613775" cy="369332"/>
          </a:xfrm>
          <a:prstGeom prst="rect">
            <a:avLst/>
          </a:prstGeom>
        </p:spPr>
        <p:txBody>
          <a:bodyPr wrap="none">
            <a:spAutoFit/>
          </a:bodyPr>
          <a:lstStyle/>
          <a:p>
            <a:r>
              <a:rPr lang="en-US" b="1" dirty="0" smtClean="0"/>
              <a:t>Pooling</a:t>
            </a:r>
            <a:r>
              <a:rPr lang="ru-RU" b="1" dirty="0" smtClean="0"/>
              <a:t> </a:t>
            </a:r>
            <a:r>
              <a:rPr lang="en-US" b="1" dirty="0" smtClean="0"/>
              <a:t>layer</a:t>
            </a:r>
            <a:endParaRPr lang="ru-RU" b="1" dirty="0" smtClean="0"/>
          </a:p>
        </p:txBody>
      </p:sp>
      <p:pic>
        <p:nvPicPr>
          <p:cNvPr id="38" name="Picture 4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699792" y="2204864"/>
            <a:ext cx="3762375" cy="304800"/>
          </a:xfrm>
          <a:prstGeom prst="rect">
            <a:avLst/>
          </a:prstGeom>
          <a:noFill/>
        </p:spPr>
      </p:pic>
      <p:sp>
        <p:nvSpPr>
          <p:cNvPr id="39" name="Прямоугольник 38"/>
          <p:cNvSpPr/>
          <p:nvPr/>
        </p:nvSpPr>
        <p:spPr>
          <a:xfrm>
            <a:off x="179512" y="2708920"/>
            <a:ext cx="8811771" cy="646331"/>
          </a:xfrm>
          <a:prstGeom prst="rect">
            <a:avLst/>
          </a:prstGeom>
        </p:spPr>
        <p:txBody>
          <a:bodyPr wrap="none">
            <a:spAutoFit/>
          </a:bodyPr>
          <a:lstStyle/>
          <a:p>
            <a:r>
              <a:rPr lang="en-US" dirty="0" smtClean="0"/>
              <a:t>a, b – </a:t>
            </a:r>
            <a:r>
              <a:rPr lang="ru-RU" dirty="0" smtClean="0"/>
              <a:t>коэффициенты, </a:t>
            </a:r>
            <a:r>
              <a:rPr lang="en-US" dirty="0" smtClean="0"/>
              <a:t>subsample(.) </a:t>
            </a:r>
            <a:r>
              <a:rPr lang="ru-RU" dirty="0" smtClean="0"/>
              <a:t>– операция выборки локальных максимальных </a:t>
            </a:r>
          </a:p>
          <a:p>
            <a:r>
              <a:rPr lang="ru-RU" dirty="0" smtClean="0"/>
              <a:t>значений</a:t>
            </a:r>
            <a:endParaRPr lang="ru-RU" dirty="0"/>
          </a:p>
        </p:txBody>
      </p:sp>
      <p:sp>
        <p:nvSpPr>
          <p:cNvPr id="31" name="Прямоугольник 30"/>
          <p:cNvSpPr/>
          <p:nvPr/>
        </p:nvSpPr>
        <p:spPr>
          <a:xfrm>
            <a:off x="539552" y="5301208"/>
            <a:ext cx="8064896" cy="1200329"/>
          </a:xfrm>
          <a:prstGeom prst="rect">
            <a:avLst/>
          </a:prstGeom>
        </p:spPr>
        <p:txBody>
          <a:bodyPr wrap="square">
            <a:spAutoFit/>
          </a:bodyPr>
          <a:lstStyle/>
          <a:p>
            <a:r>
              <a:rPr lang="ru-RU" dirty="0" smtClean="0"/>
              <a:t>где </a:t>
            </a:r>
            <a:r>
              <a:rPr lang="en-US" i="1" dirty="0" smtClean="0"/>
              <a:t>x</a:t>
            </a:r>
            <a:r>
              <a:rPr lang="en-US" i="1" baseline="30000" dirty="0" smtClean="0"/>
              <a:t>l</a:t>
            </a:r>
            <a:r>
              <a:rPr lang="en-US" dirty="0" smtClean="0"/>
              <a:t> </a:t>
            </a:r>
            <a:r>
              <a:rPr lang="ru-RU" dirty="0" smtClean="0"/>
              <a:t>выход слоя</a:t>
            </a:r>
            <a:r>
              <a:rPr lang="en-US" dirty="0" smtClean="0"/>
              <a:t> </a:t>
            </a:r>
            <a:r>
              <a:rPr lang="en-US" i="1" dirty="0" smtClean="0"/>
              <a:t>l, f(.) </a:t>
            </a:r>
            <a:r>
              <a:rPr lang="en-US" dirty="0" smtClean="0"/>
              <a:t>– </a:t>
            </a:r>
            <a:r>
              <a:rPr lang="ru-RU" dirty="0" smtClean="0"/>
              <a:t>функция активации, </a:t>
            </a:r>
            <a:r>
              <a:rPr lang="en-US" i="1" dirty="0" err="1" smtClean="0"/>
              <a:t>b</a:t>
            </a:r>
            <a:r>
              <a:rPr lang="en-US" i="1" baseline="30000" dirty="0" err="1" smtClean="0"/>
              <a:t>l</a:t>
            </a:r>
            <a:r>
              <a:rPr lang="en-US" dirty="0" smtClean="0"/>
              <a:t> </a:t>
            </a:r>
            <a:r>
              <a:rPr lang="ru-RU" dirty="0" smtClean="0"/>
              <a:t>коэффициент сдвига, </a:t>
            </a:r>
          </a:p>
          <a:p>
            <a:r>
              <a:rPr lang="en-US" i="1" dirty="0" smtClean="0"/>
              <a:t>x</a:t>
            </a:r>
            <a:r>
              <a:rPr lang="en-US" i="1" baseline="30000" dirty="0" smtClean="0">
                <a:latin typeface="Times New Roman" pitchFamily="18" charset="0"/>
                <a:cs typeface="Times New Roman" pitchFamily="18" charset="0"/>
              </a:rPr>
              <a:t>l-1</a:t>
            </a:r>
            <a:r>
              <a:rPr lang="ru-RU" dirty="0" smtClean="0"/>
              <a:t> вход для текущего слоя</a:t>
            </a:r>
            <a:r>
              <a:rPr lang="en-US" dirty="0" smtClean="0"/>
              <a:t>, </a:t>
            </a:r>
            <a:r>
              <a:rPr lang="en-US" i="1" dirty="0" err="1" smtClean="0"/>
              <a:t>k</a:t>
            </a:r>
            <a:r>
              <a:rPr lang="en-US" i="1" baseline="30000" dirty="0" err="1" smtClean="0"/>
              <a:t>l</a:t>
            </a:r>
            <a:r>
              <a:rPr lang="en-US" dirty="0" smtClean="0"/>
              <a:t> </a:t>
            </a:r>
            <a:r>
              <a:rPr lang="ru-RU" dirty="0" smtClean="0"/>
              <a:t>ядро свертки,     матрица весовых коэффициентов</a:t>
            </a:r>
          </a:p>
          <a:p>
            <a:endParaRPr lang="ru-RU"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7498795A-CFA5-45B7-82FE-35C0C684350C}" type="slidenum">
              <a:rPr lang="ru-RU" smtClean="0"/>
              <a:pPr/>
              <a:t>11</a:t>
            </a:fld>
            <a:endParaRPr lang="ru-RU"/>
          </a:p>
        </p:txBody>
      </p:sp>
      <p:sp>
        <p:nvSpPr>
          <p:cNvPr id="5" name="Прямоугольник 4"/>
          <p:cNvSpPr/>
          <p:nvPr/>
        </p:nvSpPr>
        <p:spPr>
          <a:xfrm>
            <a:off x="3203848" y="476672"/>
            <a:ext cx="2669898" cy="584775"/>
          </a:xfrm>
          <a:prstGeom prst="rect">
            <a:avLst/>
          </a:prstGeom>
        </p:spPr>
        <p:txBody>
          <a:bodyPr wrap="none">
            <a:spAutoFit/>
          </a:bodyPr>
          <a:lstStyle/>
          <a:p>
            <a:r>
              <a:rPr lang="ru-RU" sz="3200" b="1" dirty="0" smtClean="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rPr>
              <a:t>Заключение</a:t>
            </a:r>
            <a:endParaRPr lang="ru-RU" dirty="0"/>
          </a:p>
        </p:txBody>
      </p:sp>
      <p:sp>
        <p:nvSpPr>
          <p:cNvPr id="6" name="Прямоугольник 5"/>
          <p:cNvSpPr/>
          <p:nvPr/>
        </p:nvSpPr>
        <p:spPr>
          <a:xfrm>
            <a:off x="467544" y="2564904"/>
            <a:ext cx="8208912" cy="2031325"/>
          </a:xfrm>
          <a:prstGeom prst="rect">
            <a:avLst/>
          </a:prstGeom>
        </p:spPr>
        <p:txBody>
          <a:bodyPr wrap="square">
            <a:spAutoFit/>
          </a:bodyPr>
          <a:lstStyle/>
          <a:p>
            <a:r>
              <a:rPr lang="ru-RU" dirty="0" smtClean="0">
                <a:cs typeface="Arial" pitchFamily="34" charset="0"/>
              </a:rPr>
              <a:t>Была построена модель, корректно детектирующая точки лица человека.</a:t>
            </a:r>
          </a:p>
          <a:p>
            <a:r>
              <a:rPr lang="ru-RU" dirty="0" smtClean="0">
                <a:cs typeface="Arial" pitchFamily="34" charset="0"/>
              </a:rPr>
              <a:t>Также в ходе работы был сделан вывод, что для корректного решения задачи, использование только сверточной нейронной сети недостаточно. Для нейронной сети требуется специальная </a:t>
            </a:r>
            <a:r>
              <a:rPr lang="ru-RU" dirty="0" err="1" smtClean="0">
                <a:cs typeface="Arial" pitchFamily="34" charset="0"/>
              </a:rPr>
              <a:t>преподготовка</a:t>
            </a:r>
            <a:r>
              <a:rPr lang="ru-RU" dirty="0" smtClean="0">
                <a:cs typeface="Arial" pitchFamily="34" charset="0"/>
              </a:rPr>
              <a:t> данных в целях корректной работы. А именно, наличие во входных(в изображении </a:t>
            </a:r>
            <a:r>
              <a:rPr lang="en-US" dirty="0" smtClean="0">
                <a:cs typeface="Arial" pitchFamily="34" charset="0"/>
              </a:rPr>
              <a:t>RGB</a:t>
            </a:r>
            <a:r>
              <a:rPr lang="ru-RU" dirty="0" smtClean="0">
                <a:cs typeface="Arial" pitchFamily="34" charset="0"/>
              </a:rPr>
              <a:t>)</a:t>
            </a:r>
            <a:r>
              <a:rPr lang="en-US" dirty="0" smtClean="0">
                <a:cs typeface="Arial" pitchFamily="34" charset="0"/>
              </a:rPr>
              <a:t> </a:t>
            </a:r>
            <a:r>
              <a:rPr lang="ru-RU" dirty="0" smtClean="0">
                <a:cs typeface="Arial" pitchFamily="34" charset="0"/>
              </a:rPr>
              <a:t>лица человека и правильная размерность этих данных – 100х100. Именно для цели обнаружения лиц использовался детектор лиц - метод Виолы-Джонса.</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1143000"/>
          </a:xfrm>
        </p:spPr>
        <p:txBody>
          <a:bodyPr>
            <a:normAutofit/>
          </a:bodyPr>
          <a:lstStyle/>
          <a:p>
            <a:r>
              <a:rPr lang="ru-RU" sz="5400" b="1" dirty="0" smtClean="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rPr>
              <a:t>Полученный результат</a:t>
            </a:r>
            <a:endParaRPr lang="ru-RU" dirty="0"/>
          </a:p>
        </p:txBody>
      </p:sp>
      <p:sp>
        <p:nvSpPr>
          <p:cNvPr id="4" name="Номер слайда 3"/>
          <p:cNvSpPr>
            <a:spLocks noGrp="1"/>
          </p:cNvSpPr>
          <p:nvPr>
            <p:ph type="sldNum" sz="quarter" idx="12"/>
          </p:nvPr>
        </p:nvSpPr>
        <p:spPr/>
        <p:txBody>
          <a:bodyPr/>
          <a:lstStyle/>
          <a:p>
            <a:fld id="{7498795A-CFA5-45B7-82FE-35C0C684350C}" type="slidenum">
              <a:rPr lang="ru-RU" smtClean="0"/>
              <a:pPr/>
              <a:t>12</a:t>
            </a:fld>
            <a:endParaRPr lang="ru-RU"/>
          </a:p>
        </p:txBody>
      </p:sp>
      <p:pic>
        <p:nvPicPr>
          <p:cNvPr id="5" name="Рисунок 4" descr="C:\Users\stranger\Desktop\1.jpg"/>
          <p:cNvPicPr/>
          <p:nvPr/>
        </p:nvPicPr>
        <p:blipFill>
          <a:blip r:embed="rId2" cstate="print"/>
          <a:srcRect/>
          <a:stretch>
            <a:fillRect/>
          </a:stretch>
        </p:blipFill>
        <p:spPr bwMode="auto">
          <a:xfrm>
            <a:off x="251520" y="1340768"/>
            <a:ext cx="3600400" cy="2664296"/>
          </a:xfrm>
          <a:prstGeom prst="rect">
            <a:avLst/>
          </a:prstGeom>
          <a:noFill/>
          <a:ln w="9525">
            <a:noFill/>
            <a:miter lim="800000"/>
            <a:headEnd/>
            <a:tailEnd/>
          </a:ln>
        </p:spPr>
      </p:pic>
      <p:pic>
        <p:nvPicPr>
          <p:cNvPr id="6" name="Рисунок 5" descr="C:\Users\stranger\Desktop\3.jpg"/>
          <p:cNvPicPr/>
          <p:nvPr/>
        </p:nvPicPr>
        <p:blipFill>
          <a:blip r:embed="rId3" cstate="print"/>
          <a:srcRect/>
          <a:stretch>
            <a:fillRect/>
          </a:stretch>
        </p:blipFill>
        <p:spPr bwMode="auto">
          <a:xfrm>
            <a:off x="251520" y="4005064"/>
            <a:ext cx="3600400" cy="2708920"/>
          </a:xfrm>
          <a:prstGeom prst="rect">
            <a:avLst/>
          </a:prstGeom>
          <a:noFill/>
          <a:ln w="9525">
            <a:noFill/>
            <a:miter lim="800000"/>
            <a:headEnd/>
            <a:tailEnd/>
          </a:ln>
        </p:spPr>
      </p:pic>
      <p:sp>
        <p:nvSpPr>
          <p:cNvPr id="7" name="Прямоугольник 6"/>
          <p:cNvSpPr/>
          <p:nvPr/>
        </p:nvSpPr>
        <p:spPr>
          <a:xfrm>
            <a:off x="4139952" y="1340768"/>
            <a:ext cx="4572000" cy="2308324"/>
          </a:xfrm>
          <a:prstGeom prst="rect">
            <a:avLst/>
          </a:prstGeom>
        </p:spPr>
        <p:txBody>
          <a:bodyPr>
            <a:spAutoFit/>
          </a:bodyPr>
          <a:lstStyle/>
          <a:p>
            <a:r>
              <a:rPr lang="ru-RU" dirty="0" err="1" smtClean="0"/>
              <a:t>Детекция</a:t>
            </a:r>
            <a:r>
              <a:rPr lang="ru-RU" dirty="0" smtClean="0"/>
              <a:t> происходит в режиме реального времени и количество обрабатываемых кадров в секунду зависит от количества лиц в этом кадре. Приемлемый уровень качества достигается при количестве лиц меньших семи.</a:t>
            </a:r>
          </a:p>
          <a:p>
            <a:r>
              <a:rPr lang="ru-RU" dirty="0" smtClean="0"/>
              <a:t>Результаты: </a:t>
            </a:r>
            <a:endParaRPr lang="ru-RU" dirty="0"/>
          </a:p>
        </p:txBody>
      </p:sp>
      <p:graphicFrame>
        <p:nvGraphicFramePr>
          <p:cNvPr id="8" name="Таблица 7"/>
          <p:cNvGraphicFramePr>
            <a:graphicFrameLocks noGrp="1"/>
          </p:cNvGraphicFramePr>
          <p:nvPr/>
        </p:nvGraphicFramePr>
        <p:xfrm>
          <a:off x="4211960" y="3789040"/>
          <a:ext cx="2088232" cy="1962912"/>
        </p:xfrm>
        <a:graphic>
          <a:graphicData uri="http://schemas.openxmlformats.org/drawingml/2006/table">
            <a:tbl>
              <a:tblPr/>
              <a:tblGrid>
                <a:gridCol w="1152128"/>
                <a:gridCol w="936104"/>
              </a:tblGrid>
              <a:tr h="288032">
                <a:tc>
                  <a:txBody>
                    <a:bodyPr/>
                    <a:lstStyle/>
                    <a:p>
                      <a:pPr indent="-226695" algn="just">
                        <a:lnSpc>
                          <a:spcPct val="115000"/>
                        </a:lnSpc>
                        <a:spcAft>
                          <a:spcPts val="1000"/>
                        </a:spcAft>
                      </a:pPr>
                      <a:r>
                        <a:rPr lang="ru-RU" sz="1400" dirty="0" smtClean="0">
                          <a:latin typeface="+mn-lt"/>
                          <a:ea typeface="Calibri"/>
                          <a:cs typeface="Times New Roman"/>
                        </a:rPr>
                        <a:t>Количество</a:t>
                      </a:r>
                      <a:r>
                        <a:rPr lang="ru-RU" sz="1400" baseline="0" dirty="0" smtClean="0">
                          <a:latin typeface="+mn-lt"/>
                          <a:ea typeface="Calibri"/>
                          <a:cs typeface="Times New Roman"/>
                        </a:rPr>
                        <a:t> лиц</a:t>
                      </a:r>
                      <a:endParaRPr lang="ru-RU" sz="1400" dirty="0">
                        <a:latin typeface="+mn-lt"/>
                        <a:ea typeface="Calibri"/>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6695" algn="just">
                        <a:lnSpc>
                          <a:spcPct val="115000"/>
                        </a:lnSpc>
                        <a:spcAft>
                          <a:spcPts val="1000"/>
                        </a:spcAft>
                      </a:pPr>
                      <a:r>
                        <a:rPr lang="ru-RU" sz="1400" dirty="0" smtClean="0">
                          <a:latin typeface="+mn-lt"/>
                          <a:ea typeface="Calibri"/>
                          <a:cs typeface="Times New Roman"/>
                        </a:rPr>
                        <a:t>Кадров в</a:t>
                      </a:r>
                      <a:r>
                        <a:rPr lang="ru-RU" sz="1400" baseline="0" dirty="0" smtClean="0">
                          <a:latin typeface="+mn-lt"/>
                          <a:ea typeface="Calibri"/>
                          <a:cs typeface="Times New Roman"/>
                        </a:rPr>
                        <a:t> секунду</a:t>
                      </a:r>
                      <a:endParaRPr lang="ru-RU" sz="1400" dirty="0">
                        <a:latin typeface="+mn-lt"/>
                        <a:ea typeface="Calibri"/>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039">
                <a:tc>
                  <a:txBody>
                    <a:bodyPr/>
                    <a:lstStyle/>
                    <a:p>
                      <a:pPr indent="-226695" algn="just">
                        <a:lnSpc>
                          <a:spcPct val="115000"/>
                        </a:lnSpc>
                        <a:spcAft>
                          <a:spcPts val="1000"/>
                        </a:spcAft>
                      </a:pPr>
                      <a:r>
                        <a:rPr lang="ru-RU" sz="1400" dirty="0">
                          <a:latin typeface="+mn-lt"/>
                          <a:ea typeface="Times New Roman"/>
                          <a:cs typeface="Times New Roman"/>
                        </a:rPr>
                        <a:t>1</a:t>
                      </a:r>
                      <a:endParaRPr lang="ru-RU" sz="1100" dirty="0">
                        <a:latin typeface="+mn-lt"/>
                        <a:ea typeface="Calibri"/>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6695" algn="just">
                        <a:lnSpc>
                          <a:spcPct val="115000"/>
                        </a:lnSpc>
                        <a:spcAft>
                          <a:spcPts val="1000"/>
                        </a:spcAft>
                      </a:pPr>
                      <a:r>
                        <a:rPr lang="ru-RU" sz="1400" dirty="0">
                          <a:latin typeface="+mn-lt"/>
                          <a:ea typeface="Times New Roman"/>
                          <a:cs typeface="Times New Roman"/>
                        </a:rPr>
                        <a:t>25</a:t>
                      </a:r>
                      <a:endParaRPr lang="ru-RU" sz="1100" dirty="0">
                        <a:latin typeface="+mn-lt"/>
                        <a:ea typeface="Calibri"/>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039">
                <a:tc>
                  <a:txBody>
                    <a:bodyPr/>
                    <a:lstStyle/>
                    <a:p>
                      <a:pPr indent="-226695" algn="just">
                        <a:lnSpc>
                          <a:spcPct val="115000"/>
                        </a:lnSpc>
                        <a:spcAft>
                          <a:spcPts val="1000"/>
                        </a:spcAft>
                      </a:pPr>
                      <a:r>
                        <a:rPr lang="ru-RU" sz="1400" dirty="0">
                          <a:latin typeface="+mn-lt"/>
                          <a:ea typeface="Times New Roman"/>
                          <a:cs typeface="Times New Roman"/>
                        </a:rPr>
                        <a:t>2</a:t>
                      </a:r>
                      <a:endParaRPr lang="ru-RU" sz="1100" dirty="0">
                        <a:latin typeface="+mn-lt"/>
                        <a:ea typeface="Calibri"/>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6695" algn="just">
                        <a:lnSpc>
                          <a:spcPct val="115000"/>
                        </a:lnSpc>
                        <a:spcAft>
                          <a:spcPts val="1000"/>
                        </a:spcAft>
                      </a:pPr>
                      <a:r>
                        <a:rPr lang="ru-RU" sz="1400">
                          <a:latin typeface="+mn-lt"/>
                          <a:ea typeface="Times New Roman"/>
                          <a:cs typeface="Times New Roman"/>
                        </a:rPr>
                        <a:t>21</a:t>
                      </a:r>
                      <a:endParaRPr lang="ru-RU" sz="1100">
                        <a:latin typeface="+mn-lt"/>
                        <a:ea typeface="Calibri"/>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039">
                <a:tc>
                  <a:txBody>
                    <a:bodyPr/>
                    <a:lstStyle/>
                    <a:p>
                      <a:pPr indent="-226695" algn="just">
                        <a:lnSpc>
                          <a:spcPct val="115000"/>
                        </a:lnSpc>
                        <a:spcAft>
                          <a:spcPts val="1000"/>
                        </a:spcAft>
                      </a:pPr>
                      <a:r>
                        <a:rPr lang="ru-RU" sz="1400" dirty="0">
                          <a:latin typeface="+mn-lt"/>
                          <a:ea typeface="Times New Roman"/>
                          <a:cs typeface="Times New Roman"/>
                        </a:rPr>
                        <a:t>3</a:t>
                      </a:r>
                      <a:endParaRPr lang="ru-RU" sz="1100" dirty="0">
                        <a:latin typeface="+mn-lt"/>
                        <a:ea typeface="Calibri"/>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6695" algn="just">
                        <a:lnSpc>
                          <a:spcPct val="115000"/>
                        </a:lnSpc>
                        <a:spcAft>
                          <a:spcPts val="1000"/>
                        </a:spcAft>
                      </a:pPr>
                      <a:r>
                        <a:rPr lang="ru-RU" sz="1400" dirty="0">
                          <a:latin typeface="+mn-lt"/>
                          <a:ea typeface="Times New Roman"/>
                          <a:cs typeface="Times New Roman"/>
                        </a:rPr>
                        <a:t>17</a:t>
                      </a:r>
                      <a:endParaRPr lang="ru-RU" sz="1100" dirty="0">
                        <a:latin typeface="+mn-lt"/>
                        <a:ea typeface="Calibri"/>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039">
                <a:tc>
                  <a:txBody>
                    <a:bodyPr/>
                    <a:lstStyle/>
                    <a:p>
                      <a:pPr indent="-226695" algn="just">
                        <a:lnSpc>
                          <a:spcPct val="115000"/>
                        </a:lnSpc>
                        <a:spcAft>
                          <a:spcPts val="1000"/>
                        </a:spcAft>
                      </a:pPr>
                      <a:r>
                        <a:rPr lang="ru-RU" sz="1400" dirty="0">
                          <a:latin typeface="+mn-lt"/>
                          <a:ea typeface="Times New Roman"/>
                          <a:cs typeface="Times New Roman"/>
                        </a:rPr>
                        <a:t>4</a:t>
                      </a:r>
                      <a:endParaRPr lang="ru-RU" sz="1100" dirty="0">
                        <a:latin typeface="+mn-lt"/>
                        <a:ea typeface="Calibri"/>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6695" algn="just">
                        <a:lnSpc>
                          <a:spcPct val="115000"/>
                        </a:lnSpc>
                        <a:spcAft>
                          <a:spcPts val="1000"/>
                        </a:spcAft>
                      </a:pPr>
                      <a:r>
                        <a:rPr lang="ru-RU" sz="1400">
                          <a:latin typeface="+mn-lt"/>
                          <a:ea typeface="Times New Roman"/>
                          <a:cs typeface="Times New Roman"/>
                        </a:rPr>
                        <a:t>13</a:t>
                      </a:r>
                      <a:endParaRPr lang="ru-RU" sz="1100">
                        <a:latin typeface="+mn-lt"/>
                        <a:ea typeface="Calibri"/>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039">
                <a:tc>
                  <a:txBody>
                    <a:bodyPr/>
                    <a:lstStyle/>
                    <a:p>
                      <a:pPr indent="-226695" algn="just">
                        <a:lnSpc>
                          <a:spcPct val="115000"/>
                        </a:lnSpc>
                        <a:spcAft>
                          <a:spcPts val="1000"/>
                        </a:spcAft>
                      </a:pPr>
                      <a:r>
                        <a:rPr lang="ru-RU" sz="1400" dirty="0">
                          <a:latin typeface="+mn-lt"/>
                          <a:ea typeface="Times New Roman"/>
                          <a:cs typeface="Times New Roman"/>
                        </a:rPr>
                        <a:t>5</a:t>
                      </a:r>
                      <a:endParaRPr lang="ru-RU" sz="1100" dirty="0">
                        <a:latin typeface="+mn-lt"/>
                        <a:ea typeface="Calibri"/>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6695" algn="just">
                        <a:lnSpc>
                          <a:spcPct val="115000"/>
                        </a:lnSpc>
                        <a:spcAft>
                          <a:spcPts val="1000"/>
                        </a:spcAft>
                      </a:pPr>
                      <a:r>
                        <a:rPr lang="ru-RU" sz="1400" dirty="0">
                          <a:latin typeface="+mn-lt"/>
                          <a:ea typeface="Times New Roman"/>
                          <a:cs typeface="Times New Roman"/>
                        </a:rPr>
                        <a:t>10</a:t>
                      </a:r>
                      <a:endParaRPr lang="ru-RU" sz="1100" dirty="0">
                        <a:latin typeface="+mn-lt"/>
                        <a:ea typeface="Calibri"/>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039">
                <a:tc>
                  <a:txBody>
                    <a:bodyPr/>
                    <a:lstStyle/>
                    <a:p>
                      <a:pPr indent="-226695" algn="just">
                        <a:lnSpc>
                          <a:spcPct val="115000"/>
                        </a:lnSpc>
                        <a:spcAft>
                          <a:spcPts val="1000"/>
                        </a:spcAft>
                      </a:pPr>
                      <a:r>
                        <a:rPr lang="ru-RU" sz="1400">
                          <a:latin typeface="+mn-lt"/>
                          <a:ea typeface="Times New Roman"/>
                          <a:cs typeface="Times New Roman"/>
                        </a:rPr>
                        <a:t>6</a:t>
                      </a:r>
                      <a:endParaRPr lang="ru-RU" sz="1100">
                        <a:latin typeface="+mn-lt"/>
                        <a:ea typeface="Calibri"/>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6695" algn="just">
                        <a:lnSpc>
                          <a:spcPct val="115000"/>
                        </a:lnSpc>
                        <a:spcAft>
                          <a:spcPts val="1000"/>
                        </a:spcAft>
                      </a:pPr>
                      <a:r>
                        <a:rPr lang="ru-RU" sz="1400" dirty="0">
                          <a:latin typeface="+mn-lt"/>
                          <a:ea typeface="Times New Roman"/>
                          <a:cs typeface="Times New Roman"/>
                        </a:rPr>
                        <a:t>7</a:t>
                      </a:r>
                      <a:endParaRPr lang="ru-RU" sz="1100" dirty="0">
                        <a:latin typeface="+mn-lt"/>
                        <a:ea typeface="Calibri"/>
                        <a:cs typeface="Times New Roman"/>
                      </a:endParaRPr>
                    </a:p>
                  </a:txBody>
                  <a:tcPr marL="66812" marR="668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63688" y="2852936"/>
            <a:ext cx="5668682" cy="584775"/>
          </a:xfrm>
          <a:prstGeom prst="rect">
            <a:avLst/>
          </a:prstGeom>
          <a:noFill/>
        </p:spPr>
        <p:txBody>
          <a:bodyPr wrap="square" lIns="91440" tIns="45720" rIns="91440" bIns="45720">
            <a:spAutoFit/>
          </a:bodyPr>
          <a:lstStyle/>
          <a:p>
            <a:r>
              <a:rPr lang="ru-RU" sz="3200" b="1" dirty="0" smtClean="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rPr>
              <a:t>СПАСИБО ЗА ВНИМАНИЕ!  </a:t>
            </a:r>
            <a:endParaRPr lang="ru-RU" sz="3200" b="1" cap="none" spc="0" dirty="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endParaRPr>
          </a:p>
        </p:txBody>
      </p:sp>
      <p:sp>
        <p:nvSpPr>
          <p:cNvPr id="5" name="Прямоугольник 4"/>
          <p:cNvSpPr/>
          <p:nvPr/>
        </p:nvSpPr>
        <p:spPr>
          <a:xfrm>
            <a:off x="571472" y="1643050"/>
            <a:ext cx="8286808" cy="523220"/>
          </a:xfrm>
          <a:prstGeom prst="rect">
            <a:avLst/>
          </a:prstGeom>
          <a:noFill/>
        </p:spPr>
        <p:txBody>
          <a:bodyPr wrap="square" lIns="91440" tIns="45720" rIns="91440" bIns="45720">
            <a:spAutoFit/>
          </a:bodyPr>
          <a:lstStyle/>
          <a:p>
            <a:r>
              <a:rPr lang="ru-RU" sz="2800" b="1" dirty="0" smtClean="0">
                <a:ln w="12700" cmpd="sng">
                  <a:solidFill>
                    <a:schemeClr val="tx1">
                      <a:lumMod val="95000"/>
                      <a:lumOff val="5000"/>
                    </a:schemeClr>
                  </a:solidFill>
                  <a:prstDash val="solid"/>
                </a:ln>
                <a:solidFill>
                  <a:srgbClr val="FFFFFF"/>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rPr>
              <a:t>  </a:t>
            </a:r>
            <a:endParaRPr lang="ru-RU" sz="2800" b="1" cap="none" spc="0" dirty="0">
              <a:ln w="12700" cmpd="sng">
                <a:solidFill>
                  <a:schemeClr val="tx1">
                    <a:lumMod val="95000"/>
                    <a:lumOff val="5000"/>
                  </a:schemeClr>
                </a:solidFill>
                <a:prstDash val="solid"/>
              </a:ln>
              <a:solidFill>
                <a:srgbClr val="FFFFFF"/>
              </a:solidFill>
              <a:effectLst>
                <a:outerShdw blurRad="41275" dist="12700" dir="12000000" algn="tl" rotWithShape="0">
                  <a:srgbClr val="000000">
                    <a:alpha val="40000"/>
                  </a:srgbClr>
                </a:outerShdw>
                <a:reflection blurRad="6350" stA="55000" endA="300" endPos="45500" dir="5400000" sy="-100000" algn="bl" rotWithShape="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714480" y="714356"/>
            <a:ext cx="5637121" cy="707886"/>
          </a:xfrm>
          <a:prstGeom prst="rect">
            <a:avLst/>
          </a:prstGeom>
          <a:noFill/>
        </p:spPr>
        <p:txBody>
          <a:bodyPr wrap="none" lIns="91440" tIns="45720" rIns="91440" bIns="45720">
            <a:spAutoFit/>
          </a:bodyPr>
          <a:lstStyle/>
          <a:p>
            <a:pPr algn="ctr"/>
            <a:r>
              <a:rPr lang="ru-RU" sz="4000" b="1" cap="none" spc="0" dirty="0" smtClean="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rPr>
              <a:t>Актуальность задачи</a:t>
            </a:r>
            <a:endParaRPr lang="ru-RU" sz="4000" b="1" cap="none" spc="0" dirty="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endParaRPr>
          </a:p>
        </p:txBody>
      </p:sp>
      <p:sp>
        <p:nvSpPr>
          <p:cNvPr id="6" name="Прямоугольник 5"/>
          <p:cNvSpPr/>
          <p:nvPr/>
        </p:nvSpPr>
        <p:spPr>
          <a:xfrm>
            <a:off x="285688" y="2492896"/>
            <a:ext cx="8858312" cy="2554545"/>
          </a:xfrm>
          <a:prstGeom prst="rect">
            <a:avLst/>
          </a:prstGeom>
        </p:spPr>
        <p:txBody>
          <a:bodyPr wrap="square">
            <a:spAutoFit/>
          </a:bodyPr>
          <a:lstStyle/>
          <a:p>
            <a:pPr>
              <a:buFont typeface="Wingdings" pitchFamily="2" charset="2"/>
              <a:buChar char="Ø"/>
            </a:pPr>
            <a:r>
              <a:rPr lang="ru-RU" sz="2000" dirty="0" smtClean="0">
                <a:latin typeface="Arial" pitchFamily="34" charset="0"/>
                <a:cs typeface="Arial" pitchFamily="34" charset="0"/>
              </a:rPr>
              <a:t> </a:t>
            </a:r>
            <a:r>
              <a:rPr lang="ru-RU" sz="2000" dirty="0" smtClean="0">
                <a:cs typeface="Arial" pitchFamily="34" charset="0"/>
              </a:rPr>
              <a:t>контрольно-пропускная система;</a:t>
            </a:r>
          </a:p>
          <a:p>
            <a:pPr>
              <a:buFont typeface="Wingdings" pitchFamily="2" charset="2"/>
              <a:buChar char="Ø"/>
            </a:pPr>
            <a:endParaRPr lang="ru-RU" sz="2000" dirty="0" smtClean="0">
              <a:cs typeface="Arial" pitchFamily="34" charset="0"/>
            </a:endParaRPr>
          </a:p>
          <a:p>
            <a:pPr>
              <a:buFont typeface="Wingdings" pitchFamily="2" charset="2"/>
              <a:buChar char="Ø"/>
            </a:pPr>
            <a:r>
              <a:rPr lang="ru-RU" sz="2000" dirty="0" smtClean="0">
                <a:cs typeface="Arial" pitchFamily="34" charset="0"/>
              </a:rPr>
              <a:t>анимация человекоподобных 3</a:t>
            </a:r>
            <a:r>
              <a:rPr lang="en-US" sz="2000" dirty="0" smtClean="0">
                <a:cs typeface="Arial" pitchFamily="34" charset="0"/>
              </a:rPr>
              <a:t>D</a:t>
            </a:r>
            <a:r>
              <a:rPr lang="ru-RU" sz="2000" dirty="0" smtClean="0">
                <a:cs typeface="Arial" pitchFamily="34" charset="0"/>
              </a:rPr>
              <a:t> моделей в киноиндустрии;</a:t>
            </a:r>
          </a:p>
          <a:p>
            <a:pPr>
              <a:buFont typeface="Wingdings" pitchFamily="2" charset="2"/>
              <a:buChar char="Ø"/>
            </a:pPr>
            <a:endParaRPr lang="ru-RU" sz="2000" dirty="0" smtClean="0">
              <a:cs typeface="Arial" pitchFamily="34" charset="0"/>
            </a:endParaRPr>
          </a:p>
          <a:p>
            <a:pPr>
              <a:buFont typeface="Wingdings" pitchFamily="2" charset="2"/>
              <a:buChar char="Ø"/>
            </a:pPr>
            <a:r>
              <a:rPr lang="ru-RU" sz="2000" dirty="0" smtClean="0">
                <a:cs typeface="Arial" pitchFamily="34" charset="0"/>
              </a:rPr>
              <a:t> проект </a:t>
            </a:r>
            <a:r>
              <a:rPr lang="en-US" sz="2000" dirty="0" smtClean="0">
                <a:cs typeface="Arial" pitchFamily="34" charset="0"/>
              </a:rPr>
              <a:t>“</a:t>
            </a:r>
            <a:r>
              <a:rPr lang="ru-RU" sz="2000" dirty="0" smtClean="0">
                <a:cs typeface="Arial" pitchFamily="34" charset="0"/>
              </a:rPr>
              <a:t>Умный дом</a:t>
            </a:r>
            <a:r>
              <a:rPr lang="en-US" sz="2000" dirty="0" smtClean="0">
                <a:cs typeface="Arial" pitchFamily="34" charset="0"/>
              </a:rPr>
              <a:t>”</a:t>
            </a:r>
            <a:r>
              <a:rPr lang="ru-RU" sz="2000" dirty="0" smtClean="0">
                <a:cs typeface="Arial" pitchFamily="34" charset="0"/>
              </a:rPr>
              <a:t>;</a:t>
            </a:r>
          </a:p>
          <a:p>
            <a:pPr>
              <a:buFont typeface="Wingdings" pitchFamily="2" charset="2"/>
              <a:buChar char="Ø"/>
            </a:pPr>
            <a:endParaRPr lang="ru-RU" sz="2000" dirty="0" smtClean="0">
              <a:cs typeface="Arial" pitchFamily="34" charset="0"/>
            </a:endParaRPr>
          </a:p>
          <a:p>
            <a:pPr>
              <a:buFont typeface="Wingdings" pitchFamily="2" charset="2"/>
              <a:buChar char="Ø"/>
            </a:pPr>
            <a:r>
              <a:rPr lang="ru-RU" sz="2000" dirty="0" smtClean="0">
                <a:cs typeface="Arial" pitchFamily="34" charset="0"/>
              </a:rPr>
              <a:t>управление техническими средствами людьми с ограниченными возможностями</a:t>
            </a:r>
            <a:r>
              <a:rPr lang="en-US" sz="2000" dirty="0" smtClean="0">
                <a:cs typeface="Arial" pitchFamily="34" charset="0"/>
              </a:rPr>
              <a:t>;</a:t>
            </a:r>
            <a:endParaRPr lang="ru-RU" sz="2000" dirty="0" smtClean="0">
              <a:cs typeface="Arial" pitchFamily="34" charset="0"/>
            </a:endParaRPr>
          </a:p>
        </p:txBody>
      </p:sp>
      <p:sp>
        <p:nvSpPr>
          <p:cNvPr id="8" name="Номер слайда 3"/>
          <p:cNvSpPr>
            <a:spLocks noGrp="1"/>
          </p:cNvSpPr>
          <p:nvPr>
            <p:ph type="sldNum" sz="quarter" idx="12"/>
          </p:nvPr>
        </p:nvSpPr>
        <p:spPr>
          <a:xfrm>
            <a:off x="7924800" y="6356350"/>
            <a:ext cx="762000" cy="365125"/>
          </a:xfrm>
        </p:spPr>
        <p:txBody>
          <a:bodyPr/>
          <a:lstStyle/>
          <a:p>
            <a:fld id="{7498795A-CFA5-45B7-82FE-35C0C684350C}" type="slidenum">
              <a:rPr lang="ru-RU" smtClean="0">
                <a:latin typeface="Arial" pitchFamily="34" charset="0"/>
                <a:cs typeface="Arial" pitchFamily="34" charset="0"/>
              </a:rPr>
              <a:pPr/>
              <a:t>2</a:t>
            </a:fld>
            <a:endParaRPr lang="ru-RU" dirty="0">
              <a:latin typeface="Arial" pitchFamily="34" charset="0"/>
              <a:cs typeface="Arial" pitchFamily="34" charset="0"/>
            </a:endParaRPr>
          </a:p>
        </p:txBody>
      </p:sp>
      <p:sp>
        <p:nvSpPr>
          <p:cNvPr id="9" name="Прямоугольник 8"/>
          <p:cNvSpPr/>
          <p:nvPr/>
        </p:nvSpPr>
        <p:spPr>
          <a:xfrm>
            <a:off x="214282" y="1500174"/>
            <a:ext cx="8786874" cy="400110"/>
          </a:xfrm>
          <a:prstGeom prst="rect">
            <a:avLst/>
          </a:prstGeom>
        </p:spPr>
        <p:txBody>
          <a:bodyPr wrap="square">
            <a:spAutoFit/>
          </a:bodyPr>
          <a:lstStyle/>
          <a:p>
            <a:pPr indent="266700" algn="just"/>
            <a:r>
              <a:rPr lang="ru-RU" sz="2000" dirty="0" smtClean="0">
                <a:cs typeface="Arial" pitchFamily="34" charset="0"/>
              </a:rPr>
              <a:t>Применимость данного решения возможна в следующих задачах:</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642910" y="642918"/>
            <a:ext cx="5220725" cy="707886"/>
          </a:xfrm>
          <a:prstGeom prst="rect">
            <a:avLst/>
          </a:prstGeom>
          <a:noFill/>
        </p:spPr>
        <p:txBody>
          <a:bodyPr wrap="none" lIns="91440" tIns="45720" rIns="91440" bIns="45720">
            <a:spAutoFit/>
          </a:bodyPr>
          <a:lstStyle/>
          <a:p>
            <a:pPr algn="ctr"/>
            <a:r>
              <a:rPr lang="ru-RU" sz="4000" b="1" dirty="0" smtClean="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rPr>
              <a:t>Постановка задачи</a:t>
            </a:r>
            <a:r>
              <a:rPr lang="ru-RU" sz="4000" b="1" cap="none" spc="0" dirty="0" smtClean="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rPr>
              <a:t>:</a:t>
            </a:r>
            <a:endParaRPr lang="ru-RU" sz="4000" b="1" cap="none" spc="0" dirty="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endParaRPr>
          </a:p>
        </p:txBody>
      </p:sp>
      <p:sp>
        <p:nvSpPr>
          <p:cNvPr id="10" name="TextBox 9"/>
          <p:cNvSpPr txBox="1"/>
          <p:nvPr/>
        </p:nvSpPr>
        <p:spPr>
          <a:xfrm>
            <a:off x="323528" y="2708920"/>
            <a:ext cx="8501122" cy="1569660"/>
          </a:xfrm>
          <a:prstGeom prst="rect">
            <a:avLst/>
          </a:prstGeom>
          <a:noFill/>
        </p:spPr>
        <p:txBody>
          <a:bodyPr wrap="square" rtlCol="0">
            <a:spAutoFit/>
          </a:bodyPr>
          <a:lstStyle/>
          <a:p>
            <a:r>
              <a:rPr lang="ru-RU" sz="2400" dirty="0" smtClean="0"/>
              <a:t>По поступающей видеопоследовательности с </a:t>
            </a:r>
            <a:r>
              <a:rPr lang="ru-RU" sz="2400" dirty="0" err="1" smtClean="0"/>
              <a:t>веб-камеры</a:t>
            </a:r>
            <a:r>
              <a:rPr lang="ru-RU" sz="2400" dirty="0" smtClean="0"/>
              <a:t> предсказать положение точек лица человека, предполагая при этом, что в кадре находится произвольное количество людей, на расстоянии от 0.5 до 2 метров от камеры.</a:t>
            </a:r>
            <a:endParaRPr lang="ru-RU" sz="2400" dirty="0">
              <a:cs typeface="Arial" pitchFamily="34" charset="0"/>
            </a:endParaRPr>
          </a:p>
        </p:txBody>
      </p:sp>
      <p:sp>
        <p:nvSpPr>
          <p:cNvPr id="15" name="Номер слайда 14"/>
          <p:cNvSpPr>
            <a:spLocks noGrp="1"/>
          </p:cNvSpPr>
          <p:nvPr>
            <p:ph type="sldNum" sz="quarter" idx="12"/>
          </p:nvPr>
        </p:nvSpPr>
        <p:spPr>
          <a:xfrm>
            <a:off x="7924800" y="6357958"/>
            <a:ext cx="762000" cy="365125"/>
          </a:xfrm>
        </p:spPr>
        <p:txBody>
          <a:bodyPr/>
          <a:lstStyle/>
          <a:p>
            <a:fld id="{7498795A-CFA5-45B7-82FE-35C0C684350C}" type="slidenum">
              <a:rPr lang="ru-RU" smtClean="0">
                <a:latin typeface="Arial" pitchFamily="34" charset="0"/>
                <a:cs typeface="Arial" pitchFamily="34" charset="0"/>
              </a:rPr>
              <a:pPr/>
              <a:t>3</a:t>
            </a:fld>
            <a:endParaRPr lang="ru-RU" dirty="0">
              <a:latin typeface="Arial" pitchFamily="34" charset="0"/>
              <a:cs typeface="Arial" pitchFamily="34" charset="0"/>
            </a:endParaRPr>
          </a:p>
        </p:txBody>
      </p:sp>
      <p:sp>
        <p:nvSpPr>
          <p:cNvPr id="7" name="Прямоугольник 6"/>
          <p:cNvSpPr/>
          <p:nvPr/>
        </p:nvSpPr>
        <p:spPr>
          <a:xfrm>
            <a:off x="467544" y="4797152"/>
            <a:ext cx="7992888" cy="830997"/>
          </a:xfrm>
          <a:prstGeom prst="rect">
            <a:avLst/>
          </a:prstGeom>
        </p:spPr>
        <p:txBody>
          <a:bodyPr wrap="square">
            <a:spAutoFit/>
          </a:bodyPr>
          <a:lstStyle/>
          <a:p>
            <a:pPr algn="ctr"/>
            <a:r>
              <a:rPr lang="ru-RU" sz="2400" dirty="0" smtClean="0"/>
              <a:t>Написание данной работы происходило на предприятии </a:t>
            </a:r>
            <a:r>
              <a:rPr lang="en-US" sz="2400" dirty="0" smtClean="0"/>
              <a:t>“3DiVi”</a:t>
            </a:r>
            <a:endParaRPr lang="ru-RU"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76672"/>
            <a:ext cx="8229600" cy="854968"/>
          </a:xfrm>
        </p:spPr>
        <p:txBody>
          <a:bodyPr>
            <a:noAutofit/>
          </a:bodyPr>
          <a:lstStyle/>
          <a:p>
            <a:pPr algn="ctr"/>
            <a:r>
              <a:rPr lang="ru-RU" sz="3200" b="1" dirty="0" smtClean="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rPr>
              <a:t>Получение кадра с </a:t>
            </a:r>
            <a:r>
              <a:rPr lang="ru-RU" sz="3200" b="1" dirty="0" err="1" smtClean="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rPr>
              <a:t>веб</a:t>
            </a:r>
            <a:r>
              <a:rPr lang="ru-RU" sz="3200" b="1" dirty="0" smtClean="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rPr>
              <a:t> камеры</a:t>
            </a:r>
            <a:endParaRPr lang="ru-RU" sz="3200" dirty="0"/>
          </a:p>
        </p:txBody>
      </p:sp>
      <p:sp>
        <p:nvSpPr>
          <p:cNvPr id="4" name="Номер слайда 3"/>
          <p:cNvSpPr>
            <a:spLocks noGrp="1"/>
          </p:cNvSpPr>
          <p:nvPr>
            <p:ph type="sldNum" sz="quarter" idx="12"/>
          </p:nvPr>
        </p:nvSpPr>
        <p:spPr/>
        <p:txBody>
          <a:bodyPr/>
          <a:lstStyle/>
          <a:p>
            <a:fld id="{7498795A-CFA5-45B7-82FE-35C0C684350C}" type="slidenum">
              <a:rPr lang="ru-RU" smtClean="0"/>
              <a:pPr/>
              <a:t>4</a:t>
            </a:fld>
            <a:endParaRPr lang="ru-RU"/>
          </a:p>
        </p:txBody>
      </p:sp>
      <p:sp>
        <p:nvSpPr>
          <p:cNvPr id="8" name="Прямоугольник 7"/>
          <p:cNvSpPr/>
          <p:nvPr/>
        </p:nvSpPr>
        <p:spPr>
          <a:xfrm>
            <a:off x="971600" y="1916832"/>
            <a:ext cx="7200800" cy="1200329"/>
          </a:xfrm>
          <a:prstGeom prst="rect">
            <a:avLst/>
          </a:prstGeom>
        </p:spPr>
        <p:txBody>
          <a:bodyPr wrap="square">
            <a:spAutoFit/>
          </a:bodyPr>
          <a:lstStyle/>
          <a:p>
            <a:r>
              <a:rPr lang="ru-RU" dirty="0" smtClean="0"/>
              <a:t>Пользуясь библиотекой </a:t>
            </a:r>
            <a:r>
              <a:rPr lang="en-US" dirty="0" err="1" smtClean="0"/>
              <a:t>OpenCV</a:t>
            </a:r>
            <a:r>
              <a:rPr lang="ru-RU" i="1" dirty="0" smtClean="0"/>
              <a:t> (</a:t>
            </a:r>
            <a:r>
              <a:rPr lang="ru-RU" i="1" dirty="0" err="1" smtClean="0"/>
              <a:t>Open</a:t>
            </a:r>
            <a:r>
              <a:rPr lang="ru-RU" i="1" dirty="0" smtClean="0"/>
              <a:t> </a:t>
            </a:r>
            <a:r>
              <a:rPr lang="ru-RU" i="1" dirty="0" err="1" smtClean="0"/>
              <a:t>Source</a:t>
            </a:r>
            <a:r>
              <a:rPr lang="ru-RU" i="1" dirty="0" smtClean="0"/>
              <a:t> </a:t>
            </a:r>
            <a:r>
              <a:rPr lang="ru-RU" i="1" dirty="0" err="1" smtClean="0"/>
              <a:t>Computer</a:t>
            </a:r>
            <a:r>
              <a:rPr lang="ru-RU" i="1" dirty="0" smtClean="0"/>
              <a:t> </a:t>
            </a:r>
            <a:r>
              <a:rPr lang="ru-RU" i="1" dirty="0" err="1" smtClean="0"/>
              <a:t>Vision</a:t>
            </a:r>
            <a:r>
              <a:rPr lang="ru-RU" i="1" dirty="0" smtClean="0"/>
              <a:t> </a:t>
            </a:r>
            <a:r>
              <a:rPr lang="ru-RU" i="1" dirty="0" err="1" smtClean="0"/>
              <a:t>Library</a:t>
            </a:r>
            <a:r>
              <a:rPr lang="ru-RU" dirty="0" smtClean="0"/>
              <a:t>, библиотека компьютерного зрения с открытым исходным кодом)</a:t>
            </a:r>
            <a:r>
              <a:rPr lang="en-US" dirty="0" smtClean="0"/>
              <a:t> </a:t>
            </a:r>
            <a:r>
              <a:rPr lang="ru-RU" dirty="0" smtClean="0"/>
              <a:t>получаем текущий кадр в режиме реального времени с </a:t>
            </a:r>
            <a:r>
              <a:rPr lang="ru-RU" dirty="0" err="1" smtClean="0"/>
              <a:t>веб</a:t>
            </a:r>
            <a:r>
              <a:rPr lang="ru-RU" dirty="0" smtClean="0"/>
              <a:t> камеры с частотой кадров 30 в секунду.</a:t>
            </a:r>
            <a:endParaRPr lang="ru-RU" dirty="0"/>
          </a:p>
        </p:txBody>
      </p:sp>
      <p:pic>
        <p:nvPicPr>
          <p:cNvPr id="1027" name="Picture 3" descr="C:\Users\stranger\Desktop\2000px-OpenCV_Logo_with_text_svg_version.svg.png"/>
          <p:cNvPicPr>
            <a:picLocks noChangeAspect="1" noChangeArrowheads="1"/>
          </p:cNvPicPr>
          <p:nvPr/>
        </p:nvPicPr>
        <p:blipFill>
          <a:blip r:embed="rId2" cstate="print"/>
          <a:srcRect/>
          <a:stretch>
            <a:fillRect/>
          </a:stretch>
        </p:blipFill>
        <p:spPr bwMode="auto">
          <a:xfrm>
            <a:off x="3347864" y="3284984"/>
            <a:ext cx="2448272" cy="301627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60648"/>
            <a:ext cx="8229600" cy="1442424"/>
          </a:xfrm>
        </p:spPr>
        <p:txBody>
          <a:bodyPr>
            <a:noAutofit/>
          </a:bodyPr>
          <a:lstStyle/>
          <a:p>
            <a:pPr algn="ctr"/>
            <a:r>
              <a:rPr lang="ru-RU" sz="3200" b="1" dirty="0" err="1" smtClean="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rPr>
              <a:t>Детекция</a:t>
            </a:r>
            <a:r>
              <a:rPr lang="ru-RU" sz="3200" b="1" dirty="0" smtClean="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rPr>
              <a:t> с помощью метода Виолы-Джонса на имеющемся изображении</a:t>
            </a:r>
            <a:r>
              <a:rPr lang="ru-RU" sz="3200" dirty="0" smtClean="0">
                <a:latin typeface="Arial" pitchFamily="34" charset="0"/>
                <a:cs typeface="Arial" pitchFamily="34" charset="0"/>
              </a:rPr>
              <a:t/>
            </a:r>
            <a:br>
              <a:rPr lang="ru-RU" sz="3200" dirty="0" smtClean="0">
                <a:latin typeface="Arial" pitchFamily="34" charset="0"/>
                <a:cs typeface="Arial" pitchFamily="34" charset="0"/>
              </a:rPr>
            </a:br>
            <a:endParaRPr lang="ru-RU" sz="2800" dirty="0"/>
          </a:p>
        </p:txBody>
      </p:sp>
      <p:sp>
        <p:nvSpPr>
          <p:cNvPr id="4" name="Номер слайда 3"/>
          <p:cNvSpPr>
            <a:spLocks noGrp="1"/>
          </p:cNvSpPr>
          <p:nvPr>
            <p:ph type="sldNum" sz="quarter" idx="12"/>
          </p:nvPr>
        </p:nvSpPr>
        <p:spPr/>
        <p:txBody>
          <a:bodyPr/>
          <a:lstStyle/>
          <a:p>
            <a:fld id="{7498795A-CFA5-45B7-82FE-35C0C684350C}" type="slidenum">
              <a:rPr lang="ru-RU" smtClean="0"/>
              <a:pPr/>
              <a:t>5</a:t>
            </a:fld>
            <a:endParaRPr lang="ru-RU"/>
          </a:p>
        </p:txBody>
      </p:sp>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8" name="Рисунок 7" descr="C:\Users\stranger\Desktop\integral-image.jpg"/>
          <p:cNvPicPr/>
          <p:nvPr/>
        </p:nvPicPr>
        <p:blipFill>
          <a:blip r:embed="rId2" cstate="print"/>
          <a:srcRect/>
          <a:stretch>
            <a:fillRect/>
          </a:stretch>
        </p:blipFill>
        <p:spPr bwMode="auto">
          <a:xfrm>
            <a:off x="3131840" y="1916832"/>
            <a:ext cx="2880320" cy="2448272"/>
          </a:xfrm>
          <a:prstGeom prst="rect">
            <a:avLst/>
          </a:prstGeom>
          <a:noFill/>
          <a:ln w="9525">
            <a:noFill/>
            <a:miter lim="800000"/>
            <a:headEnd/>
            <a:tailEnd/>
          </a:ln>
        </p:spPr>
      </p:pic>
      <p:sp>
        <p:nvSpPr>
          <p:cNvPr id="61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1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6" name="Прямоугольник 15"/>
          <p:cNvSpPr/>
          <p:nvPr/>
        </p:nvSpPr>
        <p:spPr>
          <a:xfrm>
            <a:off x="1115616" y="1340768"/>
            <a:ext cx="6956904" cy="646331"/>
          </a:xfrm>
          <a:prstGeom prst="rect">
            <a:avLst/>
          </a:prstGeom>
        </p:spPr>
        <p:txBody>
          <a:bodyPr wrap="none">
            <a:spAutoFit/>
          </a:bodyPr>
          <a:lstStyle/>
          <a:p>
            <a:r>
              <a:rPr lang="ru-RU" b="1" dirty="0" smtClean="0">
                <a:ea typeface="Calibri" pitchFamily="34" charset="0"/>
                <a:cs typeface="Times New Roman" pitchFamily="18" charset="0"/>
              </a:rPr>
              <a:t>Вычисление интегрального представления изображения в </a:t>
            </a:r>
            <a:endParaRPr lang="en-US" b="1" dirty="0" smtClean="0">
              <a:ea typeface="Calibri" pitchFamily="34" charset="0"/>
              <a:cs typeface="Times New Roman" pitchFamily="18" charset="0"/>
            </a:endParaRPr>
          </a:p>
          <a:p>
            <a:pPr algn="ctr"/>
            <a:r>
              <a:rPr lang="ru-RU" b="1" dirty="0" smtClean="0">
                <a:ea typeface="Calibri" pitchFamily="34" charset="0"/>
                <a:cs typeface="Times New Roman" pitchFamily="18" charset="0"/>
              </a:rPr>
              <a:t>прямоугольнике </a:t>
            </a:r>
            <a:r>
              <a:rPr lang="en-US" b="1" dirty="0" smtClean="0">
                <a:ea typeface="Calibri" pitchFamily="34" charset="0"/>
                <a:cs typeface="Times New Roman" pitchFamily="18" charset="0"/>
              </a:rPr>
              <a:t>ABCD</a:t>
            </a:r>
            <a:endParaRPr lang="ru-RU" b="1" dirty="0"/>
          </a:p>
        </p:txBody>
      </p:sp>
      <p:sp>
        <p:nvSpPr>
          <p:cNvPr id="718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7184" name="Picture 1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07704" y="4221088"/>
            <a:ext cx="5257800" cy="523875"/>
          </a:xfrm>
          <a:prstGeom prst="rect">
            <a:avLst/>
          </a:prstGeom>
          <a:noFill/>
        </p:spPr>
      </p:pic>
      <p:sp>
        <p:nvSpPr>
          <p:cNvPr id="7187"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7186" name="Picture 1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203848" y="4797152"/>
            <a:ext cx="2657475" cy="933450"/>
          </a:xfrm>
          <a:prstGeom prst="rect">
            <a:avLst/>
          </a:prstGeom>
          <a:noFill/>
        </p:spPr>
      </p:pic>
      <p:sp>
        <p:nvSpPr>
          <p:cNvPr id="7189"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9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9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7195" name="Picture 2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7092280" y="5661248"/>
            <a:ext cx="590550" cy="295275"/>
          </a:xfrm>
          <a:prstGeom prst="rect">
            <a:avLst/>
          </a:prstGeom>
          <a:noFill/>
        </p:spPr>
      </p:pic>
      <p:pic>
        <p:nvPicPr>
          <p:cNvPr id="7194" name="Picture 2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39552" y="6093296"/>
            <a:ext cx="647700" cy="295275"/>
          </a:xfrm>
          <a:prstGeom prst="rect">
            <a:avLst/>
          </a:prstGeom>
          <a:noFill/>
        </p:spPr>
      </p:pic>
      <p:sp>
        <p:nvSpPr>
          <p:cNvPr id="49" name="Прямоугольник 48"/>
          <p:cNvSpPr/>
          <p:nvPr/>
        </p:nvSpPr>
        <p:spPr>
          <a:xfrm>
            <a:off x="395536" y="5661248"/>
            <a:ext cx="576064" cy="369332"/>
          </a:xfrm>
          <a:prstGeom prst="rect">
            <a:avLst/>
          </a:prstGeom>
        </p:spPr>
        <p:txBody>
          <a:bodyPr wrap="square">
            <a:spAutoFit/>
          </a:bodyPr>
          <a:lstStyle/>
          <a:p>
            <a:r>
              <a:rPr lang="ru-RU" dirty="0" smtClean="0">
                <a:ea typeface="Calibri" pitchFamily="34" charset="0"/>
                <a:cs typeface="Times New Roman" pitchFamily="18" charset="0"/>
              </a:rPr>
              <a:t>где </a:t>
            </a:r>
            <a:endParaRPr lang="ru-RU" dirty="0"/>
          </a:p>
        </p:txBody>
      </p:sp>
      <p:pic>
        <p:nvPicPr>
          <p:cNvPr id="50" name="Picture 28"/>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899592" y="5661248"/>
            <a:ext cx="952500" cy="295275"/>
          </a:xfrm>
          <a:prstGeom prst="rect">
            <a:avLst/>
          </a:prstGeom>
          <a:noFill/>
        </p:spPr>
      </p:pic>
      <p:sp>
        <p:nvSpPr>
          <p:cNvPr id="52" name="Прямоугольник 51"/>
          <p:cNvSpPr/>
          <p:nvPr/>
        </p:nvSpPr>
        <p:spPr>
          <a:xfrm>
            <a:off x="1907704" y="5661248"/>
            <a:ext cx="5208477" cy="369332"/>
          </a:xfrm>
          <a:prstGeom prst="rect">
            <a:avLst/>
          </a:prstGeom>
        </p:spPr>
        <p:txBody>
          <a:bodyPr wrap="none">
            <a:spAutoFit/>
          </a:bodyPr>
          <a:lstStyle/>
          <a:p>
            <a:r>
              <a:rPr lang="ru-RU" dirty="0" smtClean="0">
                <a:ea typeface="Calibri" pitchFamily="34" charset="0"/>
                <a:cs typeface="Times New Roman" pitchFamily="18" charset="0"/>
              </a:rPr>
              <a:t>значение интегрального представления в точке</a:t>
            </a:r>
            <a:endParaRPr lang="ru-RU" dirty="0"/>
          </a:p>
        </p:txBody>
      </p:sp>
      <p:sp>
        <p:nvSpPr>
          <p:cNvPr id="53" name="Прямоугольник 52"/>
          <p:cNvSpPr/>
          <p:nvPr/>
        </p:nvSpPr>
        <p:spPr>
          <a:xfrm>
            <a:off x="7596336" y="5733256"/>
            <a:ext cx="243978" cy="369332"/>
          </a:xfrm>
          <a:prstGeom prst="rect">
            <a:avLst/>
          </a:prstGeom>
        </p:spPr>
        <p:txBody>
          <a:bodyPr wrap="square">
            <a:spAutoFit/>
          </a:bodyPr>
          <a:lstStyle/>
          <a:p>
            <a:r>
              <a:rPr lang="ru-RU" dirty="0" smtClean="0">
                <a:cs typeface="Times New Roman" pitchFamily="18" charset="0"/>
              </a:rPr>
              <a:t>,</a:t>
            </a:r>
            <a:endParaRPr lang="ru-RU" dirty="0"/>
          </a:p>
        </p:txBody>
      </p:sp>
      <p:sp>
        <p:nvSpPr>
          <p:cNvPr id="54" name="Прямоугольник 53"/>
          <p:cNvSpPr/>
          <p:nvPr/>
        </p:nvSpPr>
        <p:spPr>
          <a:xfrm>
            <a:off x="1187624" y="6093296"/>
            <a:ext cx="4610301" cy="369332"/>
          </a:xfrm>
          <a:prstGeom prst="rect">
            <a:avLst/>
          </a:prstGeom>
        </p:spPr>
        <p:txBody>
          <a:bodyPr wrap="none">
            <a:spAutoFit/>
          </a:bodyPr>
          <a:lstStyle/>
          <a:p>
            <a:r>
              <a:rPr lang="ru-RU" dirty="0" smtClean="0">
                <a:cs typeface="Times New Roman" pitchFamily="18" charset="0"/>
              </a:rPr>
              <a:t>- яркость </a:t>
            </a:r>
            <a:r>
              <a:rPr lang="ru-RU" dirty="0" err="1" smtClean="0">
                <a:cs typeface="Times New Roman" pitchFamily="18" charset="0"/>
              </a:rPr>
              <a:t>пиксела</a:t>
            </a:r>
            <a:r>
              <a:rPr lang="ru-RU" dirty="0" smtClean="0">
                <a:cs typeface="Times New Roman" pitchFamily="18" charset="0"/>
              </a:rPr>
              <a:t> исходного изображения</a:t>
            </a: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60648"/>
            <a:ext cx="8229600" cy="1442424"/>
          </a:xfrm>
        </p:spPr>
        <p:txBody>
          <a:bodyPr>
            <a:noAutofit/>
          </a:bodyPr>
          <a:lstStyle/>
          <a:p>
            <a:pPr algn="ctr"/>
            <a:r>
              <a:rPr lang="ru-RU" sz="3200" b="1" dirty="0" err="1" smtClean="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rPr>
              <a:t>Детекция</a:t>
            </a:r>
            <a:r>
              <a:rPr lang="ru-RU" sz="3200" b="1" dirty="0" smtClean="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rPr>
              <a:t> с помощью метода Виолы-Джонса на имеющемся изображении</a:t>
            </a:r>
            <a:r>
              <a:rPr lang="ru-RU" sz="3200" dirty="0" smtClean="0">
                <a:latin typeface="Arial" pitchFamily="34" charset="0"/>
                <a:cs typeface="Arial" pitchFamily="34" charset="0"/>
              </a:rPr>
              <a:t/>
            </a:r>
            <a:br>
              <a:rPr lang="ru-RU" sz="3200" dirty="0" smtClean="0">
                <a:latin typeface="Arial" pitchFamily="34" charset="0"/>
                <a:cs typeface="Arial" pitchFamily="34" charset="0"/>
              </a:rPr>
            </a:br>
            <a:endParaRPr lang="ru-RU" sz="2800" dirty="0"/>
          </a:p>
        </p:txBody>
      </p:sp>
      <p:sp>
        <p:nvSpPr>
          <p:cNvPr id="4" name="Номер слайда 3"/>
          <p:cNvSpPr>
            <a:spLocks noGrp="1"/>
          </p:cNvSpPr>
          <p:nvPr>
            <p:ph type="sldNum" sz="quarter" idx="12"/>
          </p:nvPr>
        </p:nvSpPr>
        <p:spPr/>
        <p:txBody>
          <a:bodyPr/>
          <a:lstStyle/>
          <a:p>
            <a:fld id="{7498795A-CFA5-45B7-82FE-35C0C684350C}" type="slidenum">
              <a:rPr lang="ru-RU" smtClean="0"/>
              <a:pPr/>
              <a:t>6</a:t>
            </a:fld>
            <a:endParaRPr lang="ru-RU"/>
          </a:p>
        </p:txBody>
      </p:sp>
      <p:pic>
        <p:nvPicPr>
          <p:cNvPr id="7" name="Рисунок 6" descr="C:\Users\stranger\Desktop\1.png"/>
          <p:cNvPicPr/>
          <p:nvPr/>
        </p:nvPicPr>
        <p:blipFill>
          <a:blip r:embed="rId2" cstate="print"/>
          <a:srcRect/>
          <a:stretch>
            <a:fillRect/>
          </a:stretch>
        </p:blipFill>
        <p:spPr bwMode="auto">
          <a:xfrm>
            <a:off x="683568" y="2204864"/>
            <a:ext cx="3456384" cy="2880320"/>
          </a:xfrm>
          <a:prstGeom prst="rect">
            <a:avLst/>
          </a:prstGeom>
          <a:noFill/>
          <a:ln w="9525">
            <a:noFill/>
            <a:miter lim="800000"/>
            <a:headEnd/>
            <a:tailEnd/>
          </a:ln>
        </p:spPr>
      </p:pic>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1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1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6149"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724128" y="3429000"/>
            <a:ext cx="1374698" cy="360040"/>
          </a:xfrm>
          <a:prstGeom prst="rect">
            <a:avLst/>
          </a:prstGeom>
          <a:noFill/>
        </p:spPr>
      </p:pic>
      <p:sp>
        <p:nvSpPr>
          <p:cNvPr id="6154" name="Rectangle 10"/>
          <p:cNvSpPr>
            <a:spLocks noChangeArrowheads="1"/>
          </p:cNvSpPr>
          <p:nvPr/>
        </p:nvSpPr>
        <p:spPr bwMode="auto">
          <a:xfrm>
            <a:off x="611560" y="5229200"/>
            <a:ext cx="8064896"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ru-RU" b="0" i="0" u="none" strike="noStrike" cap="none" normalizeH="0" baseline="0" dirty="0" smtClean="0">
                <a:ln>
                  <a:noFill/>
                </a:ln>
                <a:solidFill>
                  <a:schemeClr val="tx1"/>
                </a:solidFill>
                <a:effectLst/>
                <a:ea typeface="Calibri" pitchFamily="34" charset="0"/>
                <a:cs typeface="Times New Roman" pitchFamily="18" charset="0"/>
              </a:rPr>
              <a:t> </a:t>
            </a:r>
            <a:r>
              <a:rPr lang="ru-RU" dirty="0" smtClean="0">
                <a:ea typeface="Calibri" pitchFamily="34" charset="0"/>
                <a:cs typeface="Times New Roman" pitchFamily="18" charset="0"/>
              </a:rPr>
              <a:t>где </a:t>
            </a:r>
            <a:r>
              <a:rPr lang="en-US" dirty="0" smtClean="0">
                <a:ea typeface="Calibri" pitchFamily="34" charset="0"/>
                <a:cs typeface="Times New Roman" pitchFamily="18" charset="0"/>
              </a:rPr>
              <a:t>U </a:t>
            </a:r>
            <a:r>
              <a:rPr kumimoji="0" lang="ru-RU" b="0" i="0" u="none" strike="noStrike" cap="none" normalizeH="0" baseline="0" dirty="0" smtClean="0">
                <a:ln>
                  <a:noFill/>
                </a:ln>
                <a:solidFill>
                  <a:schemeClr val="tx1"/>
                </a:solidFill>
                <a:effectLst/>
                <a:ea typeface="Calibri" pitchFamily="34" charset="0"/>
                <a:cs typeface="Times New Roman" pitchFamily="18" charset="0"/>
              </a:rPr>
              <a:t>– значение интегрального представления, закрываемое светлой частью признака, а</a:t>
            </a:r>
            <a:r>
              <a:rPr kumimoji="0" lang="en-US" b="0" i="0" u="none" strike="noStrike" cap="none" normalizeH="0" baseline="0" dirty="0" smtClean="0">
                <a:ln>
                  <a:noFill/>
                </a:ln>
                <a:solidFill>
                  <a:schemeClr val="tx1"/>
                </a:solidFill>
                <a:effectLst/>
                <a:ea typeface="Calibri" pitchFamily="34" charset="0"/>
                <a:cs typeface="Times New Roman" pitchFamily="18" charset="0"/>
              </a:rPr>
              <a:t> V - </a:t>
            </a:r>
            <a:r>
              <a:rPr lang="ru-RU" dirty="0" smtClean="0">
                <a:ea typeface="Calibri" pitchFamily="34" charset="0"/>
                <a:cs typeface="Times New Roman" pitchFamily="18" charset="0"/>
              </a:rPr>
              <a:t>значение интегрального преставления, закрываемое темной частью признака.</a:t>
            </a:r>
            <a:endParaRPr kumimoji="0" lang="ru-RU" b="0" i="0" u="none" strike="noStrike" cap="none" normalizeH="0" baseline="0" dirty="0" smtClean="0">
              <a:ln>
                <a:noFill/>
              </a:ln>
              <a:solidFill>
                <a:schemeClr val="tx1"/>
              </a:solidFill>
              <a:effectLst/>
              <a:cs typeface="Arial" pitchFamily="34" charset="0"/>
            </a:endParaRPr>
          </a:p>
        </p:txBody>
      </p:sp>
      <p:sp>
        <p:nvSpPr>
          <p:cNvPr id="15" name="Прямоугольник 14"/>
          <p:cNvSpPr/>
          <p:nvPr/>
        </p:nvSpPr>
        <p:spPr>
          <a:xfrm>
            <a:off x="1403648" y="1916832"/>
            <a:ext cx="1910075" cy="369332"/>
          </a:xfrm>
          <a:prstGeom prst="rect">
            <a:avLst/>
          </a:prstGeom>
        </p:spPr>
        <p:txBody>
          <a:bodyPr wrap="none">
            <a:spAutoFit/>
          </a:bodyPr>
          <a:lstStyle/>
          <a:p>
            <a:r>
              <a:rPr lang="ru-RU" dirty="0" smtClean="0">
                <a:ea typeface="Calibri" pitchFamily="34" charset="0"/>
                <a:cs typeface="Times New Roman" pitchFamily="18" charset="0"/>
              </a:rPr>
              <a:t>Признаки Хаара</a:t>
            </a:r>
            <a:endParaRPr lang="ru-RU" dirty="0"/>
          </a:p>
        </p:txBody>
      </p:sp>
      <p:sp>
        <p:nvSpPr>
          <p:cNvPr id="16" name="Прямоугольник 15"/>
          <p:cNvSpPr/>
          <p:nvPr/>
        </p:nvSpPr>
        <p:spPr>
          <a:xfrm>
            <a:off x="1763688" y="1484784"/>
            <a:ext cx="5558253" cy="369332"/>
          </a:xfrm>
          <a:prstGeom prst="rect">
            <a:avLst/>
          </a:prstGeom>
        </p:spPr>
        <p:txBody>
          <a:bodyPr wrap="none">
            <a:spAutoFit/>
          </a:bodyPr>
          <a:lstStyle/>
          <a:p>
            <a:r>
              <a:rPr lang="ru-RU" b="1" dirty="0" smtClean="0">
                <a:ea typeface="Calibri" pitchFamily="34" charset="0"/>
                <a:cs typeface="Times New Roman" pitchFamily="18" charset="0"/>
              </a:rPr>
              <a:t>Классификатор на основании признаков Хаара</a:t>
            </a:r>
            <a:endParaRPr lang="ru-RU"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60648"/>
            <a:ext cx="8229600" cy="1442424"/>
          </a:xfrm>
        </p:spPr>
        <p:txBody>
          <a:bodyPr>
            <a:noAutofit/>
          </a:bodyPr>
          <a:lstStyle/>
          <a:p>
            <a:pPr algn="ctr"/>
            <a:r>
              <a:rPr lang="ru-RU" sz="3200" b="1" dirty="0" err="1" smtClean="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rPr>
              <a:t>Детекция</a:t>
            </a:r>
            <a:r>
              <a:rPr lang="ru-RU" sz="3200" b="1" dirty="0" smtClean="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rPr>
              <a:t> с помощью метода Виолы-Джонса на имеющемся изображении</a:t>
            </a:r>
            <a:r>
              <a:rPr lang="ru-RU" sz="3200" dirty="0" smtClean="0">
                <a:latin typeface="Arial" pitchFamily="34" charset="0"/>
                <a:cs typeface="Arial" pitchFamily="34" charset="0"/>
              </a:rPr>
              <a:t/>
            </a:r>
            <a:br>
              <a:rPr lang="ru-RU" sz="3200" dirty="0" smtClean="0">
                <a:latin typeface="Arial" pitchFamily="34" charset="0"/>
                <a:cs typeface="Arial" pitchFamily="34" charset="0"/>
              </a:rPr>
            </a:br>
            <a:endParaRPr lang="ru-RU" sz="2800" dirty="0"/>
          </a:p>
        </p:txBody>
      </p:sp>
      <p:sp>
        <p:nvSpPr>
          <p:cNvPr id="4" name="Номер слайда 3"/>
          <p:cNvSpPr>
            <a:spLocks noGrp="1"/>
          </p:cNvSpPr>
          <p:nvPr>
            <p:ph type="sldNum" sz="quarter" idx="12"/>
          </p:nvPr>
        </p:nvSpPr>
        <p:spPr/>
        <p:txBody>
          <a:bodyPr/>
          <a:lstStyle/>
          <a:p>
            <a:fld id="{7498795A-CFA5-45B7-82FE-35C0C684350C}" type="slidenum">
              <a:rPr lang="ru-RU" smtClean="0"/>
              <a:pPr/>
              <a:t>7</a:t>
            </a:fld>
            <a:endParaRPr lang="ru-RU"/>
          </a:p>
        </p:txBody>
      </p:sp>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1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1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14" name="Рисунок 13" descr="C:\Users\stranger\Desktop\3.png"/>
          <p:cNvPicPr/>
          <p:nvPr/>
        </p:nvPicPr>
        <p:blipFill>
          <a:blip r:embed="rId2" cstate="print"/>
          <a:srcRect/>
          <a:stretch>
            <a:fillRect/>
          </a:stretch>
        </p:blipFill>
        <p:spPr bwMode="auto">
          <a:xfrm>
            <a:off x="1835696" y="5085184"/>
            <a:ext cx="5472608" cy="1325450"/>
          </a:xfrm>
          <a:prstGeom prst="rect">
            <a:avLst/>
          </a:prstGeom>
          <a:noFill/>
          <a:ln w="9525">
            <a:noFill/>
            <a:miter lim="800000"/>
            <a:headEnd/>
            <a:tailEnd/>
          </a:ln>
        </p:spPr>
      </p:pic>
      <p:sp>
        <p:nvSpPr>
          <p:cNvPr id="17" name="Прямоугольник 16"/>
          <p:cNvSpPr/>
          <p:nvPr/>
        </p:nvSpPr>
        <p:spPr>
          <a:xfrm>
            <a:off x="1763688" y="1412776"/>
            <a:ext cx="6048672" cy="646331"/>
          </a:xfrm>
          <a:prstGeom prst="rect">
            <a:avLst/>
          </a:prstGeom>
        </p:spPr>
        <p:txBody>
          <a:bodyPr wrap="square">
            <a:spAutoFit/>
          </a:bodyPr>
          <a:lstStyle/>
          <a:p>
            <a:pPr algn="ctr"/>
            <a:r>
              <a:rPr lang="ru-RU" b="1" dirty="0" smtClean="0">
                <a:ea typeface="Calibri" pitchFamily="34" charset="0"/>
                <a:cs typeface="Times New Roman" pitchFamily="18" charset="0"/>
              </a:rPr>
              <a:t>Каскадная структура классификатора основанная на признаках Хаара</a:t>
            </a:r>
            <a:endParaRPr lang="ru-RU" b="1" dirty="0"/>
          </a:p>
        </p:txBody>
      </p:sp>
      <p:sp>
        <p:nvSpPr>
          <p:cNvPr id="28673" name="Rectangle 1"/>
          <p:cNvSpPr>
            <a:spLocks noChangeArrowheads="1"/>
          </p:cNvSpPr>
          <p:nvPr/>
        </p:nvSpPr>
        <p:spPr bwMode="auto">
          <a:xfrm>
            <a:off x="395536" y="2132856"/>
            <a:ext cx="8460432"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ru-RU" dirty="0" smtClean="0">
                <a:ea typeface="Calibri" pitchFamily="34" charset="0"/>
                <a:cs typeface="Times New Roman" pitchFamily="18" charset="0"/>
              </a:rPr>
              <a:t>    </a:t>
            </a:r>
            <a:r>
              <a:rPr kumimoji="0" lang="ru-RU" b="0" i="0" u="none" strike="noStrike" cap="none" normalizeH="0" baseline="0" dirty="0" smtClean="0">
                <a:ln>
                  <a:noFill/>
                </a:ln>
                <a:solidFill>
                  <a:schemeClr val="tx1"/>
                </a:solidFill>
                <a:effectLst/>
                <a:ea typeface="Calibri" pitchFamily="34" charset="0"/>
                <a:cs typeface="Times New Roman" pitchFamily="18" charset="0"/>
              </a:rPr>
              <a:t>Количество всевозможных объектов на анализируемом изображении значительно превышает количество искомых объектов. Для ускорения обработки изображения применяются каскады классификаторов. Каждый уровень этого каскада представляет собой классификатор, называемый ансамблем, который состоит из нескольких признаков Хаара. Анализируемый объект поочередно проверяется каждым уровнем каскада, и если на каком-либо уровне ансамбль определяет, что объект не является искомым, то процедура заканчивается и объект помечается как негативный. Если же классификаторы всех уровней определяют этот объект как положительный, то объект считается положительным.</a:t>
            </a:r>
            <a:endParaRPr kumimoji="0" lang="ru-RU"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7498795A-CFA5-45B7-82FE-35C0C684350C}" type="slidenum">
              <a:rPr lang="ru-RU" smtClean="0"/>
              <a:pPr/>
              <a:t>8</a:t>
            </a:fld>
            <a:endParaRPr lang="ru-RU"/>
          </a:p>
        </p:txBody>
      </p:sp>
      <p:pic>
        <p:nvPicPr>
          <p:cNvPr id="90115" name="Picture 3"/>
          <p:cNvPicPr>
            <a:picLocks noChangeAspect="1" noChangeArrowheads="1"/>
          </p:cNvPicPr>
          <p:nvPr/>
        </p:nvPicPr>
        <p:blipFill>
          <a:blip r:embed="rId2" cstate="print"/>
          <a:srcRect/>
          <a:stretch>
            <a:fillRect/>
          </a:stretch>
        </p:blipFill>
        <p:spPr bwMode="auto">
          <a:xfrm>
            <a:off x="323528" y="1844824"/>
            <a:ext cx="8472908" cy="2376513"/>
          </a:xfrm>
          <a:prstGeom prst="rect">
            <a:avLst/>
          </a:prstGeom>
          <a:noFill/>
          <a:ln w="9525">
            <a:noFill/>
            <a:miter lim="800000"/>
            <a:headEnd/>
            <a:tailEnd/>
          </a:ln>
          <a:effectLst/>
        </p:spPr>
      </p:pic>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099" name="Rectangle 3"/>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1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108"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109" name="Rectangle 13"/>
          <p:cNvSpPr>
            <a:spLocks noChangeArrowheads="1"/>
          </p:cNvSpPr>
          <p:nvPr/>
        </p:nvSpPr>
        <p:spPr bwMode="auto">
          <a:xfrm>
            <a:off x="677863"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111"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1" name="Прямоугольник 20"/>
          <p:cNvSpPr/>
          <p:nvPr/>
        </p:nvSpPr>
        <p:spPr>
          <a:xfrm>
            <a:off x="1099045" y="404664"/>
            <a:ext cx="7173694" cy="1077218"/>
          </a:xfrm>
          <a:prstGeom prst="rect">
            <a:avLst/>
          </a:prstGeom>
        </p:spPr>
        <p:txBody>
          <a:bodyPr wrap="none">
            <a:spAutoFit/>
          </a:bodyPr>
          <a:lstStyle/>
          <a:p>
            <a:pPr algn="ctr"/>
            <a:r>
              <a:rPr lang="ru-RU" sz="3200" b="1" dirty="0" smtClean="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rPr>
              <a:t>Получение точек лица с помощью</a:t>
            </a:r>
          </a:p>
          <a:p>
            <a:pPr algn="ctr"/>
            <a:r>
              <a:rPr lang="ru-RU" sz="3200" b="1" dirty="0" smtClean="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rPr>
              <a:t>сверточной нейронной сети</a:t>
            </a:r>
            <a:endParaRPr lang="ru-RU" sz="3200" dirty="0"/>
          </a:p>
        </p:txBody>
      </p:sp>
      <p:sp>
        <p:nvSpPr>
          <p:cNvPr id="15" name="Прямоугольник 14"/>
          <p:cNvSpPr/>
          <p:nvPr/>
        </p:nvSpPr>
        <p:spPr>
          <a:xfrm>
            <a:off x="1259632" y="1556792"/>
            <a:ext cx="6192688" cy="369332"/>
          </a:xfrm>
          <a:prstGeom prst="rect">
            <a:avLst/>
          </a:prstGeom>
        </p:spPr>
        <p:txBody>
          <a:bodyPr wrap="square">
            <a:spAutoFit/>
          </a:bodyPr>
          <a:lstStyle/>
          <a:p>
            <a:pPr algn="ctr"/>
            <a:r>
              <a:rPr lang="ru-RU" b="1" dirty="0" smtClean="0">
                <a:cs typeface="Times New Roman" pitchFamily="18" charset="0"/>
              </a:rPr>
              <a:t>Общая архитектура сверточной нейронной сети</a:t>
            </a:r>
            <a:endParaRPr lang="ru-RU" b="1" dirty="0"/>
          </a:p>
        </p:txBody>
      </p:sp>
      <p:sp>
        <p:nvSpPr>
          <p:cNvPr id="17" name="Прямоугольник 16"/>
          <p:cNvSpPr/>
          <p:nvPr/>
        </p:nvSpPr>
        <p:spPr>
          <a:xfrm>
            <a:off x="467544" y="4365104"/>
            <a:ext cx="8353121" cy="1477328"/>
          </a:xfrm>
          <a:prstGeom prst="rect">
            <a:avLst/>
          </a:prstGeom>
        </p:spPr>
        <p:txBody>
          <a:bodyPr wrap="none">
            <a:spAutoFit/>
          </a:bodyPr>
          <a:lstStyle/>
          <a:p>
            <a:pPr marL="342900" indent="-342900"/>
            <a:r>
              <a:rPr lang="ru-RU" dirty="0" smtClean="0"/>
              <a:t>1. Convolutional</a:t>
            </a:r>
            <a:r>
              <a:rPr lang="en-US" dirty="0" smtClean="0"/>
              <a:t> – </a:t>
            </a:r>
            <a:r>
              <a:rPr lang="ru-RU" dirty="0" smtClean="0"/>
              <a:t>формирование карт признаков исходного изображения</a:t>
            </a:r>
          </a:p>
          <a:p>
            <a:pPr marL="342900" indent="-342900"/>
            <a:r>
              <a:rPr lang="ru-RU" dirty="0" smtClean="0"/>
              <a:t> с помощью небольших ядер</a:t>
            </a:r>
          </a:p>
          <a:p>
            <a:pPr marL="342900" indent="-342900"/>
            <a:r>
              <a:rPr lang="ru-RU" dirty="0" smtClean="0"/>
              <a:t>2. </a:t>
            </a:r>
            <a:r>
              <a:rPr lang="en-US" dirty="0" smtClean="0"/>
              <a:t>Pooling</a:t>
            </a:r>
            <a:r>
              <a:rPr lang="ru-RU" dirty="0" smtClean="0"/>
              <a:t> – уменьшение размерности карты признаков</a:t>
            </a:r>
            <a:endParaRPr lang="en-US" dirty="0" smtClean="0"/>
          </a:p>
          <a:p>
            <a:pPr marL="342900" indent="-342900"/>
            <a:r>
              <a:rPr lang="ru-RU" dirty="0" smtClean="0"/>
              <a:t>3. </a:t>
            </a:r>
            <a:r>
              <a:rPr lang="en-US" dirty="0" smtClean="0"/>
              <a:t>Fully-connected</a:t>
            </a:r>
            <a:r>
              <a:rPr lang="ru-RU" dirty="0" smtClean="0"/>
              <a:t>– получение обобщенного результата на основе полученных </a:t>
            </a:r>
            <a:endParaRPr lang="en-US" dirty="0" smtClean="0"/>
          </a:p>
          <a:p>
            <a:pPr marL="342900" indent="-342900"/>
            <a:r>
              <a:rPr lang="ru-RU" dirty="0" smtClean="0"/>
              <a:t>карт признаков</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7498795A-CFA5-45B7-82FE-35C0C684350C}" type="slidenum">
              <a:rPr lang="ru-RU" smtClean="0"/>
              <a:pPr/>
              <a:t>9</a:t>
            </a:fld>
            <a:endParaRPr lang="ru-RU"/>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099" name="Rectangle 3"/>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1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108"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109" name="Rectangle 13"/>
          <p:cNvSpPr>
            <a:spLocks noChangeArrowheads="1"/>
          </p:cNvSpPr>
          <p:nvPr/>
        </p:nvSpPr>
        <p:spPr bwMode="auto">
          <a:xfrm>
            <a:off x="677863"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111"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1" name="Прямоугольник 20"/>
          <p:cNvSpPr/>
          <p:nvPr/>
        </p:nvSpPr>
        <p:spPr>
          <a:xfrm>
            <a:off x="1099045" y="404664"/>
            <a:ext cx="7173694" cy="1077218"/>
          </a:xfrm>
          <a:prstGeom prst="rect">
            <a:avLst/>
          </a:prstGeom>
        </p:spPr>
        <p:txBody>
          <a:bodyPr wrap="none">
            <a:spAutoFit/>
          </a:bodyPr>
          <a:lstStyle/>
          <a:p>
            <a:pPr algn="ctr"/>
            <a:r>
              <a:rPr lang="ru-RU" sz="3200" b="1" dirty="0" smtClean="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rPr>
              <a:t>Получение точек лица с помощью</a:t>
            </a:r>
          </a:p>
          <a:p>
            <a:pPr algn="ctr"/>
            <a:r>
              <a:rPr lang="ru-RU" sz="3200" b="1" dirty="0" smtClean="0">
                <a:ln w="12700" cmpd="sng">
                  <a:solidFill>
                    <a:schemeClr val="tx1">
                      <a:lumMod val="95000"/>
                      <a:lumOff val="5000"/>
                    </a:schemeClr>
                  </a:solidFill>
                  <a:prstDash val="solid"/>
                </a:ln>
                <a:solidFill>
                  <a:schemeClr val="bg1">
                    <a:lumMod val="50000"/>
                  </a:schemeClr>
                </a:solidFill>
                <a:effectLst>
                  <a:outerShdw blurRad="41275" dist="12700" dir="12000000" algn="tl" rotWithShape="0">
                    <a:srgbClr val="000000">
                      <a:alpha val="40000"/>
                    </a:srgbClr>
                  </a:outerShdw>
                  <a:reflection blurRad="6350" stA="55000" endA="300" endPos="45500" dir="5400000" sy="-100000" algn="bl" rotWithShape="0"/>
                </a:effectLst>
                <a:latin typeface="Arial" pitchFamily="34" charset="0"/>
                <a:cs typeface="Arial" pitchFamily="34" charset="0"/>
              </a:rPr>
              <a:t>сверточной нейронной сети</a:t>
            </a:r>
            <a:endParaRPr lang="ru-RU" sz="3200" dirty="0"/>
          </a:p>
        </p:txBody>
      </p:sp>
      <p:sp>
        <p:nvSpPr>
          <p:cNvPr id="16" name="Прямоугольник 15"/>
          <p:cNvSpPr/>
          <p:nvPr/>
        </p:nvSpPr>
        <p:spPr>
          <a:xfrm>
            <a:off x="3275856" y="1484784"/>
            <a:ext cx="2370649" cy="369332"/>
          </a:xfrm>
          <a:prstGeom prst="rect">
            <a:avLst/>
          </a:prstGeom>
        </p:spPr>
        <p:txBody>
          <a:bodyPr wrap="none">
            <a:spAutoFit/>
          </a:bodyPr>
          <a:lstStyle/>
          <a:p>
            <a:r>
              <a:rPr lang="ru-RU" b="1" dirty="0" smtClean="0"/>
              <a:t>Convolutional </a:t>
            </a:r>
            <a:r>
              <a:rPr lang="en-US" b="1" dirty="0" smtClean="0"/>
              <a:t>layer </a:t>
            </a:r>
            <a:endParaRPr lang="ru-RU" b="1" dirty="0"/>
          </a:p>
        </p:txBody>
      </p:sp>
      <p:sp>
        <p:nvSpPr>
          <p:cNvPr id="26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266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347864" y="2132856"/>
            <a:ext cx="2381250" cy="304800"/>
          </a:xfrm>
          <a:prstGeom prst="rect">
            <a:avLst/>
          </a:prstGeom>
          <a:noFill/>
        </p:spPr>
      </p:pic>
      <p:sp>
        <p:nvSpPr>
          <p:cNvPr id="49" name="Прямоугольник 48"/>
          <p:cNvSpPr/>
          <p:nvPr/>
        </p:nvSpPr>
        <p:spPr>
          <a:xfrm>
            <a:off x="971600" y="2492896"/>
            <a:ext cx="7395230" cy="1200329"/>
          </a:xfrm>
          <a:prstGeom prst="rect">
            <a:avLst/>
          </a:prstGeom>
        </p:spPr>
        <p:txBody>
          <a:bodyPr wrap="none">
            <a:spAutoFit/>
          </a:bodyPr>
          <a:lstStyle/>
          <a:p>
            <a:r>
              <a:rPr lang="ru-RU" dirty="0" smtClean="0"/>
              <a:t>где </a:t>
            </a:r>
            <a:r>
              <a:rPr lang="en-US" i="1" dirty="0" smtClean="0"/>
              <a:t>x</a:t>
            </a:r>
            <a:r>
              <a:rPr lang="en-US" i="1" baseline="30000" dirty="0" smtClean="0"/>
              <a:t>l</a:t>
            </a:r>
            <a:r>
              <a:rPr lang="en-US" dirty="0" smtClean="0"/>
              <a:t> </a:t>
            </a:r>
            <a:r>
              <a:rPr lang="ru-RU" dirty="0" smtClean="0"/>
              <a:t>выход слоя</a:t>
            </a:r>
            <a:r>
              <a:rPr lang="en-US" dirty="0" smtClean="0"/>
              <a:t> </a:t>
            </a:r>
            <a:r>
              <a:rPr lang="en-US" i="1" dirty="0" smtClean="0"/>
              <a:t>l, f(.) </a:t>
            </a:r>
            <a:r>
              <a:rPr lang="en-US" dirty="0" smtClean="0"/>
              <a:t>– </a:t>
            </a:r>
            <a:r>
              <a:rPr lang="ru-RU" dirty="0" smtClean="0"/>
              <a:t>функция активации, </a:t>
            </a:r>
            <a:r>
              <a:rPr lang="en-US" i="1" dirty="0" err="1" smtClean="0"/>
              <a:t>b</a:t>
            </a:r>
            <a:r>
              <a:rPr lang="en-US" i="1" baseline="30000" dirty="0" err="1" smtClean="0"/>
              <a:t>l</a:t>
            </a:r>
            <a:r>
              <a:rPr lang="en-US" dirty="0" smtClean="0"/>
              <a:t> </a:t>
            </a:r>
            <a:r>
              <a:rPr lang="ru-RU" dirty="0" smtClean="0"/>
              <a:t>коэффициент сдвига, </a:t>
            </a:r>
          </a:p>
          <a:p>
            <a:r>
              <a:rPr lang="en-US" i="1" dirty="0" smtClean="0"/>
              <a:t>x</a:t>
            </a:r>
            <a:r>
              <a:rPr lang="en-US" i="1" baseline="30000" dirty="0" smtClean="0">
                <a:latin typeface="Times New Roman" pitchFamily="18" charset="0"/>
                <a:cs typeface="Times New Roman" pitchFamily="18" charset="0"/>
              </a:rPr>
              <a:t>l-1</a:t>
            </a:r>
            <a:r>
              <a:rPr lang="ru-RU" dirty="0" smtClean="0"/>
              <a:t> вход для текущего слоя</a:t>
            </a:r>
            <a:r>
              <a:rPr lang="en-US" dirty="0" smtClean="0"/>
              <a:t>, </a:t>
            </a:r>
            <a:r>
              <a:rPr lang="en-US" i="1" dirty="0" err="1" smtClean="0"/>
              <a:t>k</a:t>
            </a:r>
            <a:r>
              <a:rPr lang="en-US" i="1" baseline="30000" dirty="0" err="1" smtClean="0"/>
              <a:t>l</a:t>
            </a:r>
            <a:r>
              <a:rPr lang="en-US" dirty="0" smtClean="0"/>
              <a:t> </a:t>
            </a:r>
            <a:r>
              <a:rPr lang="ru-RU" dirty="0" smtClean="0"/>
              <a:t>ядро свертки</a:t>
            </a:r>
          </a:p>
          <a:p>
            <a:endParaRPr lang="ru-RU" dirty="0" smtClean="0"/>
          </a:p>
          <a:p>
            <a:endParaRPr lang="ru-RU" i="1" dirty="0"/>
          </a:p>
        </p:txBody>
      </p:sp>
      <p:sp>
        <p:nvSpPr>
          <p:cNvPr id="26654"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55" name="Прямоугольник 54"/>
          <p:cNvSpPr/>
          <p:nvPr/>
        </p:nvSpPr>
        <p:spPr>
          <a:xfrm>
            <a:off x="971600" y="3429000"/>
            <a:ext cx="5393336" cy="369332"/>
          </a:xfrm>
          <a:prstGeom prst="rect">
            <a:avLst/>
          </a:prstGeom>
        </p:spPr>
        <p:txBody>
          <a:bodyPr wrap="none">
            <a:spAutoFit/>
          </a:bodyPr>
          <a:lstStyle/>
          <a:p>
            <a:r>
              <a:rPr lang="ru-RU" dirty="0" smtClean="0"/>
              <a:t> символом * обозначена операция свертки входа </a:t>
            </a:r>
            <a:endParaRPr lang="ru-RU" dirty="0"/>
          </a:p>
        </p:txBody>
      </p:sp>
      <p:sp>
        <p:nvSpPr>
          <p:cNvPr id="26656"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6659"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6663" name="Rectangle 3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6665" name="Rectangle 4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26664" name="Picture 4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83768" y="3861048"/>
            <a:ext cx="4176464" cy="649865"/>
          </a:xfrm>
          <a:prstGeom prst="rect">
            <a:avLst/>
          </a:prstGeom>
          <a:noFill/>
        </p:spPr>
      </p:pic>
      <p:sp>
        <p:nvSpPr>
          <p:cNvPr id="72" name="Прямоугольник 71"/>
          <p:cNvSpPr/>
          <p:nvPr/>
        </p:nvSpPr>
        <p:spPr>
          <a:xfrm>
            <a:off x="971600" y="4725144"/>
            <a:ext cx="6282746" cy="646331"/>
          </a:xfrm>
          <a:prstGeom prst="rect">
            <a:avLst/>
          </a:prstGeom>
        </p:spPr>
        <p:txBody>
          <a:bodyPr wrap="none">
            <a:spAutoFit/>
          </a:bodyPr>
          <a:lstStyle/>
          <a:p>
            <a:r>
              <a:rPr lang="ru-RU" dirty="0" smtClean="0"/>
              <a:t>где </a:t>
            </a:r>
            <a:r>
              <a:rPr lang="en-US" dirty="0" smtClean="0"/>
              <a:t>(</a:t>
            </a:r>
            <a:r>
              <a:rPr lang="en-US" dirty="0" err="1" smtClean="0"/>
              <a:t>m,n</a:t>
            </a:r>
            <a:r>
              <a:rPr lang="en-US" dirty="0" smtClean="0"/>
              <a:t>) – </a:t>
            </a:r>
            <a:r>
              <a:rPr lang="ru-RU" dirty="0" smtClean="0"/>
              <a:t>центр обрабатываемого участка изображения</a:t>
            </a:r>
            <a:r>
              <a:rPr lang="en-US" dirty="0" smtClean="0"/>
              <a:t>, </a:t>
            </a:r>
            <a:endParaRPr lang="ru-RU" dirty="0" smtClean="0"/>
          </a:p>
          <a:p>
            <a:r>
              <a:rPr lang="en-US" dirty="0" smtClean="0"/>
              <a:t>(I, J) – </a:t>
            </a:r>
            <a:r>
              <a:rPr lang="ru-RU" dirty="0" smtClean="0"/>
              <a:t>размерность ядра свертки</a:t>
            </a:r>
            <a:endParaRPr lang="ru-RU" dirty="0"/>
          </a:p>
        </p:txBody>
      </p:sp>
      <p:sp>
        <p:nvSpPr>
          <p:cNvPr id="26667" name="Rectangle 4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5619</TotalTime>
  <Words>633</Words>
  <Application>Microsoft Office PowerPoint</Application>
  <PresentationFormat>Экран (4:3)</PresentationFormat>
  <Paragraphs>96</Paragraphs>
  <Slides>13</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Поток</vt:lpstr>
      <vt:lpstr>Слайд 1</vt:lpstr>
      <vt:lpstr>Слайд 2</vt:lpstr>
      <vt:lpstr>Слайд 3</vt:lpstr>
      <vt:lpstr>Получение кадра с веб камеры</vt:lpstr>
      <vt:lpstr>Детекция с помощью метода Виолы-Джонса на имеющемся изображении </vt:lpstr>
      <vt:lpstr>Детекция с помощью метода Виолы-Джонса на имеющемся изображении </vt:lpstr>
      <vt:lpstr>Детекция с помощью метода Виолы-Джонса на имеющемся изображении </vt:lpstr>
      <vt:lpstr>Слайд 8</vt:lpstr>
      <vt:lpstr>Слайд 9</vt:lpstr>
      <vt:lpstr>Слайд 10</vt:lpstr>
      <vt:lpstr>Слайд 11</vt:lpstr>
      <vt:lpstr>Полученный результат</vt:lpstr>
      <vt:lpstr>Слайд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Windows 7</dc:creator>
  <cp:lastModifiedBy>stranger</cp:lastModifiedBy>
  <cp:revision>385</cp:revision>
  <dcterms:created xsi:type="dcterms:W3CDTF">2012-05-16T18:30:27Z</dcterms:created>
  <dcterms:modified xsi:type="dcterms:W3CDTF">2016-06-26T14:53:40Z</dcterms:modified>
</cp:coreProperties>
</file>