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410" r:id="rId2"/>
    <p:sldId id="411" r:id="rId3"/>
    <p:sldId id="412" r:id="rId4"/>
    <p:sldId id="413" r:id="rId5"/>
    <p:sldId id="414" r:id="rId6"/>
    <p:sldId id="415" r:id="rId7"/>
    <p:sldId id="416" r:id="rId8"/>
    <p:sldId id="417" r:id="rId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64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SEP:</a:t>
            </a:r>
            <a:r>
              <a:rPr lang="en-GB" spc="-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Deep</a:t>
            </a:r>
            <a:r>
              <a:rPr lang="en-GB" spc="-1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Neural </a:t>
            </a:r>
            <a:r>
              <a:rPr lang="en-GB" spc="-10">
                <a:latin typeface="Century Gothic"/>
                <a:cs typeface="Century Gothic"/>
              </a:rPr>
              <a:t>Networks</a:t>
            </a:r>
            <a:endParaRPr lang="en-GB" spc="-10" dirty="0">
              <a:latin typeface="Century Gothic"/>
              <a:cs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3721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November</a:t>
            </a:r>
            <a:r>
              <a:rPr lang="en-GB" spc="-40">
                <a:latin typeface="Century Gothic"/>
                <a:cs typeface="Century Gothic"/>
              </a:rPr>
              <a:t> </a:t>
            </a:r>
            <a:r>
              <a:rPr lang="en-GB" spc="-20">
                <a:latin typeface="Century Gothic"/>
                <a:cs typeface="Century Gothic"/>
              </a:rPr>
              <a:t>2022</a:t>
            </a:r>
            <a:endParaRPr lang="en-GB" spc="-20" dirty="0">
              <a:latin typeface="Century Gothic"/>
              <a:cs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mtClean="0">
                <a:latin typeface="Century Gothic"/>
                <a:cs typeface="Century Gothic"/>
              </a:rPr>
              <a:t>‹#›</a:t>
            </a:fld>
            <a:endParaRPr lang="en-GB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8373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SEP:</a:t>
            </a:r>
            <a:r>
              <a:rPr lang="en-GB" spc="-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Deep</a:t>
            </a:r>
            <a:r>
              <a:rPr lang="en-GB" spc="-1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Neural </a:t>
            </a:r>
            <a:r>
              <a:rPr lang="en-GB" spc="-10">
                <a:latin typeface="Century Gothic"/>
                <a:cs typeface="Century Gothic"/>
              </a:rPr>
              <a:t>Networks</a:t>
            </a:r>
            <a:endParaRPr lang="en-GB" spc="-10" dirty="0">
              <a:latin typeface="Century Gothic"/>
              <a:cs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3721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November</a:t>
            </a:r>
            <a:r>
              <a:rPr lang="en-GB" spc="-40">
                <a:latin typeface="Century Gothic"/>
                <a:cs typeface="Century Gothic"/>
              </a:rPr>
              <a:t> </a:t>
            </a:r>
            <a:r>
              <a:rPr lang="en-GB" spc="-20">
                <a:latin typeface="Century Gothic"/>
                <a:cs typeface="Century Gothic"/>
              </a:rPr>
              <a:t>2022</a:t>
            </a:r>
            <a:endParaRPr lang="en-GB" spc="-20" dirty="0">
              <a:latin typeface="Century Gothic"/>
              <a:cs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mtClean="0">
                <a:latin typeface="Century Gothic"/>
                <a:cs typeface="Century Gothic"/>
              </a:rPr>
              <a:t>‹#›</a:t>
            </a:fld>
            <a:endParaRPr lang="en-GB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5885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SEP:</a:t>
            </a:r>
            <a:r>
              <a:rPr lang="en-GB" spc="-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Deep</a:t>
            </a:r>
            <a:r>
              <a:rPr lang="en-GB" spc="-1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Neural </a:t>
            </a:r>
            <a:r>
              <a:rPr lang="en-GB" spc="-10">
                <a:latin typeface="Century Gothic"/>
                <a:cs typeface="Century Gothic"/>
              </a:rPr>
              <a:t>Networks</a:t>
            </a:r>
            <a:endParaRPr lang="en-GB" spc="-10" dirty="0">
              <a:latin typeface="Century Gothic"/>
              <a:cs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3721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November</a:t>
            </a:r>
            <a:r>
              <a:rPr lang="en-GB" spc="-40">
                <a:latin typeface="Century Gothic"/>
                <a:cs typeface="Century Gothic"/>
              </a:rPr>
              <a:t> </a:t>
            </a:r>
            <a:r>
              <a:rPr lang="en-GB" spc="-20">
                <a:latin typeface="Century Gothic"/>
                <a:cs typeface="Century Gothic"/>
              </a:rPr>
              <a:t>2022</a:t>
            </a:r>
            <a:endParaRPr lang="en-GB" spc="-20" dirty="0">
              <a:latin typeface="Century Gothic"/>
              <a:cs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mtClean="0">
                <a:latin typeface="Century Gothic"/>
                <a:cs typeface="Century Gothic"/>
              </a:rPr>
              <a:t>‹#›</a:t>
            </a:fld>
            <a:endParaRPr lang="en-GB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69093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SEP:</a:t>
            </a:r>
            <a:r>
              <a:rPr lang="en-GB" spc="-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Deep</a:t>
            </a:r>
            <a:r>
              <a:rPr lang="en-GB" spc="-1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Neural </a:t>
            </a:r>
            <a:r>
              <a:rPr lang="en-GB" spc="-10">
                <a:latin typeface="Century Gothic"/>
                <a:cs typeface="Century Gothic"/>
              </a:rPr>
              <a:t>Networks</a:t>
            </a:r>
            <a:endParaRPr lang="en-GB" spc="-10" dirty="0">
              <a:latin typeface="Century Gothic"/>
              <a:cs typeface="Century Gothic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3721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November</a:t>
            </a:r>
            <a:r>
              <a:rPr lang="en-GB" spc="-40">
                <a:latin typeface="Century Gothic"/>
                <a:cs typeface="Century Gothic"/>
              </a:rPr>
              <a:t> </a:t>
            </a:r>
            <a:r>
              <a:rPr lang="en-GB" spc="-20">
                <a:latin typeface="Century Gothic"/>
                <a:cs typeface="Century Gothic"/>
              </a:rPr>
              <a:t>2022</a:t>
            </a:r>
            <a:endParaRPr lang="en-GB" spc="-20" dirty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mtClean="0">
                <a:latin typeface="Century Gothic"/>
                <a:cs typeface="Century Gothic"/>
              </a:rPr>
              <a:t>‹#›</a:t>
            </a:fld>
            <a:endParaRPr lang="en-GB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943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SEP:</a:t>
            </a:r>
            <a:r>
              <a:rPr lang="en-GB" spc="-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Deep</a:t>
            </a:r>
            <a:r>
              <a:rPr lang="en-GB" spc="-1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Neural </a:t>
            </a:r>
            <a:r>
              <a:rPr lang="en-GB" spc="-10">
                <a:latin typeface="Century Gothic"/>
                <a:cs typeface="Century Gothic"/>
              </a:rPr>
              <a:t>Networks</a:t>
            </a:r>
            <a:endParaRPr lang="en-GB" spc="-10" dirty="0">
              <a:latin typeface="Century Gothic"/>
              <a:cs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3721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November</a:t>
            </a:r>
            <a:r>
              <a:rPr lang="en-GB" spc="-40">
                <a:latin typeface="Century Gothic"/>
                <a:cs typeface="Century Gothic"/>
              </a:rPr>
              <a:t> </a:t>
            </a:r>
            <a:r>
              <a:rPr lang="en-GB" spc="-20">
                <a:latin typeface="Century Gothic"/>
                <a:cs typeface="Century Gothic"/>
              </a:rPr>
              <a:t>2022</a:t>
            </a:r>
            <a:endParaRPr lang="en-GB" spc="-20" dirty="0">
              <a:latin typeface="Century Gothic"/>
              <a:cs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mtClean="0">
                <a:latin typeface="Century Gothic"/>
                <a:cs typeface="Century Gothic"/>
              </a:rPr>
              <a:t>‹#›</a:t>
            </a:fld>
            <a:endParaRPr lang="en-GB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37854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SEP:</a:t>
            </a:r>
            <a:r>
              <a:rPr lang="en-GB" spc="-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Deep</a:t>
            </a:r>
            <a:r>
              <a:rPr lang="en-GB" spc="-1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Neural </a:t>
            </a:r>
            <a:r>
              <a:rPr lang="en-GB" spc="-10">
                <a:latin typeface="Century Gothic"/>
                <a:cs typeface="Century Gothic"/>
              </a:rPr>
              <a:t>Networks</a:t>
            </a:r>
            <a:endParaRPr lang="en-GB" spc="-10" dirty="0">
              <a:latin typeface="Century Gothic"/>
              <a:cs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3721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November</a:t>
            </a:r>
            <a:r>
              <a:rPr lang="en-GB" spc="-40">
                <a:latin typeface="Century Gothic"/>
                <a:cs typeface="Century Gothic"/>
              </a:rPr>
              <a:t> </a:t>
            </a:r>
            <a:r>
              <a:rPr lang="en-GB" spc="-20">
                <a:latin typeface="Century Gothic"/>
                <a:cs typeface="Century Gothic"/>
              </a:rPr>
              <a:t>2022</a:t>
            </a:r>
            <a:endParaRPr lang="en-GB" spc="-20" dirty="0">
              <a:latin typeface="Century Gothic"/>
              <a:cs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mtClean="0">
                <a:latin typeface="Century Gothic"/>
                <a:cs typeface="Century Gothic"/>
              </a:rPr>
              <a:t>‹#›</a:t>
            </a:fld>
            <a:endParaRPr lang="en-GB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729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SEP:</a:t>
            </a:r>
            <a:r>
              <a:rPr lang="en-GB" spc="-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Deep</a:t>
            </a:r>
            <a:r>
              <a:rPr lang="en-GB" spc="-1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Neural </a:t>
            </a:r>
            <a:r>
              <a:rPr lang="en-GB" spc="-10">
                <a:latin typeface="Century Gothic"/>
                <a:cs typeface="Century Gothic"/>
              </a:rPr>
              <a:t>Networks</a:t>
            </a:r>
            <a:endParaRPr lang="en-GB" spc="-10" dirty="0">
              <a:latin typeface="Century Gothic"/>
              <a:cs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3721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November</a:t>
            </a:r>
            <a:r>
              <a:rPr lang="en-GB" spc="-40">
                <a:latin typeface="Century Gothic"/>
                <a:cs typeface="Century Gothic"/>
              </a:rPr>
              <a:t> </a:t>
            </a:r>
            <a:r>
              <a:rPr lang="en-GB" spc="-20">
                <a:latin typeface="Century Gothic"/>
                <a:cs typeface="Century Gothic"/>
              </a:rPr>
              <a:t>2022</a:t>
            </a:r>
            <a:endParaRPr lang="en-GB" spc="-20" dirty="0">
              <a:latin typeface="Century Gothic"/>
              <a:cs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mtClean="0">
                <a:latin typeface="Century Gothic"/>
                <a:cs typeface="Century Gothic"/>
              </a:rPr>
              <a:t>‹#›</a:t>
            </a:fld>
            <a:endParaRPr lang="en-GB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397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SEP:</a:t>
            </a:r>
            <a:r>
              <a:rPr lang="en-GB" spc="-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Deep</a:t>
            </a:r>
            <a:r>
              <a:rPr lang="en-GB" spc="-1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Neural </a:t>
            </a:r>
            <a:r>
              <a:rPr lang="en-GB" spc="-10">
                <a:latin typeface="Century Gothic"/>
                <a:cs typeface="Century Gothic"/>
              </a:rPr>
              <a:t>Networks</a:t>
            </a:r>
            <a:endParaRPr lang="en-GB" spc="-10" dirty="0">
              <a:latin typeface="Century Gothic"/>
              <a:cs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3721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November</a:t>
            </a:r>
            <a:r>
              <a:rPr lang="en-GB" spc="-40">
                <a:latin typeface="Century Gothic"/>
                <a:cs typeface="Century Gothic"/>
              </a:rPr>
              <a:t> </a:t>
            </a:r>
            <a:r>
              <a:rPr lang="en-GB" spc="-20">
                <a:latin typeface="Century Gothic"/>
                <a:cs typeface="Century Gothic"/>
              </a:rPr>
              <a:t>2022</a:t>
            </a:r>
            <a:endParaRPr lang="en-GB" spc="-20" dirty="0">
              <a:latin typeface="Century Gothic"/>
              <a:cs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mtClean="0">
                <a:latin typeface="Century Gothic"/>
                <a:cs typeface="Century Gothic"/>
              </a:rPr>
              <a:t>‹#›</a:t>
            </a:fld>
            <a:endParaRPr lang="en-GB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529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SEP:</a:t>
            </a:r>
            <a:r>
              <a:rPr lang="en-GB" spc="-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Deep</a:t>
            </a:r>
            <a:r>
              <a:rPr lang="en-GB" spc="-1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Neural </a:t>
            </a:r>
            <a:r>
              <a:rPr lang="en-GB" spc="-10">
                <a:latin typeface="Century Gothic"/>
                <a:cs typeface="Century Gothic"/>
              </a:rPr>
              <a:t>Networks</a:t>
            </a:r>
            <a:endParaRPr lang="en-GB" spc="-10" dirty="0">
              <a:latin typeface="Century Gothic"/>
              <a:cs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3721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November</a:t>
            </a:r>
            <a:r>
              <a:rPr lang="en-GB" spc="-40">
                <a:latin typeface="Century Gothic"/>
                <a:cs typeface="Century Gothic"/>
              </a:rPr>
              <a:t> </a:t>
            </a:r>
            <a:r>
              <a:rPr lang="en-GB" spc="-20">
                <a:latin typeface="Century Gothic"/>
                <a:cs typeface="Century Gothic"/>
              </a:rPr>
              <a:t>2022</a:t>
            </a:r>
            <a:endParaRPr lang="en-GB" spc="-20" dirty="0">
              <a:latin typeface="Century Gothic"/>
              <a:cs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mtClean="0">
                <a:latin typeface="Century Gothic"/>
                <a:cs typeface="Century Gothic"/>
              </a:rPr>
              <a:t>‹#›</a:t>
            </a:fld>
            <a:endParaRPr lang="en-GB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662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SEP:</a:t>
            </a:r>
            <a:r>
              <a:rPr lang="en-GB" spc="-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Deep</a:t>
            </a:r>
            <a:r>
              <a:rPr lang="en-GB" spc="-1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Neural </a:t>
            </a:r>
            <a:r>
              <a:rPr lang="en-GB" spc="-10">
                <a:latin typeface="Century Gothic"/>
                <a:cs typeface="Century Gothic"/>
              </a:rPr>
              <a:t>Networks</a:t>
            </a:r>
            <a:endParaRPr lang="en-GB" spc="-10" dirty="0">
              <a:latin typeface="Century Gothic"/>
              <a:cs typeface="Century Gothic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3721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November</a:t>
            </a:r>
            <a:r>
              <a:rPr lang="en-GB" spc="-40">
                <a:latin typeface="Century Gothic"/>
                <a:cs typeface="Century Gothic"/>
              </a:rPr>
              <a:t> </a:t>
            </a:r>
            <a:r>
              <a:rPr lang="en-GB" spc="-20">
                <a:latin typeface="Century Gothic"/>
                <a:cs typeface="Century Gothic"/>
              </a:rPr>
              <a:t>2022</a:t>
            </a:r>
            <a:endParaRPr lang="en-GB" spc="-20" dirty="0">
              <a:latin typeface="Century Gothic"/>
              <a:cs typeface="Century Gothic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mtClean="0">
                <a:latin typeface="Century Gothic"/>
                <a:cs typeface="Century Gothic"/>
              </a:rPr>
              <a:t>‹#›</a:t>
            </a:fld>
            <a:endParaRPr lang="en-GB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1029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SEP:</a:t>
            </a:r>
            <a:r>
              <a:rPr lang="en-GB" spc="-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Deep</a:t>
            </a:r>
            <a:r>
              <a:rPr lang="en-GB" spc="-1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Neural </a:t>
            </a:r>
            <a:r>
              <a:rPr lang="en-GB" spc="-10">
                <a:latin typeface="Century Gothic"/>
                <a:cs typeface="Century Gothic"/>
              </a:rPr>
              <a:t>Networks</a:t>
            </a:r>
            <a:endParaRPr lang="en-GB" spc="-10" dirty="0">
              <a:latin typeface="Century Gothic"/>
              <a:cs typeface="Century Gothi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3721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November</a:t>
            </a:r>
            <a:r>
              <a:rPr lang="en-GB" spc="-40">
                <a:latin typeface="Century Gothic"/>
                <a:cs typeface="Century Gothic"/>
              </a:rPr>
              <a:t> </a:t>
            </a:r>
            <a:r>
              <a:rPr lang="en-GB" spc="-20">
                <a:latin typeface="Century Gothic"/>
                <a:cs typeface="Century Gothic"/>
              </a:rPr>
              <a:t>2022</a:t>
            </a:r>
            <a:endParaRPr lang="en-GB" spc="-20" dirty="0">
              <a:latin typeface="Century Gothic"/>
              <a:cs typeface="Century Gothic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mtClean="0">
                <a:latin typeface="Century Gothic"/>
                <a:cs typeface="Century Gothic"/>
              </a:rPr>
              <a:t>‹#›</a:t>
            </a:fld>
            <a:endParaRPr lang="en-GB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2528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SEP:</a:t>
            </a:r>
            <a:r>
              <a:rPr lang="en-GB" spc="-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Deep</a:t>
            </a:r>
            <a:r>
              <a:rPr lang="en-GB" spc="-1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Neural </a:t>
            </a:r>
            <a:r>
              <a:rPr lang="en-GB" spc="-10">
                <a:latin typeface="Century Gothic"/>
                <a:cs typeface="Century Gothic"/>
              </a:rPr>
              <a:t>Networks</a:t>
            </a:r>
            <a:endParaRPr lang="en-GB" spc="-10" dirty="0">
              <a:latin typeface="Century Gothic"/>
              <a:cs typeface="Century Gothic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3721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November</a:t>
            </a:r>
            <a:r>
              <a:rPr lang="en-GB" spc="-40">
                <a:latin typeface="Century Gothic"/>
                <a:cs typeface="Century Gothic"/>
              </a:rPr>
              <a:t> </a:t>
            </a:r>
            <a:r>
              <a:rPr lang="en-GB" spc="-20">
                <a:latin typeface="Century Gothic"/>
                <a:cs typeface="Century Gothic"/>
              </a:rPr>
              <a:t>2022</a:t>
            </a:r>
            <a:endParaRPr lang="en-GB" spc="-20" dirty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mtClean="0">
                <a:latin typeface="Century Gothic"/>
                <a:cs typeface="Century Gothic"/>
              </a:rPr>
              <a:t>‹#›</a:t>
            </a:fld>
            <a:endParaRPr lang="en-GB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0229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SEP:</a:t>
            </a:r>
            <a:r>
              <a:rPr lang="en-GB" spc="-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Deep</a:t>
            </a:r>
            <a:r>
              <a:rPr lang="en-GB" spc="-1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Neural </a:t>
            </a:r>
            <a:r>
              <a:rPr lang="en-GB" spc="-10">
                <a:latin typeface="Century Gothic"/>
                <a:cs typeface="Century Gothic"/>
              </a:rPr>
              <a:t>Networks</a:t>
            </a:r>
            <a:endParaRPr lang="en-GB" spc="-10" dirty="0">
              <a:latin typeface="Century Gothic"/>
              <a:cs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3721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November</a:t>
            </a:r>
            <a:r>
              <a:rPr lang="en-GB" spc="-40">
                <a:latin typeface="Century Gothic"/>
                <a:cs typeface="Century Gothic"/>
              </a:rPr>
              <a:t> </a:t>
            </a:r>
            <a:r>
              <a:rPr lang="en-GB" spc="-20">
                <a:latin typeface="Century Gothic"/>
                <a:cs typeface="Century Gothic"/>
              </a:rPr>
              <a:t>2022</a:t>
            </a:r>
            <a:endParaRPr lang="en-GB" spc="-20" dirty="0">
              <a:latin typeface="Century Gothic"/>
              <a:cs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mtClean="0">
                <a:latin typeface="Century Gothic"/>
                <a:cs typeface="Century Gothic"/>
              </a:rPr>
              <a:t>‹#›</a:t>
            </a:fld>
            <a:endParaRPr lang="en-GB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491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SEP:</a:t>
            </a:r>
            <a:r>
              <a:rPr lang="en-GB" spc="-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Deep</a:t>
            </a:r>
            <a:r>
              <a:rPr lang="en-GB" spc="-1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Neural </a:t>
            </a:r>
            <a:r>
              <a:rPr lang="en-GB" spc="-10">
                <a:latin typeface="Century Gothic"/>
                <a:cs typeface="Century Gothic"/>
              </a:rPr>
              <a:t>Networks</a:t>
            </a:r>
            <a:endParaRPr lang="en-GB" spc="-10" dirty="0">
              <a:latin typeface="Century Gothic"/>
              <a:cs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pPr marL="53721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November</a:t>
            </a:r>
            <a:r>
              <a:rPr lang="en-GB" spc="-40">
                <a:latin typeface="Century Gothic"/>
                <a:cs typeface="Century Gothic"/>
              </a:rPr>
              <a:t> </a:t>
            </a:r>
            <a:r>
              <a:rPr lang="en-GB" spc="-20">
                <a:latin typeface="Century Gothic"/>
                <a:cs typeface="Century Gothic"/>
              </a:rPr>
              <a:t>2022</a:t>
            </a:r>
            <a:endParaRPr lang="en-GB" spc="-20" dirty="0">
              <a:latin typeface="Century Gothic"/>
              <a:cs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mtClean="0">
                <a:latin typeface="Century Gothic"/>
                <a:cs typeface="Century Gothic"/>
              </a:rPr>
              <a:t>‹#›</a:t>
            </a:fld>
            <a:endParaRPr lang="en-GB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0336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marL="53721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November</a:t>
            </a:r>
            <a:r>
              <a:rPr lang="en-GB" spc="-40">
                <a:latin typeface="Century Gothic"/>
                <a:cs typeface="Century Gothic"/>
              </a:rPr>
              <a:t> </a:t>
            </a:r>
            <a:r>
              <a:rPr lang="en-GB" spc="-20">
                <a:latin typeface="Century Gothic"/>
                <a:cs typeface="Century Gothic"/>
              </a:rPr>
              <a:t>2022</a:t>
            </a:r>
            <a:endParaRPr lang="en-GB" spc="-20" dirty="0">
              <a:latin typeface="Century Gothic"/>
              <a:cs typeface="Century 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>
                <a:latin typeface="Century Gothic"/>
                <a:cs typeface="Century Gothic"/>
              </a:rPr>
              <a:t>SEP:</a:t>
            </a:r>
            <a:r>
              <a:rPr lang="en-GB" spc="-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Deep</a:t>
            </a:r>
            <a:r>
              <a:rPr lang="en-GB" spc="-15">
                <a:latin typeface="Century Gothic"/>
                <a:cs typeface="Century Gothic"/>
              </a:rPr>
              <a:t> </a:t>
            </a:r>
            <a:r>
              <a:rPr lang="en-GB">
                <a:latin typeface="Century Gothic"/>
                <a:cs typeface="Century Gothic"/>
              </a:rPr>
              <a:t>Neural </a:t>
            </a:r>
            <a:r>
              <a:rPr lang="en-GB" spc="-10">
                <a:latin typeface="Century Gothic"/>
                <a:cs typeface="Century Gothic"/>
              </a:rPr>
              <a:t>Networks</a:t>
            </a:r>
            <a:endParaRPr lang="en-GB" spc="-10" dirty="0">
              <a:latin typeface="Century Gothic"/>
              <a:cs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mtClean="0">
                <a:latin typeface="Century Gothic"/>
                <a:cs typeface="Century Gothic"/>
              </a:rPr>
              <a:t>‹#›</a:t>
            </a:fld>
            <a:endParaRPr lang="en-GB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5990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ep-learning-for-time-series-classification-inceptiontime-245703f422d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owardsdatascience.com/illustrated-guide-to-transformers-step-by-step-explanation-f74876522bc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owardsdatascience.com/illustrated-guide-to-transformers-step-by-step-explanation-f74876522bc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rdem.pl/2021/05/understanding-positional-encoding-in-transform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chine-learning/crash-course/classification/precision-and-rec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023" y="1905000"/>
            <a:ext cx="10340975" cy="142410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066" marR="533400">
              <a:lnSpc>
                <a:spcPts val="3240"/>
              </a:lnSpc>
              <a:spcBef>
                <a:spcPts val="505"/>
              </a:spcBef>
              <a:tabLst>
                <a:tab pos="469900" algn="l"/>
                <a:tab pos="470534" algn="l"/>
              </a:tabLst>
            </a:pPr>
            <a:r>
              <a:rPr lang="en-GB" sz="3000" dirty="0">
                <a:latin typeface="Arial"/>
                <a:cs typeface="Arial"/>
              </a:rPr>
              <a:t>Addendum:</a:t>
            </a:r>
          </a:p>
          <a:p>
            <a:pPr marL="469900" marR="533400" indent="-457834">
              <a:lnSpc>
                <a:spcPts val="3240"/>
              </a:lnSpc>
              <a:spcBef>
                <a:spcPts val="505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GB" sz="3000" dirty="0">
                <a:latin typeface="Arial"/>
                <a:cs typeface="Arial"/>
              </a:rPr>
              <a:t>Time series models</a:t>
            </a:r>
          </a:p>
          <a:p>
            <a:pPr marL="469900" marR="533400" indent="-457834">
              <a:lnSpc>
                <a:spcPts val="3240"/>
              </a:lnSpc>
              <a:spcBef>
                <a:spcPts val="505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GB" sz="3000" dirty="0">
                <a:latin typeface="Arial"/>
                <a:cs typeface="Arial"/>
              </a:rPr>
              <a:t>Evaluating classification models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BDFABE9-74C7-7158-1AB8-B5904B1D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for Today</a:t>
            </a:r>
          </a:p>
        </p:txBody>
      </p:sp>
    </p:spTree>
    <p:extLst>
      <p:ext uri="{BB962C8B-B14F-4D97-AF65-F5344CB8AC3E}">
        <p14:creationId xmlns:p14="http://schemas.microsoft.com/office/powerpoint/2010/main" val="1015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BDFABE9-74C7-7158-1AB8-B5904B1D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Models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1A5D957-4447-EFC7-D5AA-956838E86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98402"/>
              </p:ext>
            </p:extLst>
          </p:nvPr>
        </p:nvGraphicFramePr>
        <p:xfrm>
          <a:off x="381000" y="3237806"/>
          <a:ext cx="11595200" cy="2076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742560" imgH="5409360" progId="">
                  <p:embed/>
                </p:oleObj>
              </mc:Choice>
              <mc:Fallback>
                <p:oleObj r:id="rId2" imgW="30742560" imgH="5409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3237806"/>
                        <a:ext cx="11595200" cy="2076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3DA1AD-709C-32E4-F45D-01C956FD9F13}"/>
              </a:ext>
            </a:extLst>
          </p:cNvPr>
          <p:cNvSpPr txBox="1"/>
          <p:nvPr/>
        </p:nvSpPr>
        <p:spPr>
          <a:xfrm>
            <a:off x="457200" y="6172200"/>
            <a:ext cx="7086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Lim et al., Time Series Forecasting With Deep Learning: A Survey. Philosophical Transactions A.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AA874EA-3387-4D99-381A-BD131C7D1FAC}"/>
              </a:ext>
            </a:extLst>
          </p:cNvPr>
          <p:cNvSpPr txBox="1"/>
          <p:nvPr/>
        </p:nvSpPr>
        <p:spPr>
          <a:xfrm>
            <a:off x="868433" y="1905000"/>
            <a:ext cx="10340975" cy="88549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69900" marR="533400" indent="-457834">
              <a:lnSpc>
                <a:spcPts val="3240"/>
              </a:lnSpc>
              <a:spcBef>
                <a:spcPts val="505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GB" sz="3000" dirty="0">
                <a:latin typeface="Arial"/>
                <a:cs typeface="Arial"/>
              </a:rPr>
              <a:t>Many different architectures can be applied to time series.</a:t>
            </a:r>
          </a:p>
        </p:txBody>
      </p:sp>
    </p:spTree>
    <p:extLst>
      <p:ext uri="{BB962C8B-B14F-4D97-AF65-F5344CB8AC3E}">
        <p14:creationId xmlns:p14="http://schemas.microsoft.com/office/powerpoint/2010/main" val="400088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BDFABE9-74C7-7158-1AB8-B5904B1D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Models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DB5E16A-8D3E-6773-FD14-333B8FA3B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67" y="1676400"/>
            <a:ext cx="7491866" cy="4340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A47442-2886-BBD2-F0D1-CA63DE5F98FF}"/>
              </a:ext>
            </a:extLst>
          </p:cNvPr>
          <p:cNvSpPr txBox="1"/>
          <p:nvPr/>
        </p:nvSpPr>
        <p:spPr>
          <a:xfrm>
            <a:off x="369135" y="6410812"/>
            <a:ext cx="39618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https://github.com/rasbt/python-machine-learning-book-3rd-edition/</a:t>
            </a:r>
          </a:p>
        </p:txBody>
      </p:sp>
    </p:spTree>
    <p:extLst>
      <p:ext uri="{BB962C8B-B14F-4D97-AF65-F5344CB8AC3E}">
        <p14:creationId xmlns:p14="http://schemas.microsoft.com/office/powerpoint/2010/main" val="380572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BDFABE9-74C7-7158-1AB8-B5904B1D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Models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308FD63-1BEE-7445-C71A-A92BFCF1F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0"/>
            <a:ext cx="9677400" cy="3663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C259F2-15E4-28EF-1127-9DEE07E6FE55}"/>
              </a:ext>
            </a:extLst>
          </p:cNvPr>
          <p:cNvSpPr txBox="1"/>
          <p:nvPr/>
        </p:nvSpPr>
        <p:spPr>
          <a:xfrm>
            <a:off x="152400" y="6410812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Deep Learning for Time Series Classification (</a:t>
            </a:r>
            <a:r>
              <a:rPr lang="en-US" sz="800" dirty="0" err="1">
                <a:hlinkClick r:id="rId3"/>
              </a:rPr>
              <a:t>InceptionTime</a:t>
            </a:r>
            <a:r>
              <a:rPr lang="en-US" sz="800" dirty="0">
                <a:hlinkClick r:id="rId3"/>
              </a:rPr>
              <a:t>) by Vasilis </a:t>
            </a:r>
            <a:r>
              <a:rPr lang="en-US" sz="800" dirty="0" err="1">
                <a:hlinkClick r:id="rId3"/>
              </a:rPr>
              <a:t>Stylianou</a:t>
            </a:r>
            <a:r>
              <a:rPr lang="en-US" sz="800" dirty="0">
                <a:hlinkClick r:id="rId3"/>
              </a:rPr>
              <a:t>, 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02049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BDFABE9-74C7-7158-1AB8-B5904B1D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259F2-15E4-28EF-1127-9DEE07E6FE55}"/>
              </a:ext>
            </a:extLst>
          </p:cNvPr>
          <p:cNvSpPr txBox="1"/>
          <p:nvPr/>
        </p:nvSpPr>
        <p:spPr>
          <a:xfrm>
            <a:off x="457200" y="6303090"/>
            <a:ext cx="51054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Illustrated Guide to Transformers- Step by Step Explanation | by Michael Phi |</a:t>
            </a:r>
            <a:endParaRPr lang="en-GB" sz="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6AB7D3-4DAC-E075-C591-CA09EC736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93697"/>
            <a:ext cx="4495800" cy="618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D166B132-94D8-A01B-A0E1-BED8530A96C7}"/>
              </a:ext>
            </a:extLst>
          </p:cNvPr>
          <p:cNvSpPr txBox="1"/>
          <p:nvPr/>
        </p:nvSpPr>
        <p:spPr>
          <a:xfrm>
            <a:off x="928533" y="2037273"/>
            <a:ext cx="5394994" cy="278345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066" marR="533400">
              <a:lnSpc>
                <a:spcPts val="3240"/>
              </a:lnSpc>
              <a:spcBef>
                <a:spcPts val="505"/>
              </a:spcBef>
              <a:tabLst>
                <a:tab pos="469900" algn="l"/>
                <a:tab pos="470534" algn="l"/>
              </a:tabLst>
            </a:pPr>
            <a:r>
              <a:rPr lang="en-GB" sz="2600" dirty="0">
                <a:latin typeface="+mj-lt"/>
                <a:cs typeface="Arial"/>
              </a:rPr>
              <a:t>Transformers:</a:t>
            </a:r>
          </a:p>
          <a:p>
            <a:pPr marL="469900" marR="533400" indent="-457834">
              <a:lnSpc>
                <a:spcPts val="3240"/>
              </a:lnSpc>
              <a:spcBef>
                <a:spcPts val="505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GB" sz="2600" dirty="0">
                <a:latin typeface="+mj-lt"/>
                <a:cs typeface="Arial"/>
              </a:rPr>
              <a:t>Aim to replace RNNs</a:t>
            </a:r>
          </a:p>
          <a:p>
            <a:pPr marL="469900" marR="533400" indent="-457834">
              <a:lnSpc>
                <a:spcPts val="3240"/>
              </a:lnSpc>
              <a:spcBef>
                <a:spcPts val="505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GB" sz="2600" dirty="0">
                <a:latin typeface="+mj-lt"/>
                <a:cs typeface="Arial"/>
              </a:rPr>
              <a:t>Use attention layers</a:t>
            </a:r>
          </a:p>
          <a:p>
            <a:pPr marL="469900" marR="533400" indent="-457834">
              <a:lnSpc>
                <a:spcPts val="3240"/>
              </a:lnSpc>
              <a:spcBef>
                <a:spcPts val="505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GB" sz="2600" dirty="0">
                <a:latin typeface="+mj-lt"/>
                <a:cs typeface="Arial"/>
              </a:rPr>
              <a:t>Positional encoding</a:t>
            </a:r>
          </a:p>
          <a:p>
            <a:pPr marL="469900" marR="533400" indent="-457834">
              <a:lnSpc>
                <a:spcPts val="3240"/>
              </a:lnSpc>
              <a:spcBef>
                <a:spcPts val="505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GB" sz="2600" dirty="0">
                <a:latin typeface="+mj-lt"/>
                <a:cs typeface="Arial"/>
              </a:rPr>
              <a:t>Don’t scale well with long sequences</a:t>
            </a:r>
            <a:endParaRPr sz="26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57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BDFABE9-74C7-7158-1AB8-B5904B1D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259F2-15E4-28EF-1127-9DEE07E6FE55}"/>
              </a:ext>
            </a:extLst>
          </p:cNvPr>
          <p:cNvSpPr txBox="1"/>
          <p:nvPr/>
        </p:nvSpPr>
        <p:spPr>
          <a:xfrm>
            <a:off x="457200" y="6303090"/>
            <a:ext cx="51054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Illustrated Guide to Transformers- Step by Step Explanation | by Michael Phi |</a:t>
            </a:r>
            <a:endParaRPr lang="en-GB" sz="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6AB7D3-4DAC-E075-C591-CA09EC736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93697"/>
            <a:ext cx="4495800" cy="618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0D9494-414E-76BA-A92E-48E8BEBAAEFC}"/>
              </a:ext>
            </a:extLst>
          </p:cNvPr>
          <p:cNvSpPr/>
          <p:nvPr/>
        </p:nvSpPr>
        <p:spPr>
          <a:xfrm>
            <a:off x="6705600" y="4953000"/>
            <a:ext cx="3810000" cy="457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FA26F06-329B-337A-50B7-01EBD84C21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830506"/>
              </p:ext>
            </p:extLst>
          </p:nvPr>
        </p:nvGraphicFramePr>
        <p:xfrm>
          <a:off x="592138" y="2667000"/>
          <a:ext cx="5351462" cy="2051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399680" imgH="3987000" progId="">
                  <p:embed/>
                </p:oleObj>
              </mc:Choice>
              <mc:Fallback>
                <p:oleObj r:id="rId4" imgW="10399680" imgH="3987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2138" y="2667000"/>
                        <a:ext cx="5351462" cy="2051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CFB83D-8A20-510E-6F3E-E9EE44E5B668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715000" y="4800600"/>
            <a:ext cx="990600" cy="381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471E33-D52F-842D-5C87-E1510B0815F3}"/>
              </a:ext>
            </a:extLst>
          </p:cNvPr>
          <p:cNvSpPr/>
          <p:nvPr/>
        </p:nvSpPr>
        <p:spPr>
          <a:xfrm>
            <a:off x="509398" y="2514600"/>
            <a:ext cx="5205602" cy="228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19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BDFABE9-74C7-7158-1AB8-B5904B1D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79B08-4EF3-6160-78F7-894B7889C643}"/>
              </a:ext>
            </a:extLst>
          </p:cNvPr>
          <p:cNvSpPr txBox="1"/>
          <p:nvPr/>
        </p:nvSpPr>
        <p:spPr>
          <a:xfrm>
            <a:off x="457200" y="6272312"/>
            <a:ext cx="1104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Understanding Positional Encoding in Transformers by Kemal </a:t>
            </a:r>
            <a:r>
              <a:rPr lang="en-GB" sz="1200" dirty="0" err="1">
                <a:hlinkClick r:id="rId2"/>
              </a:rPr>
              <a:t>Erdem</a:t>
            </a:r>
            <a:endParaRPr lang="en-GB" sz="1200" dirty="0"/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A3149B1-C791-639B-059B-F74E7B23B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82444"/>
            <a:ext cx="8991600" cy="43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2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BDFABE9-74C7-7158-1AB8-B5904B1D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note on Evaluating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23BB42-CE90-7E42-82B9-CE91E94FBBC0}"/>
                  </a:ext>
                </a:extLst>
              </p:cNvPr>
              <p:cNvSpPr txBox="1"/>
              <p:nvPr/>
            </p:nvSpPr>
            <p:spPr>
              <a:xfrm>
                <a:off x="3352800" y="1864388"/>
                <a:ext cx="5334000" cy="697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23BB42-CE90-7E42-82B9-CE91E94F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864388"/>
                <a:ext cx="5334000" cy="697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4FD0FF-6FB0-2E8C-138A-9D77FF4DE503}"/>
                  </a:ext>
                </a:extLst>
              </p:cNvPr>
              <p:cNvSpPr txBox="1"/>
              <p:nvPr/>
            </p:nvSpPr>
            <p:spPr>
              <a:xfrm>
                <a:off x="4630341" y="3159788"/>
                <a:ext cx="2931315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4FD0FF-6FB0-2E8C-138A-9D77FF4DE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341" y="3159788"/>
                <a:ext cx="2931315" cy="697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1A111DA-DD39-D912-538C-28F50C42CB19}"/>
              </a:ext>
            </a:extLst>
          </p:cNvPr>
          <p:cNvSpPr txBox="1"/>
          <p:nvPr/>
        </p:nvSpPr>
        <p:spPr>
          <a:xfrm>
            <a:off x="495300" y="6140163"/>
            <a:ext cx="1104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Classification: Precision and Recall  |  Machine Learning  |  Google Developers</a:t>
            </a:r>
            <a:endParaRPr lang="en-GB" sz="120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8F635C8-262A-CEC6-A9A2-9CDBF8C9CF6C}"/>
              </a:ext>
            </a:extLst>
          </p:cNvPr>
          <p:cNvSpPr txBox="1"/>
          <p:nvPr/>
        </p:nvSpPr>
        <p:spPr>
          <a:xfrm>
            <a:off x="914400" y="4333126"/>
            <a:ext cx="10571999" cy="1331326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69266" marR="533400" indent="-457200">
              <a:lnSpc>
                <a:spcPts val="3240"/>
              </a:lnSpc>
              <a:spcBef>
                <a:spcPts val="505"/>
              </a:spcBef>
              <a:buFont typeface="Arial" panose="020B0604020202020204" pitchFamily="34" charset="0"/>
              <a:buChar char="•"/>
              <a:tabLst>
                <a:tab pos="469900" algn="l"/>
                <a:tab pos="470534" algn="l"/>
              </a:tabLst>
            </a:pPr>
            <a:r>
              <a:rPr lang="en-GB" sz="2600" dirty="0">
                <a:latin typeface="+mj-lt"/>
                <a:cs typeface="Arial"/>
              </a:rPr>
              <a:t>Accuracy does not give the full picture if classes are imbalanced </a:t>
            </a:r>
          </a:p>
          <a:p>
            <a:pPr marL="469266" marR="533400" indent="-457200">
              <a:lnSpc>
                <a:spcPts val="3240"/>
              </a:lnSpc>
              <a:spcBef>
                <a:spcPts val="505"/>
              </a:spcBef>
              <a:buFont typeface="Arial" panose="020B0604020202020204" pitchFamily="34" charset="0"/>
              <a:buChar char="•"/>
              <a:tabLst>
                <a:tab pos="469900" algn="l"/>
                <a:tab pos="470534" algn="l"/>
              </a:tabLst>
            </a:pPr>
            <a:r>
              <a:rPr lang="en-GB" sz="2600" dirty="0">
                <a:latin typeface="+mj-lt"/>
                <a:cs typeface="Arial"/>
              </a:rPr>
              <a:t>Need to look at precision</a:t>
            </a:r>
            <a:endParaRPr sz="26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408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Part2b</Template>
  <TotalTime>203</TotalTime>
  <Words>169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2</vt:lpstr>
      <vt:lpstr>Quotable</vt:lpstr>
      <vt:lpstr>Overview for Today</vt:lpstr>
      <vt:lpstr>Time series Models</vt:lpstr>
      <vt:lpstr>Time series Models</vt:lpstr>
      <vt:lpstr>Time series Models</vt:lpstr>
      <vt:lpstr>Time series Models</vt:lpstr>
      <vt:lpstr>Time series Models</vt:lpstr>
      <vt:lpstr>Time series Models</vt:lpstr>
      <vt:lpstr>A note on Evaluating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 The Forward Pass</dc:title>
  <dc:creator>Filip Svoboda</dc:creator>
  <cp:lastModifiedBy>Microsoft Office User</cp:lastModifiedBy>
  <cp:revision>41</cp:revision>
  <dcterms:created xsi:type="dcterms:W3CDTF">2023-03-15T22:43:37Z</dcterms:created>
  <dcterms:modified xsi:type="dcterms:W3CDTF">2023-03-17T08:59:50Z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2023-03-15T00:00:00Z</vt:filetime>
  </property>
  <property fmtid="{D5CDD505-2E9C-101B-9397-08002B2CF9AE}" pid="5" name="Producer">
    <vt:lpwstr>Microsoft® PowerPoint® for Microsoft 365</vt:lpwstr>
  </property>
</Properties>
</file>