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sldIdLst>
    <p:sldId id="405" r:id="rId2"/>
    <p:sldId id="258" r:id="rId3"/>
    <p:sldId id="259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>
      <p:cViewPr varScale="1">
        <p:scale>
          <a:sx n="120" d="100"/>
          <a:sy n="120" d="100"/>
        </p:scale>
        <p:origin x="49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6678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15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90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4396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437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516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329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31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457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687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9071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30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382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574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0">
                <a:latin typeface="Verdana"/>
                <a:cs typeface="Verdana"/>
              </a:rPr>
              <a:t>November</a:t>
            </a:r>
            <a:r>
              <a:rPr lang="en-GB" spc="-60">
                <a:latin typeface="Verdana"/>
                <a:cs typeface="Verdana"/>
              </a:rPr>
              <a:t> </a:t>
            </a:r>
            <a:r>
              <a:rPr lang="en-GB" spc="-85">
                <a:latin typeface="Verdana"/>
                <a:cs typeface="Verdana"/>
              </a:rPr>
              <a:t>2022</a:t>
            </a:r>
            <a:endParaRPr lang="en-GB" spc="-85" dirty="0">
              <a:latin typeface="Verdana"/>
              <a:cs typeface="Verdan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-150">
                <a:latin typeface="Verdana"/>
                <a:cs typeface="Verdana"/>
              </a:rPr>
              <a:t>SEP:</a:t>
            </a:r>
            <a:r>
              <a:rPr lang="en-GB" spc="-20">
                <a:latin typeface="Verdana"/>
                <a:cs typeface="Verdana"/>
              </a:rPr>
              <a:t> </a:t>
            </a:r>
            <a:r>
              <a:rPr lang="en-GB">
                <a:latin typeface="Verdana"/>
                <a:cs typeface="Verdana"/>
              </a:rPr>
              <a:t>Deep</a:t>
            </a:r>
            <a:r>
              <a:rPr lang="en-GB" spc="-35">
                <a:latin typeface="Verdana"/>
                <a:cs typeface="Verdana"/>
              </a:rPr>
              <a:t> </a:t>
            </a:r>
            <a:r>
              <a:rPr lang="en-GB" spc="-25">
                <a:latin typeface="Verdana"/>
                <a:cs typeface="Verdana"/>
              </a:rPr>
              <a:t>Neural</a:t>
            </a:r>
            <a:r>
              <a:rPr lang="en-GB" spc="-15">
                <a:latin typeface="Verdana"/>
                <a:cs typeface="Verdana"/>
              </a:rPr>
              <a:t> </a:t>
            </a:r>
            <a:r>
              <a:rPr lang="en-GB" spc="-45">
                <a:latin typeface="Verdana"/>
                <a:cs typeface="Verdana"/>
              </a:rPr>
              <a:t>Networks</a:t>
            </a:r>
            <a:endParaRPr lang="en-GB" spc="-45" dirty="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18732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GB" spc="-100" smtClean="0">
                <a:latin typeface="Verdana"/>
                <a:cs typeface="Verdana"/>
              </a:rPr>
              <a:t>‹#›</a:t>
            </a:fld>
            <a:endParaRPr lang="en-GB" spc="-1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2693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E1855-356E-28EE-7065-6B2A31996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334000" y="5105400"/>
            <a:ext cx="6553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800" spc="-10" dirty="0">
                <a:solidFill>
                  <a:srgbClr val="FFFFFF"/>
                </a:solidFill>
                <a:latin typeface="Century Gothic"/>
                <a:cs typeface="Century Gothic"/>
              </a:rPr>
              <a:t>Part 2: Training Cont.</a:t>
            </a:r>
            <a:endParaRPr sz="48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3530" y="6010868"/>
            <a:ext cx="335851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825"/>
              </a:lnSpc>
              <a:spcBef>
                <a:spcPts val="95"/>
              </a:spcBef>
            </a:pPr>
            <a:r>
              <a:rPr lang="en-GB" sz="1600" i="1" dirty="0">
                <a:solidFill>
                  <a:srgbClr val="FFFFFF"/>
                </a:solidFill>
                <a:latin typeface="Century Gothic"/>
                <a:cs typeface="Century Gothic"/>
              </a:rPr>
              <a:t>Dr Ronald Clark</a:t>
            </a:r>
            <a:endParaRPr sz="1600" dirty="0">
              <a:latin typeface="Century Gothic"/>
              <a:cs typeface="Century Gothic"/>
            </a:endParaRPr>
          </a:p>
          <a:p>
            <a:pPr marR="8890" algn="r">
              <a:lnSpc>
                <a:spcPts val="1825"/>
              </a:lnSpc>
            </a:pPr>
            <a:r>
              <a:rPr lang="en-GB" sz="1600" i="1" dirty="0">
                <a:solidFill>
                  <a:srgbClr val="FFFFFF"/>
                </a:solidFill>
                <a:latin typeface="Century Gothic"/>
                <a:cs typeface="Century Gothic"/>
              </a:rPr>
              <a:t>Martin </a:t>
            </a:r>
            <a:r>
              <a:rPr lang="en-GB" sz="1600" i="1" dirty="0" err="1">
                <a:solidFill>
                  <a:srgbClr val="FFFFFF"/>
                </a:solidFill>
                <a:latin typeface="Century Gothic"/>
                <a:cs typeface="Century Gothic"/>
              </a:rPr>
              <a:t>Piala</a:t>
            </a:r>
            <a:endParaRPr sz="1600" dirty="0">
              <a:latin typeface="Century Gothic"/>
              <a:cs typeface="Century Gothic"/>
            </a:endParaRPr>
          </a:p>
        </p:txBody>
      </p:sp>
      <p:pic>
        <p:nvPicPr>
          <p:cNvPr id="24578" name="Picture 2" descr="University of Oxford Logo PNG Vector (EPS) Free Download">
            <a:extLst>
              <a:ext uri="{FF2B5EF4-FFF2-40B4-BE49-F238E27FC236}">
                <a16:creationId xmlns:a16="http://schemas.microsoft.com/office/drawing/2014/main" id="{FF72C1C6-3EA1-57F7-88B1-A64AB49B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8081" y="1830471"/>
            <a:ext cx="9855835" cy="35471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95" dirty="0">
                <a:latin typeface="Verdana"/>
                <a:cs typeface="Verdana"/>
              </a:rPr>
              <a:t>DL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overfitting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associated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with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b="1" spc="-60" dirty="0">
                <a:latin typeface="Tahoma"/>
                <a:cs typeface="Tahoma"/>
              </a:rPr>
              <a:t>dominating</a:t>
            </a:r>
            <a:r>
              <a:rPr sz="2800" b="1" spc="-25" dirty="0">
                <a:latin typeface="Tahoma"/>
                <a:cs typeface="Tahoma"/>
              </a:rPr>
              <a:t> parameters</a:t>
            </a:r>
            <a:r>
              <a:rPr sz="2800" spc="-2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75" dirty="0">
                <a:latin typeface="Verdana"/>
                <a:cs typeface="Verdana"/>
              </a:rPr>
              <a:t>Such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parameter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ended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up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trained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value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that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makes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it</a:t>
            </a:r>
            <a:endParaRPr sz="2400" dirty="0">
              <a:latin typeface="Verdana"/>
              <a:cs typeface="Verdana"/>
            </a:endParaRPr>
          </a:p>
          <a:p>
            <a:pPr marL="698500">
              <a:lnSpc>
                <a:spcPts val="2735"/>
              </a:lnSpc>
            </a:pP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sole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determinants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NN’s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output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for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85" dirty="0">
                <a:latin typeface="Verdana"/>
                <a:cs typeface="Verdana"/>
              </a:rPr>
              <a:t>a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specific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input.</a:t>
            </a:r>
            <a:endParaRPr sz="2400" dirty="0">
              <a:latin typeface="Verdana"/>
              <a:cs typeface="Verdana"/>
            </a:endParaRPr>
          </a:p>
          <a:p>
            <a:pPr marL="698500" marR="1132840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4" dirty="0">
                <a:latin typeface="Verdana"/>
                <a:cs typeface="Verdana"/>
              </a:rPr>
              <a:t>This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allows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network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map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one-</a:t>
            </a:r>
            <a:r>
              <a:rPr sz="2400" spc="-114" dirty="0">
                <a:latin typeface="Verdana"/>
                <a:cs typeface="Verdana"/>
              </a:rPr>
              <a:t>to-</a:t>
            </a:r>
            <a:r>
              <a:rPr sz="2400" spc="55" dirty="0">
                <a:latin typeface="Verdana"/>
                <a:cs typeface="Verdana"/>
              </a:rPr>
              <a:t>one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training examples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their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ground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truths,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thus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making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perfect </a:t>
            </a:r>
            <a:r>
              <a:rPr sz="2400" spc="-40" dirty="0">
                <a:latin typeface="Verdana"/>
                <a:cs typeface="Verdana"/>
              </a:rPr>
              <a:t>predictions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the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train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set,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but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failing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test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and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val.</a:t>
            </a:r>
            <a:endParaRPr sz="2400" dirty="0">
              <a:latin typeface="Verdana"/>
              <a:cs typeface="Verdana"/>
            </a:endParaRPr>
          </a:p>
          <a:p>
            <a:pPr marL="241300" indent="-229235">
              <a:lnSpc>
                <a:spcPts val="3195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75" dirty="0">
                <a:latin typeface="Verdana"/>
                <a:cs typeface="Verdana"/>
              </a:rPr>
              <a:t>Regularization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aims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restrict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dominant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parameters’</a:t>
            </a:r>
            <a:endParaRPr sz="2800" dirty="0">
              <a:latin typeface="Verdana"/>
              <a:cs typeface="Verdana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Verdana"/>
                <a:cs typeface="Verdana"/>
              </a:rPr>
              <a:t>power.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5" dirty="0">
                <a:latin typeface="Verdana"/>
                <a:cs typeface="Verdana"/>
              </a:rPr>
              <a:t>Dropout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&amp;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loss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penalization.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4AD8EA9-D229-5779-F96E-FE99B329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647593"/>
            <a:ext cx="9902825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b="1" spc="-10" dirty="0">
                <a:latin typeface="Tahoma"/>
                <a:cs typeface="Tahoma"/>
              </a:rPr>
              <a:t>At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110" dirty="0">
                <a:latin typeface="Tahoma"/>
                <a:cs typeface="Tahoma"/>
              </a:rPr>
              <a:t>each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step</a:t>
            </a:r>
            <a:r>
              <a:rPr sz="2800" b="1" spc="-70" dirty="0">
                <a:latin typeface="Tahoma"/>
                <a:cs typeface="Tahoma"/>
              </a:rPr>
              <a:t> </a:t>
            </a:r>
            <a:r>
              <a:rPr lang="en-GB" sz="2800" b="1" spc="-70" dirty="0">
                <a:latin typeface="Tahoma"/>
                <a:cs typeface="Tahoma"/>
              </a:rPr>
              <a:t>a </a:t>
            </a:r>
            <a:r>
              <a:rPr sz="2800" dirty="0">
                <a:latin typeface="Verdana"/>
                <a:cs typeface="Verdana"/>
              </a:rPr>
              <a:t>random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portion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nodes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lang="en-GB" sz="2800" spc="-135" dirty="0">
                <a:latin typeface="Verdana"/>
                <a:cs typeface="Verdana"/>
              </a:rPr>
              <a:t>are </a:t>
            </a:r>
            <a:r>
              <a:rPr sz="2800" spc="-10" dirty="0">
                <a:latin typeface="Verdana"/>
                <a:cs typeface="Verdana"/>
              </a:rPr>
              <a:t>dropped.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Tahoma"/>
                <a:cs typeface="Tahoma"/>
              </a:rPr>
              <a:t>At</a:t>
            </a:r>
            <a:r>
              <a:rPr sz="2800" b="1" spc="-85" dirty="0">
                <a:latin typeface="Tahoma"/>
                <a:cs typeface="Tahoma"/>
              </a:rPr>
              <a:t> the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195" dirty="0">
                <a:latin typeface="Tahoma"/>
                <a:cs typeface="Tahoma"/>
              </a:rPr>
              <a:t>test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and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55" dirty="0">
                <a:latin typeface="Tahoma"/>
                <a:cs typeface="Tahoma"/>
              </a:rPr>
              <a:t>validation </a:t>
            </a:r>
            <a:r>
              <a:rPr sz="2800" spc="-145" dirty="0">
                <a:latin typeface="Verdana"/>
                <a:cs typeface="Verdana"/>
              </a:rPr>
              <a:t>times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nodes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weights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590800"/>
            <a:ext cx="5543550" cy="308956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Verdana"/>
                <a:cs typeface="Verdana"/>
              </a:rPr>
              <a:t>are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lang="en-GB" sz="2800" spc="-10" dirty="0">
                <a:latin typeface="Verdana"/>
                <a:cs typeface="Verdana"/>
              </a:rPr>
              <a:t>used</a:t>
            </a:r>
            <a:r>
              <a:rPr sz="2800" spc="-1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241300" marR="60388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Verdana"/>
                <a:cs typeface="Verdana"/>
              </a:rPr>
              <a:t>Any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weight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parameter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can </a:t>
            </a:r>
            <a:r>
              <a:rPr sz="2800" spc="150" dirty="0">
                <a:latin typeface="Verdana"/>
                <a:cs typeface="Verdana"/>
              </a:rPr>
              <a:t>be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counted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only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in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lang="en-GB" sz="2800" spc="-185" dirty="0">
                <a:latin typeface="Verdana"/>
                <a:cs typeface="Verdana"/>
              </a:rPr>
              <a:t>x</a:t>
            </a:r>
            <a:r>
              <a:rPr sz="2800" spc="-25" dirty="0">
                <a:latin typeface="Cambria Math"/>
                <a:cs typeface="Cambria Math"/>
              </a:rPr>
              <a:t>%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training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steps.</a:t>
            </a:r>
            <a:endParaRPr sz="2800" dirty="0">
              <a:latin typeface="Verdana"/>
              <a:cs typeface="Verdana"/>
            </a:endParaRPr>
          </a:p>
          <a:p>
            <a:pPr marL="241300" marR="5080" indent="-229235">
              <a:lnSpc>
                <a:spcPct val="90000"/>
              </a:lnSpc>
              <a:spcBef>
                <a:spcPts val="94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sz="2800" spc="-160" dirty="0">
                <a:latin typeface="Verdana"/>
                <a:cs typeface="Verdana"/>
              </a:rPr>
              <a:t>The processing needs to be distributed</a:t>
            </a:r>
            <a:r>
              <a:rPr lang="en-GB" sz="2800" spc="-10" dirty="0">
                <a:latin typeface="Verdana"/>
                <a:cs typeface="Verdana"/>
              </a:rPr>
              <a:t> / redundancy is learned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2752801"/>
            <a:ext cx="8616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Step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latin typeface="Verdana"/>
                <a:cs typeface="Verdana"/>
              </a:rPr>
              <a:t>assignment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1893" y="4707855"/>
            <a:ext cx="862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Step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spc="-35" dirty="0">
                <a:latin typeface="Verdana"/>
                <a:cs typeface="Verdana"/>
              </a:rPr>
              <a:t>assignment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0994" y="2668600"/>
            <a:ext cx="141541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Verdana"/>
                <a:cs typeface="Verdana"/>
              </a:rPr>
              <a:t>Train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Verdana"/>
                <a:cs typeface="Verdana"/>
              </a:rPr>
              <a:t>Validation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D064D6C-FFDC-D13B-7F00-E7940861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AA790-2B3D-226C-8A01-B1E6E0BB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9981" y="3251265"/>
            <a:ext cx="1639807" cy="1349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98DA9C-D785-D812-7590-0C10CD3E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3759" y="5294780"/>
            <a:ext cx="1643685" cy="1349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F8E624-2864-8969-C39C-C1362E31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5400" y="3251265"/>
            <a:ext cx="2681766" cy="32534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4006" y="3946905"/>
            <a:ext cx="22860" cy="276860"/>
          </a:xfrm>
          <a:custGeom>
            <a:avLst/>
            <a:gdLst/>
            <a:ahLst/>
            <a:cxnLst/>
            <a:rect l="l" t="t" r="r" b="b"/>
            <a:pathLst>
              <a:path w="22859" h="276860">
                <a:moveTo>
                  <a:pt x="22860" y="0"/>
                </a:moveTo>
                <a:lnTo>
                  <a:pt x="0" y="0"/>
                </a:lnTo>
                <a:lnTo>
                  <a:pt x="0" y="276860"/>
                </a:lnTo>
                <a:lnTo>
                  <a:pt x="22860" y="276860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6639" y="3946905"/>
            <a:ext cx="22860" cy="276860"/>
          </a:xfrm>
          <a:custGeom>
            <a:avLst/>
            <a:gdLst/>
            <a:ahLst/>
            <a:cxnLst/>
            <a:rect l="l" t="t" r="r" b="b"/>
            <a:pathLst>
              <a:path w="22859" h="276860">
                <a:moveTo>
                  <a:pt x="22859" y="0"/>
                </a:moveTo>
                <a:lnTo>
                  <a:pt x="0" y="0"/>
                </a:lnTo>
                <a:lnTo>
                  <a:pt x="0" y="276860"/>
                </a:lnTo>
                <a:lnTo>
                  <a:pt x="22859" y="276860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073302" y="2836752"/>
                <a:ext cx="9932670" cy="1625444"/>
              </a:xfrm>
              <a:prstGeom prst="rect">
                <a:avLst/>
              </a:prstGeom>
            </p:spPr>
            <p:txBody>
              <a:bodyPr vert="horz" wrap="square" lIns="0" tIns="126364" rIns="0" bIns="0" rtlCol="0">
                <a:spAutoFit/>
              </a:bodyPr>
              <a:lstStyle/>
              <a:p>
                <a:pPr marL="266700" indent="-229235">
                  <a:lnSpc>
                    <a:spcPts val="3200"/>
                  </a:lnSpc>
                  <a:spcBef>
                    <a:spcPts val="900"/>
                  </a:spcBef>
                  <a:buFont typeface="Arial"/>
                  <a:buChar char="•"/>
                  <a:tabLst>
                    <a:tab pos="267335" algn="l"/>
                  </a:tabLst>
                </a:pPr>
                <a:r>
                  <a:rPr lang="en-GB" sz="2800" b="1" spc="-65" dirty="0">
                    <a:latin typeface="Tahoma"/>
                    <a:cs typeface="Tahoma"/>
                  </a:rPr>
                  <a:t>Express</a:t>
                </a:r>
                <a:r>
                  <a:rPr lang="en-GB" sz="2800" b="1" spc="-25" dirty="0">
                    <a:latin typeface="Tahoma"/>
                    <a:cs typeface="Tahoma"/>
                  </a:rPr>
                  <a:t> </a:t>
                </a:r>
                <a:r>
                  <a:rPr lang="en-GB" sz="2800" b="1" spc="-155" dirty="0">
                    <a:latin typeface="Tahoma"/>
                    <a:cs typeface="Tahoma"/>
                  </a:rPr>
                  <a:t>overfitting</a:t>
                </a:r>
                <a:r>
                  <a:rPr lang="en-GB" sz="2800" b="1" spc="-25" dirty="0">
                    <a:latin typeface="Tahoma"/>
                    <a:cs typeface="Tahoma"/>
                  </a:rPr>
                  <a:t> </a:t>
                </a:r>
                <a:r>
                  <a:rPr lang="en-GB" sz="2800" b="1" dirty="0">
                    <a:latin typeface="Tahoma"/>
                    <a:cs typeface="Tahoma"/>
                  </a:rPr>
                  <a:t>as</a:t>
                </a:r>
                <a:r>
                  <a:rPr lang="en-GB" sz="2800" b="1" spc="-30" dirty="0">
                    <a:latin typeface="Tahoma"/>
                    <a:cs typeface="Tahoma"/>
                  </a:rPr>
                  <a:t> </a:t>
                </a:r>
                <a:r>
                  <a:rPr lang="en-GB" sz="2800" b="1" spc="114" dirty="0">
                    <a:latin typeface="Tahoma"/>
                    <a:cs typeface="Tahoma"/>
                  </a:rPr>
                  <a:t>a</a:t>
                </a:r>
                <a:r>
                  <a:rPr lang="en-GB" sz="2800" dirty="0">
                    <a:latin typeface="Tahoma"/>
                    <a:cs typeface="Tahoma"/>
                  </a:rPr>
                  <a:t> </a:t>
                </a:r>
                <a:r>
                  <a:rPr lang="en-GB" sz="2800" b="1" spc="-60" dirty="0">
                    <a:latin typeface="Tahoma"/>
                    <a:cs typeface="Tahoma"/>
                  </a:rPr>
                  <a:t>n</a:t>
                </a:r>
                <a:r>
                  <a:rPr lang="en-GB" sz="2800" b="1" spc="-120" dirty="0">
                    <a:latin typeface="Tahoma"/>
                    <a:cs typeface="Tahoma"/>
                  </a:rPr>
                  <a:t> </a:t>
                </a:r>
                <a:r>
                  <a:rPr lang="en-GB" sz="2800" b="1" spc="-35" dirty="0">
                    <a:latin typeface="Tahoma"/>
                    <a:cs typeface="Tahoma"/>
                  </a:rPr>
                  <a:t>element</a:t>
                </a:r>
                <a:r>
                  <a:rPr lang="en-GB" sz="2800" b="1" spc="-110" dirty="0">
                    <a:latin typeface="Tahoma"/>
                    <a:cs typeface="Tahoma"/>
                  </a:rPr>
                  <a:t> </a:t>
                </a:r>
                <a:r>
                  <a:rPr lang="en-GB" sz="2800" b="1" spc="-95" dirty="0">
                    <a:latin typeface="Tahoma"/>
                    <a:cs typeface="Tahoma"/>
                  </a:rPr>
                  <a:t>of</a:t>
                </a:r>
                <a:r>
                  <a:rPr lang="en-GB" sz="2800" b="1" spc="-110" dirty="0">
                    <a:latin typeface="Tahoma"/>
                    <a:cs typeface="Tahoma"/>
                  </a:rPr>
                  <a:t> </a:t>
                </a:r>
                <a:r>
                  <a:rPr lang="en-GB" sz="2800" b="1" spc="-85" dirty="0">
                    <a:latin typeface="Tahoma"/>
                    <a:cs typeface="Tahoma"/>
                  </a:rPr>
                  <a:t>the</a:t>
                </a:r>
                <a:r>
                  <a:rPr lang="en-GB" sz="2800" b="1" spc="-110" dirty="0">
                    <a:latin typeface="Tahoma"/>
                    <a:cs typeface="Tahoma"/>
                  </a:rPr>
                  <a:t> </a:t>
                </a:r>
                <a:r>
                  <a:rPr lang="en-GB" sz="2800" b="1" spc="-130" dirty="0">
                    <a:latin typeface="Tahoma"/>
                    <a:cs typeface="Tahoma"/>
                  </a:rPr>
                  <a:t>loss</a:t>
                </a:r>
                <a:r>
                  <a:rPr lang="en-GB" sz="2800" b="1" spc="-75" dirty="0">
                    <a:latin typeface="Tahoma"/>
                    <a:cs typeface="Tahoma"/>
                  </a:rPr>
                  <a:t> </a:t>
                </a:r>
                <a:r>
                  <a:rPr lang="en-GB" sz="2800" b="1" spc="-10" dirty="0">
                    <a:latin typeface="Tahoma"/>
                    <a:cs typeface="Tahoma"/>
                  </a:rPr>
                  <a:t>function</a:t>
                </a:r>
                <a:endParaRPr lang="en-GB" sz="2400" dirty="0">
                  <a:latin typeface="Verdana"/>
                  <a:cs typeface="Verdana"/>
                </a:endParaRPr>
              </a:p>
              <a:p>
                <a:pPr marL="266700" indent="-229235">
                  <a:lnSpc>
                    <a:spcPct val="100000"/>
                  </a:lnSpc>
                  <a:spcBef>
                    <a:spcPts val="620"/>
                  </a:spcBef>
                  <a:buFont typeface="Arial"/>
                  <a:buChar char="•"/>
                  <a:tabLst>
                    <a:tab pos="267335" algn="l"/>
                  </a:tabLst>
                </a:pPr>
                <a:r>
                  <a:rPr lang="en-GB" sz="2800" dirty="0">
                    <a:latin typeface="Verdana"/>
                    <a:cs typeface="Verdana"/>
                  </a:rPr>
                  <a:t>Common</a:t>
                </a:r>
                <a:r>
                  <a:rPr lang="en-GB" sz="2800" spc="65" dirty="0">
                    <a:latin typeface="Verdana"/>
                    <a:cs typeface="Verdana"/>
                  </a:rPr>
                  <a:t> </a:t>
                </a:r>
                <a:r>
                  <a:rPr lang="en-GB" sz="2800" dirty="0">
                    <a:latin typeface="Verdana"/>
                    <a:cs typeface="Verdana"/>
                  </a:rPr>
                  <a:t>choices</a:t>
                </a:r>
                <a:r>
                  <a:rPr lang="en-GB" sz="2800" spc="50" dirty="0">
                    <a:latin typeface="Verdana"/>
                    <a:cs typeface="Verdana"/>
                  </a:rPr>
                  <a:t> </a:t>
                </a:r>
                <a:r>
                  <a:rPr lang="en-GB" sz="2800" spc="-20" dirty="0">
                    <a:latin typeface="Verdana"/>
                    <a:cs typeface="Verdana"/>
                  </a:rPr>
                  <a:t>are:</a:t>
                </a:r>
                <a:endParaRPr lang="en-GB" sz="2800" dirty="0">
                  <a:latin typeface="Verdana"/>
                  <a:cs typeface="Verdana"/>
                </a:endParaRPr>
              </a:p>
              <a:p>
                <a:pPr marL="723900" lvl="1" indent="-229235">
                  <a:lnSpc>
                    <a:spcPct val="100000"/>
                  </a:lnSpc>
                  <a:spcBef>
                    <a:spcPts val="225"/>
                  </a:spcBef>
                  <a:buFont typeface="Arial"/>
                  <a:buChar char="•"/>
                  <a:tabLst>
                    <a:tab pos="724535" algn="l"/>
                    <a:tab pos="4610100" algn="l"/>
                  </a:tabLst>
                </a:pPr>
                <a:r>
                  <a:rPr lang="en-GB" sz="2400" b="1" spc="-265" dirty="0">
                    <a:latin typeface="Tahoma"/>
                    <a:cs typeface="Tahoma"/>
                  </a:rPr>
                  <a:t>L1</a:t>
                </a:r>
                <a:r>
                  <a:rPr lang="en-GB" sz="2400" b="1" spc="-30" dirty="0">
                    <a:latin typeface="Tahoma"/>
                    <a:cs typeface="Tahoma"/>
                  </a:rPr>
                  <a:t> </a:t>
                </a:r>
                <a:r>
                  <a:rPr lang="en-GB" sz="2400" b="1" spc="-10" dirty="0">
                    <a:latin typeface="Tahoma"/>
                    <a:cs typeface="Tahoma"/>
                  </a:rPr>
                  <a:t>regularization:</a:t>
                </a:r>
                <a:r>
                  <a:rPr lang="en-GB" sz="2400" b="1" dirty="0">
                    <a:latin typeface="Tahoma"/>
                    <a:cs typeface="Tahoma"/>
                  </a:rPr>
                  <a:t>	</a:t>
                </a:r>
                <a:r>
                  <a:rPr lang="en-GB" sz="2400" dirty="0">
                    <a:latin typeface="Cambria Math"/>
                    <a:cs typeface="Cambria Math"/>
                  </a:rPr>
                  <a:t>𝐿1</a:t>
                </a:r>
                <a:r>
                  <a:rPr lang="en-GB" sz="2400" spc="125" dirty="0">
                    <a:latin typeface="Cambria Math"/>
                    <a:cs typeface="Cambria Math"/>
                  </a:rPr>
                  <a:t> </a:t>
                </a:r>
                <a:r>
                  <a:rPr lang="en-GB" sz="2400" dirty="0">
                    <a:latin typeface="Cambria Math"/>
                    <a:cs typeface="Cambria Math"/>
                  </a:rPr>
                  <a:t>=</a:t>
                </a:r>
                <a:r>
                  <a:rPr lang="en-GB" sz="2400" spc="135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1" spc="472" baseline="2314" dirty="0" smtClean="0">
                        <a:latin typeface="Cambria Math" panose="02040503050406030204" pitchFamily="18" charset="0"/>
                        <a:cs typeface="Cambria Math"/>
                      </a:rPr>
                      <m:t>∑</m:t>
                    </m:r>
                    <m:r>
                      <a:rPr lang="en-GB" sz="3600" b="0" i="0" spc="472" baseline="2314" dirty="0" smtClean="0">
                        <a:latin typeface="Cambria Math" panose="02040503050406030204" pitchFamily="18" charset="0"/>
                        <a:cs typeface="Cambria Math"/>
                      </a:rPr>
                      <m:t>|</m:t>
                    </m:r>
                    <m:r>
                      <a:rPr lang="en-GB" sz="3600" b="0" i="1" spc="472" baseline="2314" dirty="0" smtClean="0">
                        <a:latin typeface="Cambria Math" panose="02040503050406030204" pitchFamily="18" charset="0"/>
                        <a:cs typeface="Cambria Math"/>
                      </a:rPr>
                      <m:t>𝜃</m:t>
                    </m:r>
                    <m:r>
                      <a:rPr lang="en-GB" sz="3600" b="0" i="1" spc="472" baseline="2314" dirty="0" smtClean="0">
                        <a:latin typeface="Cambria Math" panose="02040503050406030204" pitchFamily="18" charset="0"/>
                        <a:cs typeface="Cambria Math"/>
                      </a:rPr>
                      <m:t>|</m:t>
                    </m:r>
                  </m:oMath>
                </a14:m>
                <a:endParaRPr lang="en-GB" sz="2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2" y="2836752"/>
                <a:ext cx="9932670" cy="1625444"/>
              </a:xfrm>
              <a:prstGeom prst="rect">
                <a:avLst/>
              </a:prstGeom>
              <a:blipFill>
                <a:blip r:embed="rId2"/>
                <a:stretch>
                  <a:fillRect l="-1660" t="-775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6626606" y="4676266"/>
            <a:ext cx="381000" cy="282575"/>
          </a:xfrm>
          <a:custGeom>
            <a:avLst/>
            <a:gdLst/>
            <a:ahLst/>
            <a:cxnLst/>
            <a:rect l="l" t="t" r="r" b="b"/>
            <a:pathLst>
              <a:path w="381000" h="282575">
                <a:moveTo>
                  <a:pt x="290702" y="0"/>
                </a:moveTo>
                <a:lnTo>
                  <a:pt x="286766" y="11429"/>
                </a:lnTo>
                <a:lnTo>
                  <a:pt x="303073" y="18577"/>
                </a:lnTo>
                <a:lnTo>
                  <a:pt x="317119" y="28416"/>
                </a:lnTo>
                <a:lnTo>
                  <a:pt x="345662" y="73925"/>
                </a:lnTo>
                <a:lnTo>
                  <a:pt x="354044" y="115732"/>
                </a:lnTo>
                <a:lnTo>
                  <a:pt x="355092" y="139826"/>
                </a:lnTo>
                <a:lnTo>
                  <a:pt x="354044" y="164689"/>
                </a:lnTo>
                <a:lnTo>
                  <a:pt x="345662" y="207603"/>
                </a:lnTo>
                <a:lnTo>
                  <a:pt x="317166" y="253857"/>
                </a:lnTo>
                <a:lnTo>
                  <a:pt x="287147" y="270890"/>
                </a:lnTo>
                <a:lnTo>
                  <a:pt x="290702" y="282320"/>
                </a:lnTo>
                <a:lnTo>
                  <a:pt x="329263" y="264302"/>
                </a:lnTo>
                <a:lnTo>
                  <a:pt x="357632" y="233044"/>
                </a:lnTo>
                <a:lnTo>
                  <a:pt x="374951" y="191134"/>
                </a:lnTo>
                <a:lnTo>
                  <a:pt x="380746" y="141223"/>
                </a:lnTo>
                <a:lnTo>
                  <a:pt x="379293" y="115341"/>
                </a:lnTo>
                <a:lnTo>
                  <a:pt x="367672" y="69482"/>
                </a:lnTo>
                <a:lnTo>
                  <a:pt x="344602" y="32146"/>
                </a:lnTo>
                <a:lnTo>
                  <a:pt x="311177" y="7381"/>
                </a:lnTo>
                <a:lnTo>
                  <a:pt x="290702" y="0"/>
                </a:lnTo>
                <a:close/>
              </a:path>
              <a:path w="381000" h="282575">
                <a:moveTo>
                  <a:pt x="90043" y="0"/>
                </a:moveTo>
                <a:lnTo>
                  <a:pt x="51657" y="18097"/>
                </a:lnTo>
                <a:lnTo>
                  <a:pt x="23368" y="49529"/>
                </a:lnTo>
                <a:lnTo>
                  <a:pt x="5826" y="91424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16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524000" y="4429448"/>
                <a:ext cx="7613142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860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300" algn="l"/>
                    <a:tab pos="4127500" algn="l"/>
                  </a:tabLst>
                </a:pPr>
                <a:r>
                  <a:rPr lang="en-GB" sz="2400" b="1" spc="-265" dirty="0">
                    <a:latin typeface="Tahoma"/>
                    <a:cs typeface="Tahoma"/>
                  </a:rPr>
                  <a:t>L2</a:t>
                </a:r>
                <a:r>
                  <a:rPr lang="en-GB" sz="2400" b="1" spc="-30" dirty="0">
                    <a:latin typeface="Tahoma"/>
                    <a:cs typeface="Tahoma"/>
                  </a:rPr>
                  <a:t> </a:t>
                </a:r>
                <a:r>
                  <a:rPr lang="en-GB" sz="2400" b="1" spc="-10" dirty="0">
                    <a:latin typeface="Tahoma"/>
                    <a:cs typeface="Tahoma"/>
                  </a:rPr>
                  <a:t>regularization:</a:t>
                </a:r>
                <a:r>
                  <a:rPr lang="en-GB" sz="2400" b="1" dirty="0">
                    <a:latin typeface="Tahoma"/>
                    <a:cs typeface="Tahoma"/>
                  </a:rPr>
                  <a:t>	</a:t>
                </a:r>
                <a:r>
                  <a:rPr lang="en-GB" sz="2400" dirty="0">
                    <a:latin typeface="Cambria Math"/>
                    <a:cs typeface="Cambria Math"/>
                  </a:rPr>
                  <a:t> 𝐿2</a:t>
                </a:r>
                <a:r>
                  <a:rPr lang="en-GB" sz="2400" spc="125" dirty="0">
                    <a:latin typeface="Cambria Math"/>
                    <a:cs typeface="Cambria Math"/>
                  </a:rPr>
                  <a:t> </a:t>
                </a:r>
                <a:r>
                  <a:rPr lang="en-GB" sz="2400" dirty="0">
                    <a:latin typeface="Cambria Math"/>
                    <a:cs typeface="Cambria Math"/>
                  </a:rPr>
                  <a:t>=</a:t>
                </a:r>
                <a:r>
                  <a:rPr lang="en-GB" sz="2400" spc="135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b="0" i="1" spc="472" baseline="2314" dirty="0" smtClean="0">
                        <a:latin typeface="Cambria Math" panose="02040503050406030204" pitchFamily="18" charset="0"/>
                        <a:cs typeface="Cambria Math"/>
                      </a:rPr>
                      <m:t>∑</m:t>
                    </m:r>
                    <m:sSup>
                      <m:sSupPr>
                        <m:ctrlPr>
                          <a:rPr lang="en-GB" sz="3600" b="0" i="1" spc="472" baseline="2314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r>
                          <a:rPr lang="en-GB" sz="3600" b="0" i="1" spc="472" baseline="2314" dirty="0" smtClean="0">
                            <a:latin typeface="Cambria Math" panose="02040503050406030204" pitchFamily="18" charset="0"/>
                            <a:cs typeface="Cambria Math"/>
                          </a:rPr>
                          <m:t>𝜃</m:t>
                        </m:r>
                      </m:e>
                      <m:sup>
                        <m:r>
                          <a:rPr lang="en-GB" sz="3600" b="0" i="1" spc="472" baseline="2314" dirty="0" smtClean="0">
                            <a:latin typeface="Cambria Math" panose="02040503050406030204" pitchFamily="18" charset="0"/>
                            <a:cs typeface="Cambria Math"/>
                          </a:rPr>
                          <m:t>2</m:t>
                        </m:r>
                      </m:sup>
                    </m:sSup>
                  </m:oMath>
                </a14:m>
                <a:endParaRPr sz="2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29448"/>
                <a:ext cx="7613142" cy="566822"/>
              </a:xfrm>
              <a:prstGeom prst="rect">
                <a:avLst/>
              </a:prstGeom>
              <a:blipFill>
                <a:blip r:embed="rId3"/>
                <a:stretch>
                  <a:fillRect l="-21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073302" y="4964573"/>
            <a:ext cx="8726805" cy="92525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  <a:tab pos="4584700" algn="l"/>
              </a:tabLst>
            </a:pPr>
            <a:r>
              <a:rPr sz="2400" spc="-90" dirty="0">
                <a:latin typeface="Verdana"/>
                <a:cs typeface="Verdana"/>
              </a:rPr>
              <a:t>Elastic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net: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dirty="0">
                <a:latin typeface="Cambria Math"/>
                <a:cs typeface="Cambria Math"/>
              </a:rPr>
              <a:t>𝐸𝑁</a:t>
            </a:r>
            <a:r>
              <a:rPr sz="2400" spc="1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𝐿1 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𝐿2</a:t>
            </a:r>
            <a:endParaRPr sz="2400" dirty="0">
              <a:latin typeface="Cambria Math"/>
              <a:cs typeface="Cambria Math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05" dirty="0">
                <a:latin typeface="Verdana"/>
                <a:cs typeface="Verdana"/>
              </a:rPr>
              <a:t>choice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case-</a:t>
            </a:r>
            <a:r>
              <a:rPr sz="2800" spc="60" dirty="0">
                <a:latin typeface="Verdana"/>
                <a:cs typeface="Verdana"/>
              </a:rPr>
              <a:t>dependent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design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decision.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3E46D96-E589-3CC1-2C21-700BEE7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for Regularization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E5A0D-97C3-7C10-08BE-4336097C4DAF}"/>
              </a:ext>
            </a:extLst>
          </p:cNvPr>
          <p:cNvSpPr txBox="1"/>
          <p:nvPr/>
        </p:nvSpPr>
        <p:spPr>
          <a:xfrm>
            <a:off x="2895600" y="19383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480" algn="ctr">
              <a:lnSpc>
                <a:spcPct val="100000"/>
              </a:lnSpc>
              <a:spcBef>
                <a:spcPts val="994"/>
              </a:spcBef>
            </a:pPr>
            <a:r>
              <a:rPr lang="en-GB" sz="3200" dirty="0">
                <a:latin typeface="Cambria Math"/>
                <a:cs typeface="Cambria Math"/>
              </a:rPr>
              <a:t>𝑙𝑜𝑠𝑠</a:t>
            </a:r>
            <a:r>
              <a:rPr lang="en-GB" sz="3200" baseline="-16260" dirty="0">
                <a:latin typeface="Cambria Math"/>
                <a:cs typeface="Cambria Math"/>
              </a:rPr>
              <a:t>𝑟𝑒𝑔</a:t>
            </a:r>
            <a:r>
              <a:rPr lang="en-GB" sz="3200" spc="44" baseline="-16260" dirty="0">
                <a:latin typeface="Cambria Math"/>
                <a:cs typeface="Cambria Math"/>
              </a:rPr>
              <a:t>  </a:t>
            </a:r>
            <a:r>
              <a:rPr lang="en-GB" sz="3200" dirty="0">
                <a:latin typeface="Cambria Math"/>
                <a:cs typeface="Cambria Math"/>
              </a:rPr>
              <a:t>=</a:t>
            </a:r>
            <a:r>
              <a:rPr lang="en-GB" sz="3200" spc="190" dirty="0">
                <a:latin typeface="Cambria Math"/>
                <a:cs typeface="Cambria Math"/>
              </a:rPr>
              <a:t> </a:t>
            </a:r>
            <a:r>
              <a:rPr lang="en-GB" sz="3200" spc="55" dirty="0">
                <a:latin typeface="Cambria Math"/>
                <a:cs typeface="Cambria Math"/>
              </a:rPr>
              <a:t>𝑙𝑜𝑠𝑠</a:t>
            </a:r>
            <a:r>
              <a:rPr lang="en-GB" sz="3200" spc="82" baseline="-16260" dirty="0">
                <a:latin typeface="Cambria Math"/>
                <a:cs typeface="Cambria Math"/>
              </a:rPr>
              <a:t>𝑜𝑟𝑖𝑔𝑖𝑛𝑎𝑙</a:t>
            </a:r>
            <a:r>
              <a:rPr lang="en-GB" sz="3200" spc="577" baseline="-16260" dirty="0">
                <a:latin typeface="Cambria Math"/>
                <a:cs typeface="Cambria Math"/>
              </a:rPr>
              <a:t> </a:t>
            </a:r>
            <a:r>
              <a:rPr lang="en-GB" sz="3200" dirty="0">
                <a:latin typeface="Cambria Math"/>
                <a:cs typeface="Cambria Math"/>
              </a:rPr>
              <a:t>+</a:t>
            </a:r>
            <a:r>
              <a:rPr lang="en-GB" sz="3200" spc="30" dirty="0">
                <a:latin typeface="Cambria Math"/>
                <a:cs typeface="Cambria Math"/>
              </a:rPr>
              <a:t> </a:t>
            </a:r>
            <a:r>
              <a:rPr lang="en-GB" sz="3200" spc="-10" dirty="0">
                <a:latin typeface="Cambria Math"/>
                <a:cs typeface="Cambria Math"/>
              </a:rPr>
              <a:t>𝑝𝑒𝑛𝑎𝑙𝑡𝑦</a:t>
            </a:r>
            <a:endParaRPr lang="en-GB" sz="32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7124" y="1915765"/>
            <a:ext cx="9937750" cy="32111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90525" indent="-229235"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+mj-lt"/>
                <a:cs typeface="Verdana"/>
              </a:rPr>
              <a:t>Simple</a:t>
            </a:r>
            <a:r>
              <a:rPr sz="2800" spc="-180" dirty="0">
                <a:latin typeface="+mj-lt"/>
                <a:cs typeface="Verdana"/>
              </a:rPr>
              <a:t> </a:t>
            </a:r>
            <a:r>
              <a:rPr sz="2800" spc="-45" dirty="0">
                <a:latin typeface="+mj-lt"/>
                <a:cs typeface="Verdana"/>
              </a:rPr>
              <a:t>idea:</a:t>
            </a:r>
            <a:r>
              <a:rPr sz="2800" spc="-18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generate</a:t>
            </a:r>
            <a:r>
              <a:rPr sz="2800" spc="-120" dirty="0">
                <a:latin typeface="+mj-lt"/>
                <a:cs typeface="Verdana"/>
              </a:rPr>
              <a:t> </a:t>
            </a:r>
            <a:r>
              <a:rPr sz="2800" b="1" spc="-100" dirty="0">
                <a:latin typeface="+mj-lt"/>
                <a:cs typeface="Tahoma"/>
              </a:rPr>
              <a:t>synthetic</a:t>
            </a:r>
            <a:r>
              <a:rPr sz="2800" b="1" spc="-5" dirty="0">
                <a:latin typeface="+mj-lt"/>
                <a:cs typeface="Tahoma"/>
              </a:rPr>
              <a:t> </a:t>
            </a:r>
            <a:r>
              <a:rPr sz="2800" b="1" dirty="0">
                <a:latin typeface="+mj-lt"/>
                <a:cs typeface="Tahoma"/>
              </a:rPr>
              <a:t>data</a:t>
            </a:r>
            <a:r>
              <a:rPr sz="2800" b="1" spc="20" dirty="0">
                <a:latin typeface="+mj-lt"/>
                <a:cs typeface="Tahoma"/>
              </a:rPr>
              <a:t> </a:t>
            </a:r>
            <a:r>
              <a:rPr sz="2800" spc="-125" dirty="0">
                <a:latin typeface="+mj-lt"/>
                <a:cs typeface="Verdana"/>
              </a:rPr>
              <a:t>from</a:t>
            </a:r>
            <a:r>
              <a:rPr sz="2800" spc="-175" dirty="0">
                <a:latin typeface="+mj-lt"/>
                <a:cs typeface="Verdana"/>
              </a:rPr>
              <a:t> </a:t>
            </a:r>
            <a:r>
              <a:rPr sz="2800" spc="-20" dirty="0">
                <a:latin typeface="+mj-lt"/>
                <a:cs typeface="Verdana"/>
              </a:rPr>
              <a:t>the</a:t>
            </a:r>
            <a:r>
              <a:rPr sz="2800" spc="-155" dirty="0">
                <a:latin typeface="+mj-lt"/>
                <a:cs typeface="Verdana"/>
              </a:rPr>
              <a:t> </a:t>
            </a:r>
            <a:r>
              <a:rPr sz="2800" spc="-90" dirty="0">
                <a:latin typeface="+mj-lt"/>
                <a:cs typeface="Verdana"/>
              </a:rPr>
              <a:t>existing </a:t>
            </a:r>
            <a:r>
              <a:rPr sz="2800" spc="-50" dirty="0">
                <a:latin typeface="+mj-lt"/>
                <a:cs typeface="Verdana"/>
              </a:rPr>
              <a:t>examples</a:t>
            </a:r>
            <a:r>
              <a:rPr sz="2800" spc="-170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by</a:t>
            </a:r>
            <a:r>
              <a:rPr sz="2800" spc="-200" dirty="0">
                <a:latin typeface="+mj-lt"/>
                <a:cs typeface="Verdana"/>
              </a:rPr>
              <a:t> </a:t>
            </a:r>
            <a:r>
              <a:rPr sz="2800" spc="60" dirty="0">
                <a:latin typeface="+mj-lt"/>
                <a:cs typeface="Verdana"/>
              </a:rPr>
              <a:t>adding</a:t>
            </a:r>
            <a:r>
              <a:rPr sz="2800" spc="-195" dirty="0">
                <a:latin typeface="+mj-lt"/>
                <a:cs typeface="Verdana"/>
              </a:rPr>
              <a:t> </a:t>
            </a:r>
            <a:r>
              <a:rPr sz="2800" spc="-105" dirty="0">
                <a:latin typeface="+mj-lt"/>
                <a:cs typeface="Verdana"/>
              </a:rPr>
              <a:t>sources</a:t>
            </a:r>
            <a:r>
              <a:rPr sz="2800" spc="-175" dirty="0">
                <a:latin typeface="+mj-lt"/>
                <a:cs typeface="Verdana"/>
              </a:rPr>
              <a:t> </a:t>
            </a:r>
            <a:r>
              <a:rPr sz="2800" dirty="0">
                <a:latin typeface="+mj-lt"/>
                <a:cs typeface="Verdana"/>
              </a:rPr>
              <a:t>of</a:t>
            </a:r>
            <a:r>
              <a:rPr sz="2800" spc="-195" dirty="0">
                <a:latin typeface="+mj-lt"/>
                <a:cs typeface="Verdana"/>
              </a:rPr>
              <a:t> </a:t>
            </a:r>
            <a:r>
              <a:rPr sz="2800" spc="-10" dirty="0">
                <a:latin typeface="+mj-lt"/>
                <a:cs typeface="Verdana"/>
              </a:rPr>
              <a:t>variance.</a:t>
            </a:r>
            <a:endParaRPr sz="2800" dirty="0">
              <a:latin typeface="+mj-lt"/>
              <a:cs typeface="Verdana"/>
            </a:endParaRPr>
          </a:p>
          <a:p>
            <a:pPr marL="241300" indent="-229235"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5" dirty="0">
                <a:latin typeface="+mj-lt"/>
                <a:cs typeface="Verdana"/>
              </a:rPr>
              <a:t>These </a:t>
            </a:r>
            <a:r>
              <a:rPr sz="2800" spc="-10" dirty="0">
                <a:latin typeface="+mj-lt"/>
                <a:cs typeface="Verdana"/>
              </a:rPr>
              <a:t>additions</a:t>
            </a:r>
            <a:endParaRPr sz="2800" dirty="0">
              <a:latin typeface="+mj-lt"/>
              <a:cs typeface="Verdana"/>
            </a:endParaRPr>
          </a:p>
          <a:p>
            <a:pPr marL="698500" lvl="1" indent="-229235"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latin typeface="+mj-lt"/>
                <a:cs typeface="Tahoma"/>
              </a:rPr>
              <a:t>must</a:t>
            </a:r>
            <a:r>
              <a:rPr sz="2400" b="1" spc="-20" dirty="0">
                <a:latin typeface="+mj-lt"/>
                <a:cs typeface="Tahoma"/>
              </a:rPr>
              <a:t> </a:t>
            </a:r>
            <a:r>
              <a:rPr sz="2400" b="1" spc="85" dirty="0">
                <a:latin typeface="+mj-lt"/>
                <a:cs typeface="Tahoma"/>
              </a:rPr>
              <a:t>be</a:t>
            </a:r>
            <a:r>
              <a:rPr sz="2400" b="1" dirty="0">
                <a:latin typeface="+mj-lt"/>
                <a:cs typeface="Tahoma"/>
              </a:rPr>
              <a:t> </a:t>
            </a:r>
            <a:r>
              <a:rPr sz="2400" b="1" spc="-75" dirty="0">
                <a:latin typeface="+mj-lt"/>
                <a:cs typeface="Tahoma"/>
              </a:rPr>
              <a:t>representative</a:t>
            </a:r>
            <a:r>
              <a:rPr sz="2400" b="1" spc="-5" dirty="0">
                <a:latin typeface="+mj-lt"/>
                <a:cs typeface="Tahoma"/>
              </a:rPr>
              <a:t> </a:t>
            </a:r>
            <a:r>
              <a:rPr sz="2400" dirty="0">
                <a:latin typeface="+mj-lt"/>
                <a:cs typeface="Verdana"/>
              </a:rPr>
              <a:t>of</a:t>
            </a:r>
            <a:r>
              <a:rPr sz="2400" spc="-155" dirty="0">
                <a:latin typeface="+mj-lt"/>
                <a:cs typeface="Verdana"/>
              </a:rPr>
              <a:t> </a:t>
            </a:r>
            <a:r>
              <a:rPr sz="2400" dirty="0">
                <a:latin typeface="+mj-lt"/>
                <a:cs typeface="Verdana"/>
              </a:rPr>
              <a:t>variance</a:t>
            </a:r>
            <a:r>
              <a:rPr sz="2400" spc="-190" dirty="0">
                <a:latin typeface="+mj-lt"/>
                <a:cs typeface="Verdana"/>
              </a:rPr>
              <a:t> </a:t>
            </a:r>
            <a:r>
              <a:rPr sz="2400" spc="-120" dirty="0">
                <a:latin typeface="+mj-lt"/>
                <a:cs typeface="Verdana"/>
              </a:rPr>
              <a:t>in</a:t>
            </a:r>
            <a:r>
              <a:rPr sz="2400" spc="-185" dirty="0">
                <a:latin typeface="+mj-lt"/>
                <a:cs typeface="Verdana"/>
              </a:rPr>
              <a:t> </a:t>
            </a:r>
            <a:r>
              <a:rPr sz="2400" spc="-25" dirty="0">
                <a:latin typeface="+mj-lt"/>
                <a:cs typeface="Verdana"/>
              </a:rPr>
              <a:t>the</a:t>
            </a:r>
            <a:r>
              <a:rPr sz="2400" spc="-155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target</a:t>
            </a:r>
            <a:r>
              <a:rPr sz="2400" spc="-170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population.</a:t>
            </a:r>
            <a:endParaRPr sz="2400" dirty="0">
              <a:latin typeface="+mj-lt"/>
              <a:cs typeface="Verdana"/>
            </a:endParaRPr>
          </a:p>
          <a:p>
            <a:pPr marL="698500" lvl="1" indent="-229235"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60" dirty="0">
                <a:latin typeface="+mj-lt"/>
                <a:cs typeface="Tahoma"/>
              </a:rPr>
              <a:t>must</a:t>
            </a:r>
            <a:r>
              <a:rPr sz="2400" b="1" spc="-50" dirty="0">
                <a:latin typeface="+mj-lt"/>
                <a:cs typeface="Tahoma"/>
              </a:rPr>
              <a:t> </a:t>
            </a:r>
            <a:r>
              <a:rPr sz="2400" b="1" spc="-100" dirty="0">
                <a:latin typeface="+mj-lt"/>
                <a:cs typeface="Tahoma"/>
              </a:rPr>
              <a:t>not</a:t>
            </a:r>
            <a:r>
              <a:rPr sz="2400" b="1" spc="-65" dirty="0">
                <a:latin typeface="+mj-lt"/>
                <a:cs typeface="Tahoma"/>
              </a:rPr>
              <a:t> </a:t>
            </a:r>
            <a:r>
              <a:rPr sz="2400" b="1" spc="60" dirty="0">
                <a:latin typeface="+mj-lt"/>
                <a:cs typeface="Tahoma"/>
              </a:rPr>
              <a:t>change</a:t>
            </a:r>
            <a:r>
              <a:rPr sz="2400" b="1" spc="-35" dirty="0">
                <a:latin typeface="+mj-lt"/>
                <a:cs typeface="Tahoma"/>
              </a:rPr>
              <a:t> </a:t>
            </a:r>
            <a:r>
              <a:rPr sz="2400" b="1" spc="-75" dirty="0">
                <a:latin typeface="+mj-lt"/>
                <a:cs typeface="Tahoma"/>
              </a:rPr>
              <a:t>the</a:t>
            </a:r>
            <a:r>
              <a:rPr sz="2400" b="1" spc="-40" dirty="0">
                <a:latin typeface="+mj-lt"/>
                <a:cs typeface="Tahoma"/>
              </a:rPr>
              <a:t> content</a:t>
            </a:r>
            <a:r>
              <a:rPr sz="2400" b="1" spc="-25" dirty="0">
                <a:latin typeface="+mj-lt"/>
                <a:cs typeface="Tahoma"/>
              </a:rPr>
              <a:t> </a:t>
            </a:r>
            <a:r>
              <a:rPr sz="2400" dirty="0">
                <a:latin typeface="+mj-lt"/>
                <a:cs typeface="Verdana"/>
              </a:rPr>
              <a:t>of</a:t>
            </a:r>
            <a:r>
              <a:rPr sz="2400" spc="-190" dirty="0">
                <a:latin typeface="+mj-lt"/>
                <a:cs typeface="Verdana"/>
              </a:rPr>
              <a:t> </a:t>
            </a:r>
            <a:r>
              <a:rPr sz="2400" spc="-35" dirty="0">
                <a:latin typeface="+mj-lt"/>
                <a:cs typeface="Verdana"/>
              </a:rPr>
              <a:t>the</a:t>
            </a:r>
            <a:r>
              <a:rPr sz="2400" spc="-190" dirty="0">
                <a:latin typeface="+mj-lt"/>
                <a:cs typeface="Verdana"/>
              </a:rPr>
              <a:t> </a:t>
            </a:r>
            <a:r>
              <a:rPr sz="2400" spc="-70" dirty="0">
                <a:latin typeface="+mj-lt"/>
                <a:cs typeface="Verdana"/>
              </a:rPr>
              <a:t>transformed</a:t>
            </a:r>
            <a:r>
              <a:rPr sz="2400" spc="-180" dirty="0">
                <a:latin typeface="+mj-lt"/>
                <a:cs typeface="Verdana"/>
              </a:rPr>
              <a:t> </a:t>
            </a:r>
            <a:r>
              <a:rPr sz="2400" spc="-10" dirty="0">
                <a:latin typeface="+mj-lt"/>
                <a:cs typeface="Verdana"/>
              </a:rPr>
              <a:t>input.</a:t>
            </a:r>
            <a:endParaRPr sz="2400" dirty="0">
              <a:latin typeface="+mj-lt"/>
              <a:cs typeface="Verdana"/>
            </a:endParaRPr>
          </a:p>
          <a:p>
            <a:pPr marL="241300" marR="1167130" indent="-229235"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sz="2800" spc="-45" dirty="0">
                <a:latin typeface="+mj-lt"/>
                <a:cs typeface="Verdana"/>
              </a:rPr>
              <a:t>Data </a:t>
            </a:r>
            <a:r>
              <a:rPr sz="2800" spc="-10" dirty="0">
                <a:latin typeface="+mj-lt"/>
                <a:cs typeface="Verdana"/>
              </a:rPr>
              <a:t>augmentation</a:t>
            </a:r>
            <a:r>
              <a:rPr sz="2800" spc="-175" dirty="0">
                <a:latin typeface="+mj-lt"/>
                <a:cs typeface="Verdana"/>
              </a:rPr>
              <a:t> </a:t>
            </a:r>
            <a:r>
              <a:rPr lang="en-GB" sz="2800" spc="-75" dirty="0">
                <a:latin typeface="+mj-lt"/>
                <a:cs typeface="Verdana"/>
              </a:rPr>
              <a:t>must be based on domain knowledge.</a:t>
            </a:r>
            <a:endParaRPr sz="2800" dirty="0">
              <a:latin typeface="+mj-lt"/>
              <a:cs typeface="Verdan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BD1BD2-986E-D0CB-E206-E78B7D44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1582157"/>
            <a:ext cx="254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10" dirty="0">
                <a:latin typeface="Verdana"/>
                <a:cs typeface="Verdana"/>
              </a:rPr>
              <a:t>Horizontal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flip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115554"/>
            <a:ext cx="2813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0" dirty="0">
                <a:latin typeface="Verdana"/>
                <a:cs typeface="Verdana"/>
              </a:rPr>
              <a:t>Input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cropping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648953"/>
            <a:ext cx="3699510" cy="141577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Verdana"/>
                <a:cs typeface="Verdana"/>
              </a:rPr>
              <a:t>Randomize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contrast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brightness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8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836061"/>
            <a:ext cx="2321052" cy="2321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 rotWithShape="1">
          <a:blip r:embed="rId3" cstate="print"/>
          <a:srcRect l="5111" t="7708" r="8602" b="2701"/>
          <a:stretch/>
        </p:blipFill>
        <p:spPr>
          <a:xfrm>
            <a:off x="5061129" y="1796031"/>
            <a:ext cx="1828800" cy="27484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0" y="3545986"/>
            <a:ext cx="3642360" cy="2718816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AEE835F6-2292-D72C-F464-DCBA343B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5F853459-784F-5D9D-2214-2FED30C1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 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352800" y="2514600"/>
            <a:ext cx="3247390" cy="2094864"/>
            <a:chOff x="1798573" y="2086736"/>
            <a:chExt cx="3247390" cy="2094864"/>
          </a:xfrm>
        </p:grpSpPr>
        <p:sp>
          <p:nvSpPr>
            <p:cNvPr id="8" name="object 8"/>
            <p:cNvSpPr/>
            <p:nvPr/>
          </p:nvSpPr>
          <p:spPr>
            <a:xfrm>
              <a:off x="1811273" y="3231641"/>
              <a:ext cx="3221990" cy="937260"/>
            </a:xfrm>
            <a:custGeom>
              <a:avLst/>
              <a:gdLst/>
              <a:ahLst/>
              <a:cxnLst/>
              <a:rect l="l" t="t" r="r" b="b"/>
              <a:pathLst>
                <a:path w="3221990" h="937260">
                  <a:moveTo>
                    <a:pt x="0" y="156210"/>
                  </a:moveTo>
                  <a:lnTo>
                    <a:pt x="7967" y="106850"/>
                  </a:lnTo>
                  <a:lnTo>
                    <a:pt x="30150" y="63971"/>
                  </a:lnTo>
                  <a:lnTo>
                    <a:pt x="63971" y="30150"/>
                  </a:lnTo>
                  <a:lnTo>
                    <a:pt x="106850" y="7967"/>
                  </a:lnTo>
                  <a:lnTo>
                    <a:pt x="156209" y="0"/>
                  </a:lnTo>
                  <a:lnTo>
                    <a:pt x="3065526" y="0"/>
                  </a:lnTo>
                  <a:lnTo>
                    <a:pt x="3114885" y="7967"/>
                  </a:lnTo>
                  <a:lnTo>
                    <a:pt x="3157764" y="30150"/>
                  </a:lnTo>
                  <a:lnTo>
                    <a:pt x="3191585" y="63971"/>
                  </a:lnTo>
                  <a:lnTo>
                    <a:pt x="3213768" y="106850"/>
                  </a:lnTo>
                  <a:lnTo>
                    <a:pt x="3221736" y="156210"/>
                  </a:lnTo>
                  <a:lnTo>
                    <a:pt x="3221736" y="781050"/>
                  </a:lnTo>
                  <a:lnTo>
                    <a:pt x="3213768" y="830409"/>
                  </a:lnTo>
                  <a:lnTo>
                    <a:pt x="3191585" y="873288"/>
                  </a:lnTo>
                  <a:lnTo>
                    <a:pt x="3157764" y="907109"/>
                  </a:lnTo>
                  <a:lnTo>
                    <a:pt x="3114885" y="929292"/>
                  </a:lnTo>
                  <a:lnTo>
                    <a:pt x="3065526" y="937260"/>
                  </a:lnTo>
                  <a:lnTo>
                    <a:pt x="156209" y="937260"/>
                  </a:lnTo>
                  <a:lnTo>
                    <a:pt x="106850" y="929292"/>
                  </a:lnTo>
                  <a:lnTo>
                    <a:pt x="63971" y="907109"/>
                  </a:lnTo>
                  <a:lnTo>
                    <a:pt x="30150" y="873288"/>
                  </a:lnTo>
                  <a:lnTo>
                    <a:pt x="7967" y="830409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7706" y="2096261"/>
              <a:ext cx="541020" cy="1244600"/>
            </a:xfrm>
            <a:custGeom>
              <a:avLst/>
              <a:gdLst/>
              <a:ahLst/>
              <a:cxnLst/>
              <a:rect l="l" t="t" r="r" b="b"/>
              <a:pathLst>
                <a:path w="541020" h="1244600">
                  <a:moveTo>
                    <a:pt x="490727" y="0"/>
                  </a:moveTo>
                  <a:lnTo>
                    <a:pt x="256158" y="66548"/>
                  </a:lnTo>
                  <a:lnTo>
                    <a:pt x="268590" y="114607"/>
                  </a:lnTo>
                  <a:lnTo>
                    <a:pt x="278741" y="162965"/>
                  </a:lnTo>
                  <a:lnTo>
                    <a:pt x="286624" y="211544"/>
                  </a:lnTo>
                  <a:lnTo>
                    <a:pt x="292252" y="260270"/>
                  </a:lnTo>
                  <a:lnTo>
                    <a:pt x="295635" y="309065"/>
                  </a:lnTo>
                  <a:lnTo>
                    <a:pt x="296786" y="357855"/>
                  </a:lnTo>
                  <a:lnTo>
                    <a:pt x="295718" y="406563"/>
                  </a:lnTo>
                  <a:lnTo>
                    <a:pt x="292442" y="455114"/>
                  </a:lnTo>
                  <a:lnTo>
                    <a:pt x="286971" y="503431"/>
                  </a:lnTo>
                  <a:lnTo>
                    <a:pt x="279316" y="551439"/>
                  </a:lnTo>
                  <a:lnTo>
                    <a:pt x="269491" y="599061"/>
                  </a:lnTo>
                  <a:lnTo>
                    <a:pt x="257506" y="646223"/>
                  </a:lnTo>
                  <a:lnTo>
                    <a:pt x="243374" y="692848"/>
                  </a:lnTo>
                  <a:lnTo>
                    <a:pt x="227107" y="738860"/>
                  </a:lnTo>
                  <a:lnTo>
                    <a:pt x="208717" y="784183"/>
                  </a:lnTo>
                  <a:lnTo>
                    <a:pt x="188217" y="828742"/>
                  </a:lnTo>
                  <a:lnTo>
                    <a:pt x="165618" y="872460"/>
                  </a:lnTo>
                  <a:lnTo>
                    <a:pt x="140932" y="915262"/>
                  </a:lnTo>
                  <a:lnTo>
                    <a:pt x="114172" y="957072"/>
                  </a:lnTo>
                  <a:lnTo>
                    <a:pt x="0" y="844168"/>
                  </a:lnTo>
                  <a:lnTo>
                    <a:pt x="74294" y="1197483"/>
                  </a:lnTo>
                  <a:lnTo>
                    <a:pt x="404621" y="1244091"/>
                  </a:lnTo>
                  <a:lnTo>
                    <a:pt x="290194" y="1130935"/>
                  </a:lnTo>
                  <a:lnTo>
                    <a:pt x="318921" y="1089689"/>
                  </a:lnTo>
                  <a:lnTo>
                    <a:pt x="345943" y="1047551"/>
                  </a:lnTo>
                  <a:lnTo>
                    <a:pt x="371252" y="1004575"/>
                  </a:lnTo>
                  <a:lnTo>
                    <a:pt x="394840" y="960810"/>
                  </a:lnTo>
                  <a:lnTo>
                    <a:pt x="416695" y="916310"/>
                  </a:lnTo>
                  <a:lnTo>
                    <a:pt x="436810" y="871126"/>
                  </a:lnTo>
                  <a:lnTo>
                    <a:pt x="455175" y="825310"/>
                  </a:lnTo>
                  <a:lnTo>
                    <a:pt x="471781" y="778914"/>
                  </a:lnTo>
                  <a:lnTo>
                    <a:pt x="486619" y="731990"/>
                  </a:lnTo>
                  <a:lnTo>
                    <a:pt x="499679" y="684589"/>
                  </a:lnTo>
                  <a:lnTo>
                    <a:pt x="510952" y="636763"/>
                  </a:lnTo>
                  <a:lnTo>
                    <a:pt x="520430" y="588565"/>
                  </a:lnTo>
                  <a:lnTo>
                    <a:pt x="528102" y="540046"/>
                  </a:lnTo>
                  <a:lnTo>
                    <a:pt x="533960" y="491258"/>
                  </a:lnTo>
                  <a:lnTo>
                    <a:pt x="537995" y="442253"/>
                  </a:lnTo>
                  <a:lnTo>
                    <a:pt x="540196" y="393083"/>
                  </a:lnTo>
                  <a:lnTo>
                    <a:pt x="540556" y="343800"/>
                  </a:lnTo>
                  <a:lnTo>
                    <a:pt x="539065" y="294455"/>
                  </a:lnTo>
                  <a:lnTo>
                    <a:pt x="535713" y="245100"/>
                  </a:lnTo>
                  <a:lnTo>
                    <a:pt x="530492" y="195788"/>
                  </a:lnTo>
                  <a:lnTo>
                    <a:pt x="523392" y="146570"/>
                  </a:lnTo>
                  <a:lnTo>
                    <a:pt x="514404" y="97498"/>
                  </a:lnTo>
                  <a:lnTo>
                    <a:pt x="503519" y="48624"/>
                  </a:lnTo>
                  <a:lnTo>
                    <a:pt x="490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7706" y="2096261"/>
              <a:ext cx="541020" cy="1244600"/>
            </a:xfrm>
            <a:custGeom>
              <a:avLst/>
              <a:gdLst/>
              <a:ahLst/>
              <a:cxnLst/>
              <a:rect l="l" t="t" r="r" b="b"/>
              <a:pathLst>
                <a:path w="541020" h="1244600">
                  <a:moveTo>
                    <a:pt x="490727" y="0"/>
                  </a:moveTo>
                  <a:lnTo>
                    <a:pt x="503519" y="48624"/>
                  </a:lnTo>
                  <a:lnTo>
                    <a:pt x="514404" y="97498"/>
                  </a:lnTo>
                  <a:lnTo>
                    <a:pt x="523392" y="146570"/>
                  </a:lnTo>
                  <a:lnTo>
                    <a:pt x="530492" y="195788"/>
                  </a:lnTo>
                  <a:lnTo>
                    <a:pt x="535713" y="245100"/>
                  </a:lnTo>
                  <a:lnTo>
                    <a:pt x="539065" y="294455"/>
                  </a:lnTo>
                  <a:lnTo>
                    <a:pt x="540556" y="343800"/>
                  </a:lnTo>
                  <a:lnTo>
                    <a:pt x="540196" y="393083"/>
                  </a:lnTo>
                  <a:lnTo>
                    <a:pt x="537995" y="442253"/>
                  </a:lnTo>
                  <a:lnTo>
                    <a:pt x="533960" y="491258"/>
                  </a:lnTo>
                  <a:lnTo>
                    <a:pt x="528102" y="540046"/>
                  </a:lnTo>
                  <a:lnTo>
                    <a:pt x="520430" y="588565"/>
                  </a:lnTo>
                  <a:lnTo>
                    <a:pt x="510952" y="636763"/>
                  </a:lnTo>
                  <a:lnTo>
                    <a:pt x="499679" y="684589"/>
                  </a:lnTo>
                  <a:lnTo>
                    <a:pt x="486619" y="731990"/>
                  </a:lnTo>
                  <a:lnTo>
                    <a:pt x="471781" y="778914"/>
                  </a:lnTo>
                  <a:lnTo>
                    <a:pt x="455175" y="825310"/>
                  </a:lnTo>
                  <a:lnTo>
                    <a:pt x="436810" y="871126"/>
                  </a:lnTo>
                  <a:lnTo>
                    <a:pt x="416695" y="916310"/>
                  </a:lnTo>
                  <a:lnTo>
                    <a:pt x="394840" y="960810"/>
                  </a:lnTo>
                  <a:lnTo>
                    <a:pt x="371252" y="1004575"/>
                  </a:lnTo>
                  <a:lnTo>
                    <a:pt x="345943" y="1047551"/>
                  </a:lnTo>
                  <a:lnTo>
                    <a:pt x="318921" y="1089689"/>
                  </a:lnTo>
                  <a:lnTo>
                    <a:pt x="290194" y="1130935"/>
                  </a:lnTo>
                  <a:lnTo>
                    <a:pt x="404621" y="1244091"/>
                  </a:lnTo>
                  <a:lnTo>
                    <a:pt x="74294" y="1197483"/>
                  </a:lnTo>
                  <a:lnTo>
                    <a:pt x="0" y="844168"/>
                  </a:lnTo>
                  <a:lnTo>
                    <a:pt x="114172" y="957072"/>
                  </a:lnTo>
                  <a:lnTo>
                    <a:pt x="140932" y="915262"/>
                  </a:lnTo>
                  <a:lnTo>
                    <a:pt x="165618" y="872460"/>
                  </a:lnTo>
                  <a:lnTo>
                    <a:pt x="188217" y="828742"/>
                  </a:lnTo>
                  <a:lnTo>
                    <a:pt x="208717" y="784183"/>
                  </a:lnTo>
                  <a:lnTo>
                    <a:pt x="227107" y="738860"/>
                  </a:lnTo>
                  <a:lnTo>
                    <a:pt x="243374" y="692848"/>
                  </a:lnTo>
                  <a:lnTo>
                    <a:pt x="257506" y="646223"/>
                  </a:lnTo>
                  <a:lnTo>
                    <a:pt x="269491" y="599061"/>
                  </a:lnTo>
                  <a:lnTo>
                    <a:pt x="279316" y="551439"/>
                  </a:lnTo>
                  <a:lnTo>
                    <a:pt x="286971" y="503431"/>
                  </a:lnTo>
                  <a:lnTo>
                    <a:pt x="292442" y="455114"/>
                  </a:lnTo>
                  <a:lnTo>
                    <a:pt x="295718" y="406563"/>
                  </a:lnTo>
                  <a:lnTo>
                    <a:pt x="296786" y="357855"/>
                  </a:lnTo>
                  <a:lnTo>
                    <a:pt x="295635" y="309065"/>
                  </a:lnTo>
                  <a:lnTo>
                    <a:pt x="292252" y="260270"/>
                  </a:lnTo>
                  <a:lnTo>
                    <a:pt x="286624" y="211544"/>
                  </a:lnTo>
                  <a:lnTo>
                    <a:pt x="278741" y="162965"/>
                  </a:lnTo>
                  <a:lnTo>
                    <a:pt x="268590" y="114607"/>
                  </a:lnTo>
                  <a:lnTo>
                    <a:pt x="256158" y="66548"/>
                  </a:lnTo>
                  <a:lnTo>
                    <a:pt x="490727" y="0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4560" y="2128393"/>
            <a:ext cx="1186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Tahoma"/>
                <a:cs typeface="Tahoma"/>
              </a:rPr>
              <a:t>Shuffle</a:t>
            </a:r>
            <a:r>
              <a:rPr sz="1600" b="1" spc="3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602" y="3555307"/>
            <a:ext cx="1591310" cy="9594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0927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latin typeface="Tahoma"/>
                <a:cs typeface="Tahoma"/>
              </a:rPr>
              <a:t>Train</a:t>
            </a:r>
            <a:endParaRPr sz="1600">
              <a:latin typeface="Tahoma"/>
              <a:cs typeface="Tahoma"/>
            </a:endParaRPr>
          </a:p>
          <a:p>
            <a:pPr marL="12700" marR="5080" indent="203835">
              <a:lnSpc>
                <a:spcPct val="91700"/>
              </a:lnSpc>
              <a:spcBef>
                <a:spcPts val="700"/>
              </a:spcBef>
            </a:pPr>
            <a:r>
              <a:rPr sz="1200" dirty="0">
                <a:latin typeface="Verdana"/>
                <a:cs typeface="Verdana"/>
              </a:rPr>
              <a:t>Keep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drawing </a:t>
            </a:r>
            <a:r>
              <a:rPr sz="1200" dirty="0">
                <a:latin typeface="Verdana"/>
                <a:cs typeface="Verdana"/>
              </a:rPr>
              <a:t>batches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until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all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train </a:t>
            </a:r>
            <a:r>
              <a:rPr sz="1200" spc="-25" dirty="0">
                <a:latin typeface="Verdana"/>
                <a:cs typeface="Verdana"/>
              </a:rPr>
              <a:t>examples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were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used.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92286" y="2710053"/>
            <a:ext cx="5945505" cy="1729739"/>
            <a:chOff x="1238059" y="2282189"/>
            <a:chExt cx="5945505" cy="1729739"/>
          </a:xfrm>
        </p:grpSpPr>
        <p:sp>
          <p:nvSpPr>
            <p:cNvPr id="14" name="object 14"/>
            <p:cNvSpPr/>
            <p:nvPr/>
          </p:nvSpPr>
          <p:spPr>
            <a:xfrm>
              <a:off x="1247584" y="2291714"/>
              <a:ext cx="779780" cy="1164590"/>
            </a:xfrm>
            <a:custGeom>
              <a:avLst/>
              <a:gdLst/>
              <a:ahLst/>
              <a:cxnLst/>
              <a:rect l="l" t="t" r="r" b="b"/>
              <a:pathLst>
                <a:path w="779780" h="1164589">
                  <a:moveTo>
                    <a:pt x="292544" y="0"/>
                  </a:moveTo>
                  <a:lnTo>
                    <a:pt x="0" y="160655"/>
                  </a:lnTo>
                  <a:lnTo>
                    <a:pt x="159575" y="182752"/>
                  </a:lnTo>
                  <a:lnTo>
                    <a:pt x="161224" y="231975"/>
                  </a:lnTo>
                  <a:lnTo>
                    <a:pt x="164698" y="280918"/>
                  </a:lnTo>
                  <a:lnTo>
                    <a:pt x="169975" y="329536"/>
                  </a:lnTo>
                  <a:lnTo>
                    <a:pt x="177036" y="377784"/>
                  </a:lnTo>
                  <a:lnTo>
                    <a:pt x="185858" y="425616"/>
                  </a:lnTo>
                  <a:lnTo>
                    <a:pt x="196419" y="472987"/>
                  </a:lnTo>
                  <a:lnTo>
                    <a:pt x="208699" y="519853"/>
                  </a:lnTo>
                  <a:lnTo>
                    <a:pt x="222677" y="566168"/>
                  </a:lnTo>
                  <a:lnTo>
                    <a:pt x="238330" y="611887"/>
                  </a:lnTo>
                  <a:lnTo>
                    <a:pt x="255637" y="656965"/>
                  </a:lnTo>
                  <a:lnTo>
                    <a:pt x="274578" y="701356"/>
                  </a:lnTo>
                  <a:lnTo>
                    <a:pt x="295130" y="745016"/>
                  </a:lnTo>
                  <a:lnTo>
                    <a:pt x="317273" y="787899"/>
                  </a:lnTo>
                  <a:lnTo>
                    <a:pt x="340985" y="829961"/>
                  </a:lnTo>
                  <a:lnTo>
                    <a:pt x="366245" y="871155"/>
                  </a:lnTo>
                  <a:lnTo>
                    <a:pt x="393030" y="911438"/>
                  </a:lnTo>
                  <a:lnTo>
                    <a:pt x="421321" y="950763"/>
                  </a:lnTo>
                  <a:lnTo>
                    <a:pt x="451096" y="989085"/>
                  </a:lnTo>
                  <a:lnTo>
                    <a:pt x="482332" y="1026360"/>
                  </a:lnTo>
                  <a:lnTo>
                    <a:pt x="515010" y="1062543"/>
                  </a:lnTo>
                  <a:lnTo>
                    <a:pt x="549107" y="1097587"/>
                  </a:lnTo>
                  <a:lnTo>
                    <a:pt x="584602" y="1131448"/>
                  </a:lnTo>
                  <a:lnTo>
                    <a:pt x="621474" y="1164082"/>
                  </a:lnTo>
                  <a:lnTo>
                    <a:pt x="779716" y="978535"/>
                  </a:lnTo>
                  <a:lnTo>
                    <a:pt x="743101" y="945847"/>
                  </a:lnTo>
                  <a:lnTo>
                    <a:pt x="708165" y="911667"/>
                  </a:lnTo>
                  <a:lnTo>
                    <a:pt x="674942" y="876061"/>
                  </a:lnTo>
                  <a:lnTo>
                    <a:pt x="643464" y="839098"/>
                  </a:lnTo>
                  <a:lnTo>
                    <a:pt x="613764" y="800843"/>
                  </a:lnTo>
                  <a:lnTo>
                    <a:pt x="585876" y="761365"/>
                  </a:lnTo>
                  <a:lnTo>
                    <a:pt x="559833" y="720729"/>
                  </a:lnTo>
                  <a:lnTo>
                    <a:pt x="535668" y="679003"/>
                  </a:lnTo>
                  <a:lnTo>
                    <a:pt x="513413" y="636254"/>
                  </a:lnTo>
                  <a:lnTo>
                    <a:pt x="493102" y="592549"/>
                  </a:lnTo>
                  <a:lnTo>
                    <a:pt x="474768" y="547955"/>
                  </a:lnTo>
                  <a:lnTo>
                    <a:pt x="458444" y="502539"/>
                  </a:lnTo>
                  <a:lnTo>
                    <a:pt x="444162" y="456368"/>
                  </a:lnTo>
                  <a:lnTo>
                    <a:pt x="431957" y="409509"/>
                  </a:lnTo>
                  <a:lnTo>
                    <a:pt x="421861" y="362029"/>
                  </a:lnTo>
                  <a:lnTo>
                    <a:pt x="413907" y="313995"/>
                  </a:lnTo>
                  <a:lnTo>
                    <a:pt x="408128" y="265475"/>
                  </a:lnTo>
                  <a:lnTo>
                    <a:pt x="404558" y="216535"/>
                  </a:lnTo>
                  <a:lnTo>
                    <a:pt x="563816" y="238506"/>
                  </a:lnTo>
                  <a:lnTo>
                    <a:pt x="292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584" y="2291714"/>
              <a:ext cx="779780" cy="1164590"/>
            </a:xfrm>
            <a:custGeom>
              <a:avLst/>
              <a:gdLst/>
              <a:ahLst/>
              <a:cxnLst/>
              <a:rect l="l" t="t" r="r" b="b"/>
              <a:pathLst>
                <a:path w="779780" h="1164589">
                  <a:moveTo>
                    <a:pt x="621474" y="1164082"/>
                  </a:moveTo>
                  <a:lnTo>
                    <a:pt x="584602" y="1131448"/>
                  </a:lnTo>
                  <a:lnTo>
                    <a:pt x="549107" y="1097587"/>
                  </a:lnTo>
                  <a:lnTo>
                    <a:pt x="515010" y="1062543"/>
                  </a:lnTo>
                  <a:lnTo>
                    <a:pt x="482332" y="1026360"/>
                  </a:lnTo>
                  <a:lnTo>
                    <a:pt x="451096" y="989085"/>
                  </a:lnTo>
                  <a:lnTo>
                    <a:pt x="421321" y="950763"/>
                  </a:lnTo>
                  <a:lnTo>
                    <a:pt x="393030" y="911438"/>
                  </a:lnTo>
                  <a:lnTo>
                    <a:pt x="366245" y="871155"/>
                  </a:lnTo>
                  <a:lnTo>
                    <a:pt x="340985" y="829961"/>
                  </a:lnTo>
                  <a:lnTo>
                    <a:pt x="317273" y="787899"/>
                  </a:lnTo>
                  <a:lnTo>
                    <a:pt x="295130" y="745016"/>
                  </a:lnTo>
                  <a:lnTo>
                    <a:pt x="274578" y="701356"/>
                  </a:lnTo>
                  <a:lnTo>
                    <a:pt x="255637" y="656965"/>
                  </a:lnTo>
                  <a:lnTo>
                    <a:pt x="238330" y="611887"/>
                  </a:lnTo>
                  <a:lnTo>
                    <a:pt x="222677" y="566168"/>
                  </a:lnTo>
                  <a:lnTo>
                    <a:pt x="208699" y="519853"/>
                  </a:lnTo>
                  <a:lnTo>
                    <a:pt x="196419" y="472987"/>
                  </a:lnTo>
                  <a:lnTo>
                    <a:pt x="185858" y="425616"/>
                  </a:lnTo>
                  <a:lnTo>
                    <a:pt x="177036" y="377784"/>
                  </a:lnTo>
                  <a:lnTo>
                    <a:pt x="169975" y="329536"/>
                  </a:lnTo>
                  <a:lnTo>
                    <a:pt x="164698" y="280918"/>
                  </a:lnTo>
                  <a:lnTo>
                    <a:pt x="161224" y="231975"/>
                  </a:lnTo>
                  <a:lnTo>
                    <a:pt x="159575" y="182752"/>
                  </a:lnTo>
                  <a:lnTo>
                    <a:pt x="0" y="160655"/>
                  </a:lnTo>
                  <a:lnTo>
                    <a:pt x="292544" y="0"/>
                  </a:lnTo>
                  <a:lnTo>
                    <a:pt x="563816" y="238506"/>
                  </a:lnTo>
                  <a:lnTo>
                    <a:pt x="404558" y="216535"/>
                  </a:lnTo>
                  <a:lnTo>
                    <a:pt x="408128" y="265475"/>
                  </a:lnTo>
                  <a:lnTo>
                    <a:pt x="413907" y="313995"/>
                  </a:lnTo>
                  <a:lnTo>
                    <a:pt x="421861" y="362029"/>
                  </a:lnTo>
                  <a:lnTo>
                    <a:pt x="431957" y="409509"/>
                  </a:lnTo>
                  <a:lnTo>
                    <a:pt x="444162" y="456368"/>
                  </a:lnTo>
                  <a:lnTo>
                    <a:pt x="458444" y="502539"/>
                  </a:lnTo>
                  <a:lnTo>
                    <a:pt x="474768" y="547955"/>
                  </a:lnTo>
                  <a:lnTo>
                    <a:pt x="493102" y="592549"/>
                  </a:lnTo>
                  <a:lnTo>
                    <a:pt x="513413" y="636254"/>
                  </a:lnTo>
                  <a:lnTo>
                    <a:pt x="535668" y="679003"/>
                  </a:lnTo>
                  <a:lnTo>
                    <a:pt x="559833" y="720729"/>
                  </a:lnTo>
                  <a:lnTo>
                    <a:pt x="585876" y="761365"/>
                  </a:lnTo>
                  <a:lnTo>
                    <a:pt x="613764" y="800843"/>
                  </a:lnTo>
                  <a:lnTo>
                    <a:pt x="643464" y="839098"/>
                  </a:lnTo>
                  <a:lnTo>
                    <a:pt x="674942" y="876061"/>
                  </a:lnTo>
                  <a:lnTo>
                    <a:pt x="708165" y="911667"/>
                  </a:lnTo>
                  <a:lnTo>
                    <a:pt x="743101" y="945847"/>
                  </a:lnTo>
                  <a:lnTo>
                    <a:pt x="779716" y="978535"/>
                  </a:lnTo>
                  <a:lnTo>
                    <a:pt x="621474" y="1164082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3204" y="3389363"/>
              <a:ext cx="1360170" cy="4122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6731" y="3717036"/>
              <a:ext cx="950213" cy="29489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68677" y="2016252"/>
            <a:ext cx="1113790" cy="492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9"/>
              </a:lnSpc>
              <a:spcBef>
                <a:spcPts val="95"/>
              </a:spcBef>
            </a:pPr>
            <a:r>
              <a:rPr sz="1600" b="1" spc="-140" dirty="0">
                <a:latin typeface="Tahoma"/>
                <a:cs typeface="Tahoma"/>
              </a:rPr>
              <a:t>Start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95" dirty="0">
                <a:latin typeface="Tahoma"/>
                <a:cs typeface="Tahoma"/>
              </a:rPr>
              <a:t>a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new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839"/>
              </a:lnSpc>
            </a:pPr>
            <a:r>
              <a:rPr sz="1600" b="1" spc="-10" dirty="0">
                <a:latin typeface="Tahoma"/>
                <a:cs typeface="Tahoma"/>
              </a:rPr>
              <a:t>epoch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14979" y="1557776"/>
            <a:ext cx="1710055" cy="583565"/>
            <a:chOff x="1960752" y="1129912"/>
            <a:chExt cx="1710055" cy="583565"/>
          </a:xfrm>
        </p:grpSpPr>
        <p:sp>
          <p:nvSpPr>
            <p:cNvPr id="20" name="object 20"/>
            <p:cNvSpPr/>
            <p:nvPr/>
          </p:nvSpPr>
          <p:spPr>
            <a:xfrm>
              <a:off x="1970277" y="1139437"/>
              <a:ext cx="1691005" cy="564515"/>
            </a:xfrm>
            <a:custGeom>
              <a:avLst/>
              <a:gdLst/>
              <a:ahLst/>
              <a:cxnLst/>
              <a:rect l="l" t="t" r="r" b="b"/>
              <a:pathLst>
                <a:path w="1691004" h="564514">
                  <a:moveTo>
                    <a:pt x="748522" y="0"/>
                  </a:moveTo>
                  <a:lnTo>
                    <a:pt x="702413" y="922"/>
                  </a:lnTo>
                  <a:lnTo>
                    <a:pt x="656341" y="3459"/>
                  </a:lnTo>
                  <a:lnTo>
                    <a:pt x="610352" y="7610"/>
                  </a:lnTo>
                  <a:lnTo>
                    <a:pt x="564488" y="13378"/>
                  </a:lnTo>
                  <a:lnTo>
                    <a:pt x="518795" y="20764"/>
                  </a:lnTo>
                  <a:lnTo>
                    <a:pt x="473317" y="29769"/>
                  </a:lnTo>
                  <a:lnTo>
                    <a:pt x="428098" y="40394"/>
                  </a:lnTo>
                  <a:lnTo>
                    <a:pt x="383184" y="52642"/>
                  </a:lnTo>
                  <a:lnTo>
                    <a:pt x="338619" y="66513"/>
                  </a:lnTo>
                  <a:lnTo>
                    <a:pt x="294447" y="82009"/>
                  </a:lnTo>
                  <a:lnTo>
                    <a:pt x="250713" y="99131"/>
                  </a:lnTo>
                  <a:lnTo>
                    <a:pt x="207462" y="117882"/>
                  </a:lnTo>
                  <a:lnTo>
                    <a:pt x="164737" y="138261"/>
                  </a:lnTo>
                  <a:lnTo>
                    <a:pt x="122584" y="160271"/>
                  </a:lnTo>
                  <a:lnTo>
                    <a:pt x="81047" y="183913"/>
                  </a:lnTo>
                  <a:lnTo>
                    <a:pt x="40171" y="209189"/>
                  </a:lnTo>
                  <a:lnTo>
                    <a:pt x="0" y="236099"/>
                  </a:lnTo>
                  <a:lnTo>
                    <a:pt x="139446" y="436251"/>
                  </a:lnTo>
                  <a:lnTo>
                    <a:pt x="180383" y="409093"/>
                  </a:lnTo>
                  <a:lnTo>
                    <a:pt x="222214" y="384004"/>
                  </a:lnTo>
                  <a:lnTo>
                    <a:pt x="264867" y="360985"/>
                  </a:lnTo>
                  <a:lnTo>
                    <a:pt x="308271" y="340034"/>
                  </a:lnTo>
                  <a:lnTo>
                    <a:pt x="352355" y="321150"/>
                  </a:lnTo>
                  <a:lnTo>
                    <a:pt x="397048" y="304333"/>
                  </a:lnTo>
                  <a:lnTo>
                    <a:pt x="442279" y="289580"/>
                  </a:lnTo>
                  <a:lnTo>
                    <a:pt x="487976" y="276892"/>
                  </a:lnTo>
                  <a:lnTo>
                    <a:pt x="534070" y="266267"/>
                  </a:lnTo>
                  <a:lnTo>
                    <a:pt x="580487" y="257703"/>
                  </a:lnTo>
                  <a:lnTo>
                    <a:pt x="627159" y="251202"/>
                  </a:lnTo>
                  <a:lnTo>
                    <a:pt x="674013" y="246760"/>
                  </a:lnTo>
                  <a:lnTo>
                    <a:pt x="720978" y="244377"/>
                  </a:lnTo>
                  <a:lnTo>
                    <a:pt x="767984" y="244053"/>
                  </a:lnTo>
                  <a:lnTo>
                    <a:pt x="814960" y="245785"/>
                  </a:lnTo>
                  <a:lnTo>
                    <a:pt x="861833" y="249574"/>
                  </a:lnTo>
                  <a:lnTo>
                    <a:pt x="908534" y="255418"/>
                  </a:lnTo>
                  <a:lnTo>
                    <a:pt x="954991" y="263315"/>
                  </a:lnTo>
                  <a:lnTo>
                    <a:pt x="1001134" y="273266"/>
                  </a:lnTo>
                  <a:lnTo>
                    <a:pt x="1046890" y="285269"/>
                  </a:lnTo>
                  <a:lnTo>
                    <a:pt x="1092190" y="299323"/>
                  </a:lnTo>
                  <a:lnTo>
                    <a:pt x="1136961" y="315427"/>
                  </a:lnTo>
                  <a:lnTo>
                    <a:pt x="1181133" y="333581"/>
                  </a:lnTo>
                  <a:lnTo>
                    <a:pt x="1224636" y="353782"/>
                  </a:lnTo>
                  <a:lnTo>
                    <a:pt x="1267397" y="376030"/>
                  </a:lnTo>
                  <a:lnTo>
                    <a:pt x="1309346" y="400324"/>
                  </a:lnTo>
                  <a:lnTo>
                    <a:pt x="1350411" y="426664"/>
                  </a:lnTo>
                  <a:lnTo>
                    <a:pt x="1390523" y="455047"/>
                  </a:lnTo>
                  <a:lnTo>
                    <a:pt x="1272413" y="564013"/>
                  </a:lnTo>
                  <a:lnTo>
                    <a:pt x="1628902" y="505974"/>
                  </a:lnTo>
                  <a:lnTo>
                    <a:pt x="1690624" y="177933"/>
                  </a:lnTo>
                  <a:lnTo>
                    <a:pt x="1572387" y="287153"/>
                  </a:lnTo>
                  <a:lnTo>
                    <a:pt x="1534036" y="257688"/>
                  </a:lnTo>
                  <a:lnTo>
                    <a:pt x="1494877" y="229810"/>
                  </a:lnTo>
                  <a:lnTo>
                    <a:pt x="1454953" y="203519"/>
                  </a:lnTo>
                  <a:lnTo>
                    <a:pt x="1414309" y="178819"/>
                  </a:lnTo>
                  <a:lnTo>
                    <a:pt x="1372990" y="155708"/>
                  </a:lnTo>
                  <a:lnTo>
                    <a:pt x="1331039" y="134190"/>
                  </a:lnTo>
                  <a:lnTo>
                    <a:pt x="1288502" y="114266"/>
                  </a:lnTo>
                  <a:lnTo>
                    <a:pt x="1245423" y="95937"/>
                  </a:lnTo>
                  <a:lnTo>
                    <a:pt x="1201846" y="79205"/>
                  </a:lnTo>
                  <a:lnTo>
                    <a:pt x="1157817" y="64070"/>
                  </a:lnTo>
                  <a:lnTo>
                    <a:pt x="1113379" y="50535"/>
                  </a:lnTo>
                  <a:lnTo>
                    <a:pt x="1068578" y="38600"/>
                  </a:lnTo>
                  <a:lnTo>
                    <a:pt x="1023457" y="28268"/>
                  </a:lnTo>
                  <a:lnTo>
                    <a:pt x="978061" y="19539"/>
                  </a:lnTo>
                  <a:lnTo>
                    <a:pt x="932435" y="12415"/>
                  </a:lnTo>
                  <a:lnTo>
                    <a:pt x="886624" y="6898"/>
                  </a:lnTo>
                  <a:lnTo>
                    <a:pt x="840672" y="2989"/>
                  </a:lnTo>
                  <a:lnTo>
                    <a:pt x="794623" y="689"/>
                  </a:lnTo>
                  <a:lnTo>
                    <a:pt x="748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0277" y="1139437"/>
              <a:ext cx="1691005" cy="564515"/>
            </a:xfrm>
            <a:custGeom>
              <a:avLst/>
              <a:gdLst/>
              <a:ahLst/>
              <a:cxnLst/>
              <a:rect l="l" t="t" r="r" b="b"/>
              <a:pathLst>
                <a:path w="1691004" h="564514">
                  <a:moveTo>
                    <a:pt x="0" y="236099"/>
                  </a:moveTo>
                  <a:lnTo>
                    <a:pt x="40171" y="209189"/>
                  </a:lnTo>
                  <a:lnTo>
                    <a:pt x="81047" y="183913"/>
                  </a:lnTo>
                  <a:lnTo>
                    <a:pt x="122584" y="160271"/>
                  </a:lnTo>
                  <a:lnTo>
                    <a:pt x="164737" y="138261"/>
                  </a:lnTo>
                  <a:lnTo>
                    <a:pt x="207462" y="117882"/>
                  </a:lnTo>
                  <a:lnTo>
                    <a:pt x="250713" y="99131"/>
                  </a:lnTo>
                  <a:lnTo>
                    <a:pt x="294447" y="82009"/>
                  </a:lnTo>
                  <a:lnTo>
                    <a:pt x="338619" y="66513"/>
                  </a:lnTo>
                  <a:lnTo>
                    <a:pt x="383184" y="52642"/>
                  </a:lnTo>
                  <a:lnTo>
                    <a:pt x="428098" y="40394"/>
                  </a:lnTo>
                  <a:lnTo>
                    <a:pt x="473317" y="29769"/>
                  </a:lnTo>
                  <a:lnTo>
                    <a:pt x="518795" y="20764"/>
                  </a:lnTo>
                  <a:lnTo>
                    <a:pt x="564488" y="13378"/>
                  </a:lnTo>
                  <a:lnTo>
                    <a:pt x="610352" y="7610"/>
                  </a:lnTo>
                  <a:lnTo>
                    <a:pt x="656341" y="3459"/>
                  </a:lnTo>
                  <a:lnTo>
                    <a:pt x="702413" y="922"/>
                  </a:lnTo>
                  <a:lnTo>
                    <a:pt x="748522" y="0"/>
                  </a:lnTo>
                  <a:lnTo>
                    <a:pt x="794623" y="689"/>
                  </a:lnTo>
                  <a:lnTo>
                    <a:pt x="840672" y="2989"/>
                  </a:lnTo>
                  <a:lnTo>
                    <a:pt x="886624" y="6898"/>
                  </a:lnTo>
                  <a:lnTo>
                    <a:pt x="932435" y="12415"/>
                  </a:lnTo>
                  <a:lnTo>
                    <a:pt x="978061" y="19539"/>
                  </a:lnTo>
                  <a:lnTo>
                    <a:pt x="1023457" y="28268"/>
                  </a:lnTo>
                  <a:lnTo>
                    <a:pt x="1068578" y="38600"/>
                  </a:lnTo>
                  <a:lnTo>
                    <a:pt x="1113379" y="50535"/>
                  </a:lnTo>
                  <a:lnTo>
                    <a:pt x="1157817" y="64070"/>
                  </a:lnTo>
                  <a:lnTo>
                    <a:pt x="1201846" y="79205"/>
                  </a:lnTo>
                  <a:lnTo>
                    <a:pt x="1245423" y="95937"/>
                  </a:lnTo>
                  <a:lnTo>
                    <a:pt x="1288502" y="114266"/>
                  </a:lnTo>
                  <a:lnTo>
                    <a:pt x="1331039" y="134190"/>
                  </a:lnTo>
                  <a:lnTo>
                    <a:pt x="1372990" y="155708"/>
                  </a:lnTo>
                  <a:lnTo>
                    <a:pt x="1414309" y="178819"/>
                  </a:lnTo>
                  <a:lnTo>
                    <a:pt x="1454953" y="203519"/>
                  </a:lnTo>
                  <a:lnTo>
                    <a:pt x="1494877" y="229810"/>
                  </a:lnTo>
                  <a:lnTo>
                    <a:pt x="1534036" y="257688"/>
                  </a:lnTo>
                  <a:lnTo>
                    <a:pt x="1572387" y="287153"/>
                  </a:lnTo>
                  <a:lnTo>
                    <a:pt x="1690624" y="177933"/>
                  </a:lnTo>
                  <a:lnTo>
                    <a:pt x="1628902" y="505974"/>
                  </a:lnTo>
                  <a:lnTo>
                    <a:pt x="1272413" y="564013"/>
                  </a:lnTo>
                  <a:lnTo>
                    <a:pt x="1390523" y="455047"/>
                  </a:lnTo>
                  <a:lnTo>
                    <a:pt x="1350411" y="426664"/>
                  </a:lnTo>
                  <a:lnTo>
                    <a:pt x="1309346" y="400324"/>
                  </a:lnTo>
                  <a:lnTo>
                    <a:pt x="1267397" y="376030"/>
                  </a:lnTo>
                  <a:lnTo>
                    <a:pt x="1224636" y="353782"/>
                  </a:lnTo>
                  <a:lnTo>
                    <a:pt x="1181133" y="333581"/>
                  </a:lnTo>
                  <a:lnTo>
                    <a:pt x="1136961" y="315427"/>
                  </a:lnTo>
                  <a:lnTo>
                    <a:pt x="1092190" y="299323"/>
                  </a:lnTo>
                  <a:lnTo>
                    <a:pt x="1046890" y="285269"/>
                  </a:lnTo>
                  <a:lnTo>
                    <a:pt x="1001134" y="273266"/>
                  </a:lnTo>
                  <a:lnTo>
                    <a:pt x="954991" y="263315"/>
                  </a:lnTo>
                  <a:lnTo>
                    <a:pt x="908534" y="255418"/>
                  </a:lnTo>
                  <a:lnTo>
                    <a:pt x="861833" y="249574"/>
                  </a:lnTo>
                  <a:lnTo>
                    <a:pt x="814960" y="245785"/>
                  </a:lnTo>
                  <a:lnTo>
                    <a:pt x="767984" y="244053"/>
                  </a:lnTo>
                  <a:lnTo>
                    <a:pt x="720978" y="244377"/>
                  </a:lnTo>
                  <a:lnTo>
                    <a:pt x="674013" y="246760"/>
                  </a:lnTo>
                  <a:lnTo>
                    <a:pt x="627159" y="251202"/>
                  </a:lnTo>
                  <a:lnTo>
                    <a:pt x="580487" y="257703"/>
                  </a:lnTo>
                  <a:lnTo>
                    <a:pt x="534070" y="266267"/>
                  </a:lnTo>
                  <a:lnTo>
                    <a:pt x="487976" y="276892"/>
                  </a:lnTo>
                  <a:lnTo>
                    <a:pt x="442279" y="289580"/>
                  </a:lnTo>
                  <a:lnTo>
                    <a:pt x="397048" y="304333"/>
                  </a:lnTo>
                  <a:lnTo>
                    <a:pt x="352355" y="321150"/>
                  </a:lnTo>
                  <a:lnTo>
                    <a:pt x="308271" y="340034"/>
                  </a:lnTo>
                  <a:lnTo>
                    <a:pt x="264867" y="360985"/>
                  </a:lnTo>
                  <a:lnTo>
                    <a:pt x="222214" y="384004"/>
                  </a:lnTo>
                  <a:lnTo>
                    <a:pt x="180383" y="409093"/>
                  </a:lnTo>
                  <a:lnTo>
                    <a:pt x="139446" y="436251"/>
                  </a:lnTo>
                  <a:lnTo>
                    <a:pt x="0" y="236099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5127" y="3873119"/>
            <a:ext cx="1143000" cy="945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Forward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Pass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spc="-70" dirty="0">
                <a:latin typeface="Verdana"/>
                <a:cs typeface="Verdana"/>
              </a:rPr>
              <a:t>For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all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layers:</a:t>
            </a:r>
            <a:endParaRPr sz="10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585"/>
              </a:spcBef>
              <a:buSzPct val="87500"/>
              <a:buChar char="•"/>
              <a:tabLst>
                <a:tab pos="75565" algn="l"/>
              </a:tabLst>
            </a:pPr>
            <a:r>
              <a:rPr sz="800" dirty="0">
                <a:latin typeface="Verdana"/>
                <a:cs typeface="Verdana"/>
              </a:rPr>
              <a:t>compute</a:t>
            </a:r>
            <a:r>
              <a:rPr sz="800" spc="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node</a:t>
            </a:r>
            <a:r>
              <a:rPr sz="800" spc="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value</a:t>
            </a:r>
            <a:endParaRPr sz="8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70"/>
              </a:spcBef>
              <a:buSzPct val="87500"/>
              <a:buChar char="•"/>
              <a:tabLst>
                <a:tab pos="75565" algn="l"/>
              </a:tabLst>
            </a:pPr>
            <a:r>
              <a:rPr sz="800" spc="-20" dirty="0">
                <a:latin typeface="Verdana"/>
                <a:cs typeface="Verdana"/>
              </a:rPr>
              <a:t>save</a:t>
            </a:r>
            <a:r>
              <a:rPr sz="800" dirty="0">
                <a:latin typeface="Verdana"/>
                <a:cs typeface="Verdana"/>
              </a:rPr>
              <a:t> node </a:t>
            </a:r>
            <a:r>
              <a:rPr sz="800" spc="-10" dirty="0">
                <a:latin typeface="Verdana"/>
                <a:cs typeface="Verdana"/>
              </a:rPr>
              <a:t>value</a:t>
            </a:r>
            <a:endParaRPr sz="8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75"/>
              </a:spcBef>
              <a:buSzPct val="87500"/>
              <a:buChar char="•"/>
              <a:tabLst>
                <a:tab pos="75565" algn="l"/>
              </a:tabLst>
            </a:pPr>
            <a:r>
              <a:rPr sz="800" spc="-35" dirty="0">
                <a:latin typeface="Verdana"/>
                <a:cs typeface="Verdana"/>
              </a:rPr>
              <a:t>pass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node </a:t>
            </a:r>
            <a:r>
              <a:rPr sz="800" spc="-10" dirty="0">
                <a:latin typeface="Verdana"/>
                <a:cs typeface="Verdana"/>
              </a:rPr>
              <a:t>value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9735" y="4957827"/>
            <a:ext cx="2266315" cy="1263650"/>
            <a:chOff x="4445508" y="4529963"/>
            <a:chExt cx="2266315" cy="1263650"/>
          </a:xfrm>
        </p:grpSpPr>
        <p:sp>
          <p:nvSpPr>
            <p:cNvPr id="24" name="object 24"/>
            <p:cNvSpPr/>
            <p:nvPr/>
          </p:nvSpPr>
          <p:spPr>
            <a:xfrm>
              <a:off x="5990082" y="4539488"/>
              <a:ext cx="711835" cy="941069"/>
            </a:xfrm>
            <a:custGeom>
              <a:avLst/>
              <a:gdLst/>
              <a:ahLst/>
              <a:cxnLst/>
              <a:rect l="l" t="t" r="r" b="b"/>
              <a:pathLst>
                <a:path w="711834" h="941070">
                  <a:moveTo>
                    <a:pt x="711708" y="57023"/>
                  </a:moveTo>
                  <a:lnTo>
                    <a:pt x="698929" y="106043"/>
                  </a:lnTo>
                  <a:lnTo>
                    <a:pt x="684320" y="154393"/>
                  </a:lnTo>
                  <a:lnTo>
                    <a:pt x="667911" y="202028"/>
                  </a:lnTo>
                  <a:lnTo>
                    <a:pt x="649731" y="248900"/>
                  </a:lnTo>
                  <a:lnTo>
                    <a:pt x="629810" y="294963"/>
                  </a:lnTo>
                  <a:lnTo>
                    <a:pt x="608179" y="340171"/>
                  </a:lnTo>
                  <a:lnTo>
                    <a:pt x="584867" y="384478"/>
                  </a:lnTo>
                  <a:lnTo>
                    <a:pt x="559904" y="427837"/>
                  </a:lnTo>
                  <a:lnTo>
                    <a:pt x="533320" y="470201"/>
                  </a:lnTo>
                  <a:lnTo>
                    <a:pt x="505145" y="511525"/>
                  </a:lnTo>
                  <a:lnTo>
                    <a:pt x="475409" y="551761"/>
                  </a:lnTo>
                  <a:lnTo>
                    <a:pt x="444142" y="590865"/>
                  </a:lnTo>
                  <a:lnTo>
                    <a:pt x="411374" y="628788"/>
                  </a:lnTo>
                  <a:lnTo>
                    <a:pt x="377134" y="665485"/>
                  </a:lnTo>
                  <a:lnTo>
                    <a:pt x="341453" y="700910"/>
                  </a:lnTo>
                  <a:lnTo>
                    <a:pt x="304360" y="735015"/>
                  </a:lnTo>
                  <a:lnTo>
                    <a:pt x="265885" y="767755"/>
                  </a:lnTo>
                  <a:lnTo>
                    <a:pt x="226059" y="799084"/>
                  </a:lnTo>
                  <a:lnTo>
                    <a:pt x="302513" y="940689"/>
                  </a:lnTo>
                  <a:lnTo>
                    <a:pt x="0" y="799719"/>
                  </a:lnTo>
                  <a:lnTo>
                    <a:pt x="32003" y="440055"/>
                  </a:lnTo>
                  <a:lnTo>
                    <a:pt x="108457" y="581406"/>
                  </a:lnTo>
                  <a:lnTo>
                    <a:pt x="146733" y="548773"/>
                  </a:lnTo>
                  <a:lnTo>
                    <a:pt x="183317" y="514496"/>
                  </a:lnTo>
                  <a:lnTo>
                    <a:pt x="218166" y="478643"/>
                  </a:lnTo>
                  <a:lnTo>
                    <a:pt x="251236" y="441282"/>
                  </a:lnTo>
                  <a:lnTo>
                    <a:pt x="282485" y="402483"/>
                  </a:lnTo>
                  <a:lnTo>
                    <a:pt x="311868" y="362316"/>
                  </a:lnTo>
                  <a:lnTo>
                    <a:pt x="339344" y="320849"/>
                  </a:lnTo>
                  <a:lnTo>
                    <a:pt x="364867" y="278152"/>
                  </a:lnTo>
                  <a:lnTo>
                    <a:pt x="388396" y="234293"/>
                  </a:lnTo>
                  <a:lnTo>
                    <a:pt x="409886" y="189342"/>
                  </a:lnTo>
                  <a:lnTo>
                    <a:pt x="429295" y="143368"/>
                  </a:lnTo>
                  <a:lnTo>
                    <a:pt x="446579" y="96440"/>
                  </a:lnTo>
                  <a:lnTo>
                    <a:pt x="461694" y="48628"/>
                  </a:lnTo>
                  <a:lnTo>
                    <a:pt x="474598" y="0"/>
                  </a:lnTo>
                  <a:lnTo>
                    <a:pt x="711708" y="57023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508" y="4992611"/>
              <a:ext cx="1541526" cy="4122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60" y="5320284"/>
              <a:ext cx="950213" cy="2948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7324" y="5556504"/>
              <a:ext cx="204965" cy="23696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8284" y="5556504"/>
              <a:ext cx="1599438" cy="23696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108700" y="5476367"/>
            <a:ext cx="1541780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ahoma"/>
                <a:cs typeface="Tahoma"/>
              </a:rPr>
              <a:t>Backward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Pass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spc="-70" dirty="0">
                <a:latin typeface="Verdana"/>
                <a:cs typeface="Verdana"/>
              </a:rPr>
              <a:t>For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all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layers:</a:t>
            </a:r>
            <a:endParaRPr sz="10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585"/>
              </a:spcBef>
              <a:buSzPct val="87500"/>
              <a:buChar char="•"/>
              <a:tabLst>
                <a:tab pos="75565" algn="l"/>
              </a:tabLst>
            </a:pPr>
            <a:r>
              <a:rPr sz="800" dirty="0">
                <a:latin typeface="Verdana"/>
                <a:cs typeface="Verdana"/>
              </a:rPr>
              <a:t>evaluate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parameter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gradient</a:t>
            </a:r>
            <a:endParaRPr sz="8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70"/>
              </a:spcBef>
              <a:buSzPct val="87500"/>
              <a:buChar char="•"/>
              <a:tabLst>
                <a:tab pos="75565" algn="l"/>
              </a:tabLst>
            </a:pPr>
            <a:r>
              <a:rPr sz="800" spc="-25" dirty="0">
                <a:latin typeface="Verdana"/>
                <a:cs typeface="Verdana"/>
              </a:rPr>
              <a:t>perform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update</a:t>
            </a:r>
            <a:endParaRPr sz="8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75"/>
              </a:spcBef>
              <a:buSzPct val="87500"/>
              <a:buChar char="•"/>
              <a:tabLst>
                <a:tab pos="75565" algn="l"/>
              </a:tabLst>
            </a:pPr>
            <a:r>
              <a:rPr sz="800" dirty="0">
                <a:latin typeface="Verdana"/>
                <a:cs typeface="Verdana"/>
              </a:rPr>
              <a:t>evaluate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layer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gradient</a:t>
            </a:r>
            <a:endParaRPr sz="800">
              <a:latin typeface="Verdana"/>
              <a:cs typeface="Verdana"/>
            </a:endParaRPr>
          </a:p>
          <a:p>
            <a:pPr marL="74930" indent="-62865">
              <a:lnSpc>
                <a:spcPct val="100000"/>
              </a:lnSpc>
              <a:spcBef>
                <a:spcPts val="70"/>
              </a:spcBef>
              <a:buSzPct val="87500"/>
              <a:buChar char="•"/>
              <a:tabLst>
                <a:tab pos="75565" algn="l"/>
              </a:tabLst>
            </a:pPr>
            <a:r>
              <a:rPr sz="800" spc="-35" dirty="0">
                <a:latin typeface="Verdana"/>
                <a:cs typeface="Verdana"/>
              </a:rPr>
              <a:t>pass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layer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gradient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77130" y="4319143"/>
            <a:ext cx="566420" cy="1198245"/>
            <a:chOff x="3922903" y="3891279"/>
            <a:chExt cx="566420" cy="1198245"/>
          </a:xfrm>
        </p:grpSpPr>
        <p:sp>
          <p:nvSpPr>
            <p:cNvPr id="31" name="object 31"/>
            <p:cNvSpPr/>
            <p:nvPr/>
          </p:nvSpPr>
          <p:spPr>
            <a:xfrm>
              <a:off x="3932428" y="3900804"/>
              <a:ext cx="547370" cy="1179195"/>
            </a:xfrm>
            <a:custGeom>
              <a:avLst/>
              <a:gdLst/>
              <a:ahLst/>
              <a:cxnLst/>
              <a:rect l="l" t="t" r="r" b="b"/>
              <a:pathLst>
                <a:path w="547370" h="1179195">
                  <a:moveTo>
                    <a:pt x="322199" y="0"/>
                  </a:moveTo>
                  <a:lnTo>
                    <a:pt x="0" y="86995"/>
                  </a:lnTo>
                  <a:lnTo>
                    <a:pt x="149733" y="146050"/>
                  </a:lnTo>
                  <a:lnTo>
                    <a:pt x="139607" y="194763"/>
                  </a:lnTo>
                  <a:lnTo>
                    <a:pt x="131356" y="243647"/>
                  </a:lnTo>
                  <a:lnTo>
                    <a:pt x="124971" y="292650"/>
                  </a:lnTo>
                  <a:lnTo>
                    <a:pt x="120442" y="341721"/>
                  </a:lnTo>
                  <a:lnTo>
                    <a:pt x="117759" y="390810"/>
                  </a:lnTo>
                  <a:lnTo>
                    <a:pt x="116914" y="439866"/>
                  </a:lnTo>
                  <a:lnTo>
                    <a:pt x="117895" y="488838"/>
                  </a:lnTo>
                  <a:lnTo>
                    <a:pt x="120695" y="537676"/>
                  </a:lnTo>
                  <a:lnTo>
                    <a:pt x="125303" y="586329"/>
                  </a:lnTo>
                  <a:lnTo>
                    <a:pt x="131710" y="634747"/>
                  </a:lnTo>
                  <a:lnTo>
                    <a:pt x="139906" y="682879"/>
                  </a:lnTo>
                  <a:lnTo>
                    <a:pt x="149882" y="730673"/>
                  </a:lnTo>
                  <a:lnTo>
                    <a:pt x="161628" y="778080"/>
                  </a:lnTo>
                  <a:lnTo>
                    <a:pt x="175135" y="825048"/>
                  </a:lnTo>
                  <a:lnTo>
                    <a:pt x="190394" y="871528"/>
                  </a:lnTo>
                  <a:lnTo>
                    <a:pt x="207394" y="917468"/>
                  </a:lnTo>
                  <a:lnTo>
                    <a:pt x="226127" y="962818"/>
                  </a:lnTo>
                  <a:lnTo>
                    <a:pt x="246582" y="1007527"/>
                  </a:lnTo>
                  <a:lnTo>
                    <a:pt x="268750" y="1051545"/>
                  </a:lnTo>
                  <a:lnTo>
                    <a:pt x="292622" y="1094820"/>
                  </a:lnTo>
                  <a:lnTo>
                    <a:pt x="318189" y="1137302"/>
                  </a:lnTo>
                  <a:lnTo>
                    <a:pt x="345439" y="1178941"/>
                  </a:lnTo>
                  <a:lnTo>
                    <a:pt x="546988" y="1041527"/>
                  </a:lnTo>
                  <a:lnTo>
                    <a:pt x="519725" y="999448"/>
                  </a:lnTo>
                  <a:lnTo>
                    <a:pt x="494559" y="956321"/>
                  </a:lnTo>
                  <a:lnTo>
                    <a:pt x="471507" y="912225"/>
                  </a:lnTo>
                  <a:lnTo>
                    <a:pt x="450584" y="867237"/>
                  </a:lnTo>
                  <a:lnTo>
                    <a:pt x="431808" y="821437"/>
                  </a:lnTo>
                  <a:lnTo>
                    <a:pt x="415196" y="774901"/>
                  </a:lnTo>
                  <a:lnTo>
                    <a:pt x="400763" y="727709"/>
                  </a:lnTo>
                  <a:lnTo>
                    <a:pt x="388527" y="679937"/>
                  </a:lnTo>
                  <a:lnTo>
                    <a:pt x="378504" y="631666"/>
                  </a:lnTo>
                  <a:lnTo>
                    <a:pt x="370711" y="582972"/>
                  </a:lnTo>
                  <a:lnTo>
                    <a:pt x="365164" y="533934"/>
                  </a:lnTo>
                  <a:lnTo>
                    <a:pt x="361880" y="484629"/>
                  </a:lnTo>
                  <a:lnTo>
                    <a:pt x="360875" y="435137"/>
                  </a:lnTo>
                  <a:lnTo>
                    <a:pt x="362167" y="385536"/>
                  </a:lnTo>
                  <a:lnTo>
                    <a:pt x="365771" y="335903"/>
                  </a:lnTo>
                  <a:lnTo>
                    <a:pt x="371704" y="286316"/>
                  </a:lnTo>
                  <a:lnTo>
                    <a:pt x="379984" y="236855"/>
                  </a:lnTo>
                  <a:lnTo>
                    <a:pt x="529336" y="295910"/>
                  </a:lnTo>
                  <a:lnTo>
                    <a:pt x="322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2428" y="3900804"/>
              <a:ext cx="547370" cy="1179195"/>
            </a:xfrm>
            <a:custGeom>
              <a:avLst/>
              <a:gdLst/>
              <a:ahLst/>
              <a:cxnLst/>
              <a:rect l="l" t="t" r="r" b="b"/>
              <a:pathLst>
                <a:path w="547370" h="1179195">
                  <a:moveTo>
                    <a:pt x="345439" y="1178941"/>
                  </a:moveTo>
                  <a:lnTo>
                    <a:pt x="318189" y="1137302"/>
                  </a:lnTo>
                  <a:lnTo>
                    <a:pt x="292622" y="1094820"/>
                  </a:lnTo>
                  <a:lnTo>
                    <a:pt x="268750" y="1051545"/>
                  </a:lnTo>
                  <a:lnTo>
                    <a:pt x="246582" y="1007527"/>
                  </a:lnTo>
                  <a:lnTo>
                    <a:pt x="226127" y="962818"/>
                  </a:lnTo>
                  <a:lnTo>
                    <a:pt x="207394" y="917468"/>
                  </a:lnTo>
                  <a:lnTo>
                    <a:pt x="190394" y="871528"/>
                  </a:lnTo>
                  <a:lnTo>
                    <a:pt x="175135" y="825048"/>
                  </a:lnTo>
                  <a:lnTo>
                    <a:pt x="161628" y="778080"/>
                  </a:lnTo>
                  <a:lnTo>
                    <a:pt x="149882" y="730673"/>
                  </a:lnTo>
                  <a:lnTo>
                    <a:pt x="139906" y="682879"/>
                  </a:lnTo>
                  <a:lnTo>
                    <a:pt x="131710" y="634747"/>
                  </a:lnTo>
                  <a:lnTo>
                    <a:pt x="125303" y="586329"/>
                  </a:lnTo>
                  <a:lnTo>
                    <a:pt x="120695" y="537676"/>
                  </a:lnTo>
                  <a:lnTo>
                    <a:pt x="117895" y="488838"/>
                  </a:lnTo>
                  <a:lnTo>
                    <a:pt x="116914" y="439866"/>
                  </a:lnTo>
                  <a:lnTo>
                    <a:pt x="117759" y="390810"/>
                  </a:lnTo>
                  <a:lnTo>
                    <a:pt x="120442" y="341721"/>
                  </a:lnTo>
                  <a:lnTo>
                    <a:pt x="124971" y="292650"/>
                  </a:lnTo>
                  <a:lnTo>
                    <a:pt x="131356" y="243647"/>
                  </a:lnTo>
                  <a:lnTo>
                    <a:pt x="139607" y="194763"/>
                  </a:lnTo>
                  <a:lnTo>
                    <a:pt x="149733" y="146050"/>
                  </a:lnTo>
                  <a:lnTo>
                    <a:pt x="0" y="86995"/>
                  </a:lnTo>
                  <a:lnTo>
                    <a:pt x="322199" y="0"/>
                  </a:lnTo>
                  <a:lnTo>
                    <a:pt x="529336" y="295910"/>
                  </a:lnTo>
                  <a:lnTo>
                    <a:pt x="379984" y="236855"/>
                  </a:lnTo>
                  <a:lnTo>
                    <a:pt x="371704" y="286316"/>
                  </a:lnTo>
                  <a:lnTo>
                    <a:pt x="365771" y="335903"/>
                  </a:lnTo>
                  <a:lnTo>
                    <a:pt x="362167" y="385536"/>
                  </a:lnTo>
                  <a:lnTo>
                    <a:pt x="360875" y="435137"/>
                  </a:lnTo>
                  <a:lnTo>
                    <a:pt x="361880" y="484629"/>
                  </a:lnTo>
                  <a:lnTo>
                    <a:pt x="365164" y="533934"/>
                  </a:lnTo>
                  <a:lnTo>
                    <a:pt x="370711" y="582972"/>
                  </a:lnTo>
                  <a:lnTo>
                    <a:pt x="378504" y="631666"/>
                  </a:lnTo>
                  <a:lnTo>
                    <a:pt x="388527" y="679937"/>
                  </a:lnTo>
                  <a:lnTo>
                    <a:pt x="400763" y="727709"/>
                  </a:lnTo>
                  <a:lnTo>
                    <a:pt x="415196" y="774901"/>
                  </a:lnTo>
                  <a:lnTo>
                    <a:pt x="431808" y="821437"/>
                  </a:lnTo>
                  <a:lnTo>
                    <a:pt x="450584" y="867237"/>
                  </a:lnTo>
                  <a:lnTo>
                    <a:pt x="471507" y="912225"/>
                  </a:lnTo>
                  <a:lnTo>
                    <a:pt x="494559" y="956321"/>
                  </a:lnTo>
                  <a:lnTo>
                    <a:pt x="519725" y="999448"/>
                  </a:lnTo>
                  <a:lnTo>
                    <a:pt x="546988" y="1041527"/>
                  </a:lnTo>
                  <a:lnTo>
                    <a:pt x="345439" y="1178941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87773" y="4028567"/>
            <a:ext cx="1161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ahoma"/>
                <a:cs typeface="Tahoma"/>
              </a:rPr>
              <a:t>Take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batch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1273" y="4649471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Tahoma"/>
                <a:cs typeface="Tahoma"/>
              </a:rPr>
              <a:t>STEP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9168" y="2699640"/>
            <a:ext cx="1056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ahoma"/>
                <a:cs typeface="Tahoma"/>
              </a:rPr>
              <a:t>EPOCH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6" name="object 19">
            <a:extLst>
              <a:ext uri="{FF2B5EF4-FFF2-40B4-BE49-F238E27FC236}">
                <a16:creationId xmlns:a16="http://schemas.microsoft.com/office/drawing/2014/main" id="{9C14F5FA-237F-AFFE-45DE-ECD8E9E57EF4}"/>
              </a:ext>
            </a:extLst>
          </p:cNvPr>
          <p:cNvGrpSpPr/>
          <p:nvPr/>
        </p:nvGrpSpPr>
        <p:grpSpPr>
          <a:xfrm rot="447101">
            <a:off x="6232878" y="3015081"/>
            <a:ext cx="1710055" cy="583565"/>
            <a:chOff x="1960752" y="1129912"/>
            <a:chExt cx="1710055" cy="583565"/>
          </a:xfrm>
        </p:grpSpPr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C4F69315-FD04-2C06-2D5A-B3EE3BB315BB}"/>
                </a:ext>
              </a:extLst>
            </p:cNvPr>
            <p:cNvSpPr/>
            <p:nvPr/>
          </p:nvSpPr>
          <p:spPr>
            <a:xfrm>
              <a:off x="1970277" y="1139437"/>
              <a:ext cx="1691005" cy="564515"/>
            </a:xfrm>
            <a:custGeom>
              <a:avLst/>
              <a:gdLst/>
              <a:ahLst/>
              <a:cxnLst/>
              <a:rect l="l" t="t" r="r" b="b"/>
              <a:pathLst>
                <a:path w="1691004" h="564514">
                  <a:moveTo>
                    <a:pt x="748522" y="0"/>
                  </a:moveTo>
                  <a:lnTo>
                    <a:pt x="702413" y="922"/>
                  </a:lnTo>
                  <a:lnTo>
                    <a:pt x="656341" y="3459"/>
                  </a:lnTo>
                  <a:lnTo>
                    <a:pt x="610352" y="7610"/>
                  </a:lnTo>
                  <a:lnTo>
                    <a:pt x="564488" y="13378"/>
                  </a:lnTo>
                  <a:lnTo>
                    <a:pt x="518795" y="20764"/>
                  </a:lnTo>
                  <a:lnTo>
                    <a:pt x="473317" y="29769"/>
                  </a:lnTo>
                  <a:lnTo>
                    <a:pt x="428098" y="40394"/>
                  </a:lnTo>
                  <a:lnTo>
                    <a:pt x="383184" y="52642"/>
                  </a:lnTo>
                  <a:lnTo>
                    <a:pt x="338619" y="66513"/>
                  </a:lnTo>
                  <a:lnTo>
                    <a:pt x="294447" y="82009"/>
                  </a:lnTo>
                  <a:lnTo>
                    <a:pt x="250713" y="99131"/>
                  </a:lnTo>
                  <a:lnTo>
                    <a:pt x="207462" y="117882"/>
                  </a:lnTo>
                  <a:lnTo>
                    <a:pt x="164737" y="138261"/>
                  </a:lnTo>
                  <a:lnTo>
                    <a:pt x="122584" y="160271"/>
                  </a:lnTo>
                  <a:lnTo>
                    <a:pt x="81047" y="183913"/>
                  </a:lnTo>
                  <a:lnTo>
                    <a:pt x="40171" y="209189"/>
                  </a:lnTo>
                  <a:lnTo>
                    <a:pt x="0" y="236099"/>
                  </a:lnTo>
                  <a:lnTo>
                    <a:pt x="139446" y="436251"/>
                  </a:lnTo>
                  <a:lnTo>
                    <a:pt x="180383" y="409093"/>
                  </a:lnTo>
                  <a:lnTo>
                    <a:pt x="222214" y="384004"/>
                  </a:lnTo>
                  <a:lnTo>
                    <a:pt x="264867" y="360985"/>
                  </a:lnTo>
                  <a:lnTo>
                    <a:pt x="308271" y="340034"/>
                  </a:lnTo>
                  <a:lnTo>
                    <a:pt x="352355" y="321150"/>
                  </a:lnTo>
                  <a:lnTo>
                    <a:pt x="397048" y="304333"/>
                  </a:lnTo>
                  <a:lnTo>
                    <a:pt x="442279" y="289580"/>
                  </a:lnTo>
                  <a:lnTo>
                    <a:pt x="487976" y="276892"/>
                  </a:lnTo>
                  <a:lnTo>
                    <a:pt x="534070" y="266267"/>
                  </a:lnTo>
                  <a:lnTo>
                    <a:pt x="580487" y="257703"/>
                  </a:lnTo>
                  <a:lnTo>
                    <a:pt x="627159" y="251202"/>
                  </a:lnTo>
                  <a:lnTo>
                    <a:pt x="674013" y="246760"/>
                  </a:lnTo>
                  <a:lnTo>
                    <a:pt x="720978" y="244377"/>
                  </a:lnTo>
                  <a:lnTo>
                    <a:pt x="767984" y="244053"/>
                  </a:lnTo>
                  <a:lnTo>
                    <a:pt x="814960" y="245785"/>
                  </a:lnTo>
                  <a:lnTo>
                    <a:pt x="861833" y="249574"/>
                  </a:lnTo>
                  <a:lnTo>
                    <a:pt x="908534" y="255418"/>
                  </a:lnTo>
                  <a:lnTo>
                    <a:pt x="954991" y="263315"/>
                  </a:lnTo>
                  <a:lnTo>
                    <a:pt x="1001134" y="273266"/>
                  </a:lnTo>
                  <a:lnTo>
                    <a:pt x="1046890" y="285269"/>
                  </a:lnTo>
                  <a:lnTo>
                    <a:pt x="1092190" y="299323"/>
                  </a:lnTo>
                  <a:lnTo>
                    <a:pt x="1136961" y="315427"/>
                  </a:lnTo>
                  <a:lnTo>
                    <a:pt x="1181133" y="333581"/>
                  </a:lnTo>
                  <a:lnTo>
                    <a:pt x="1224636" y="353782"/>
                  </a:lnTo>
                  <a:lnTo>
                    <a:pt x="1267397" y="376030"/>
                  </a:lnTo>
                  <a:lnTo>
                    <a:pt x="1309346" y="400324"/>
                  </a:lnTo>
                  <a:lnTo>
                    <a:pt x="1350411" y="426664"/>
                  </a:lnTo>
                  <a:lnTo>
                    <a:pt x="1390523" y="455047"/>
                  </a:lnTo>
                  <a:lnTo>
                    <a:pt x="1272413" y="564013"/>
                  </a:lnTo>
                  <a:lnTo>
                    <a:pt x="1628902" y="505974"/>
                  </a:lnTo>
                  <a:lnTo>
                    <a:pt x="1690624" y="177933"/>
                  </a:lnTo>
                  <a:lnTo>
                    <a:pt x="1572387" y="287153"/>
                  </a:lnTo>
                  <a:lnTo>
                    <a:pt x="1534036" y="257688"/>
                  </a:lnTo>
                  <a:lnTo>
                    <a:pt x="1494877" y="229810"/>
                  </a:lnTo>
                  <a:lnTo>
                    <a:pt x="1454953" y="203519"/>
                  </a:lnTo>
                  <a:lnTo>
                    <a:pt x="1414309" y="178819"/>
                  </a:lnTo>
                  <a:lnTo>
                    <a:pt x="1372990" y="155708"/>
                  </a:lnTo>
                  <a:lnTo>
                    <a:pt x="1331039" y="134190"/>
                  </a:lnTo>
                  <a:lnTo>
                    <a:pt x="1288502" y="114266"/>
                  </a:lnTo>
                  <a:lnTo>
                    <a:pt x="1245423" y="95937"/>
                  </a:lnTo>
                  <a:lnTo>
                    <a:pt x="1201846" y="79205"/>
                  </a:lnTo>
                  <a:lnTo>
                    <a:pt x="1157817" y="64070"/>
                  </a:lnTo>
                  <a:lnTo>
                    <a:pt x="1113379" y="50535"/>
                  </a:lnTo>
                  <a:lnTo>
                    <a:pt x="1068578" y="38600"/>
                  </a:lnTo>
                  <a:lnTo>
                    <a:pt x="1023457" y="28268"/>
                  </a:lnTo>
                  <a:lnTo>
                    <a:pt x="978061" y="19539"/>
                  </a:lnTo>
                  <a:lnTo>
                    <a:pt x="932435" y="12415"/>
                  </a:lnTo>
                  <a:lnTo>
                    <a:pt x="886624" y="6898"/>
                  </a:lnTo>
                  <a:lnTo>
                    <a:pt x="840672" y="2989"/>
                  </a:lnTo>
                  <a:lnTo>
                    <a:pt x="794623" y="689"/>
                  </a:lnTo>
                  <a:lnTo>
                    <a:pt x="748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244D9336-A81B-7E22-42B1-3CEDEE2B6CF6}"/>
                </a:ext>
              </a:extLst>
            </p:cNvPr>
            <p:cNvSpPr/>
            <p:nvPr/>
          </p:nvSpPr>
          <p:spPr>
            <a:xfrm>
              <a:off x="1970277" y="1139437"/>
              <a:ext cx="1691005" cy="564515"/>
            </a:xfrm>
            <a:custGeom>
              <a:avLst/>
              <a:gdLst/>
              <a:ahLst/>
              <a:cxnLst/>
              <a:rect l="l" t="t" r="r" b="b"/>
              <a:pathLst>
                <a:path w="1691004" h="564514">
                  <a:moveTo>
                    <a:pt x="0" y="236099"/>
                  </a:moveTo>
                  <a:lnTo>
                    <a:pt x="40171" y="209189"/>
                  </a:lnTo>
                  <a:lnTo>
                    <a:pt x="81047" y="183913"/>
                  </a:lnTo>
                  <a:lnTo>
                    <a:pt x="122584" y="160271"/>
                  </a:lnTo>
                  <a:lnTo>
                    <a:pt x="164737" y="138261"/>
                  </a:lnTo>
                  <a:lnTo>
                    <a:pt x="207462" y="117882"/>
                  </a:lnTo>
                  <a:lnTo>
                    <a:pt x="250713" y="99131"/>
                  </a:lnTo>
                  <a:lnTo>
                    <a:pt x="294447" y="82009"/>
                  </a:lnTo>
                  <a:lnTo>
                    <a:pt x="338619" y="66513"/>
                  </a:lnTo>
                  <a:lnTo>
                    <a:pt x="383184" y="52642"/>
                  </a:lnTo>
                  <a:lnTo>
                    <a:pt x="428098" y="40394"/>
                  </a:lnTo>
                  <a:lnTo>
                    <a:pt x="473317" y="29769"/>
                  </a:lnTo>
                  <a:lnTo>
                    <a:pt x="518795" y="20764"/>
                  </a:lnTo>
                  <a:lnTo>
                    <a:pt x="564488" y="13378"/>
                  </a:lnTo>
                  <a:lnTo>
                    <a:pt x="610352" y="7610"/>
                  </a:lnTo>
                  <a:lnTo>
                    <a:pt x="656341" y="3459"/>
                  </a:lnTo>
                  <a:lnTo>
                    <a:pt x="702413" y="922"/>
                  </a:lnTo>
                  <a:lnTo>
                    <a:pt x="748522" y="0"/>
                  </a:lnTo>
                  <a:lnTo>
                    <a:pt x="794623" y="689"/>
                  </a:lnTo>
                  <a:lnTo>
                    <a:pt x="840672" y="2989"/>
                  </a:lnTo>
                  <a:lnTo>
                    <a:pt x="886624" y="6898"/>
                  </a:lnTo>
                  <a:lnTo>
                    <a:pt x="932435" y="12415"/>
                  </a:lnTo>
                  <a:lnTo>
                    <a:pt x="978061" y="19539"/>
                  </a:lnTo>
                  <a:lnTo>
                    <a:pt x="1023457" y="28268"/>
                  </a:lnTo>
                  <a:lnTo>
                    <a:pt x="1068578" y="38600"/>
                  </a:lnTo>
                  <a:lnTo>
                    <a:pt x="1113379" y="50535"/>
                  </a:lnTo>
                  <a:lnTo>
                    <a:pt x="1157817" y="64070"/>
                  </a:lnTo>
                  <a:lnTo>
                    <a:pt x="1201846" y="79205"/>
                  </a:lnTo>
                  <a:lnTo>
                    <a:pt x="1245423" y="95937"/>
                  </a:lnTo>
                  <a:lnTo>
                    <a:pt x="1288502" y="114266"/>
                  </a:lnTo>
                  <a:lnTo>
                    <a:pt x="1331039" y="134190"/>
                  </a:lnTo>
                  <a:lnTo>
                    <a:pt x="1372990" y="155708"/>
                  </a:lnTo>
                  <a:lnTo>
                    <a:pt x="1414309" y="178819"/>
                  </a:lnTo>
                  <a:lnTo>
                    <a:pt x="1454953" y="203519"/>
                  </a:lnTo>
                  <a:lnTo>
                    <a:pt x="1494877" y="229810"/>
                  </a:lnTo>
                  <a:lnTo>
                    <a:pt x="1534036" y="257688"/>
                  </a:lnTo>
                  <a:lnTo>
                    <a:pt x="1572387" y="287153"/>
                  </a:lnTo>
                  <a:lnTo>
                    <a:pt x="1690624" y="177933"/>
                  </a:lnTo>
                  <a:lnTo>
                    <a:pt x="1628902" y="505974"/>
                  </a:lnTo>
                  <a:lnTo>
                    <a:pt x="1272413" y="564013"/>
                  </a:lnTo>
                  <a:lnTo>
                    <a:pt x="1390523" y="455047"/>
                  </a:lnTo>
                  <a:lnTo>
                    <a:pt x="1350411" y="426664"/>
                  </a:lnTo>
                  <a:lnTo>
                    <a:pt x="1309346" y="400324"/>
                  </a:lnTo>
                  <a:lnTo>
                    <a:pt x="1267397" y="376030"/>
                  </a:lnTo>
                  <a:lnTo>
                    <a:pt x="1224636" y="353782"/>
                  </a:lnTo>
                  <a:lnTo>
                    <a:pt x="1181133" y="333581"/>
                  </a:lnTo>
                  <a:lnTo>
                    <a:pt x="1136961" y="315427"/>
                  </a:lnTo>
                  <a:lnTo>
                    <a:pt x="1092190" y="299323"/>
                  </a:lnTo>
                  <a:lnTo>
                    <a:pt x="1046890" y="285269"/>
                  </a:lnTo>
                  <a:lnTo>
                    <a:pt x="1001134" y="273266"/>
                  </a:lnTo>
                  <a:lnTo>
                    <a:pt x="954991" y="263315"/>
                  </a:lnTo>
                  <a:lnTo>
                    <a:pt x="908534" y="255418"/>
                  </a:lnTo>
                  <a:lnTo>
                    <a:pt x="861833" y="249574"/>
                  </a:lnTo>
                  <a:lnTo>
                    <a:pt x="814960" y="245785"/>
                  </a:lnTo>
                  <a:lnTo>
                    <a:pt x="767984" y="244053"/>
                  </a:lnTo>
                  <a:lnTo>
                    <a:pt x="720978" y="244377"/>
                  </a:lnTo>
                  <a:lnTo>
                    <a:pt x="674013" y="246760"/>
                  </a:lnTo>
                  <a:lnTo>
                    <a:pt x="627159" y="251202"/>
                  </a:lnTo>
                  <a:lnTo>
                    <a:pt x="580487" y="257703"/>
                  </a:lnTo>
                  <a:lnTo>
                    <a:pt x="534070" y="266267"/>
                  </a:lnTo>
                  <a:lnTo>
                    <a:pt x="487976" y="276892"/>
                  </a:lnTo>
                  <a:lnTo>
                    <a:pt x="442279" y="289580"/>
                  </a:lnTo>
                  <a:lnTo>
                    <a:pt x="397048" y="304333"/>
                  </a:lnTo>
                  <a:lnTo>
                    <a:pt x="352355" y="321150"/>
                  </a:lnTo>
                  <a:lnTo>
                    <a:pt x="308271" y="340034"/>
                  </a:lnTo>
                  <a:lnTo>
                    <a:pt x="264867" y="360985"/>
                  </a:lnTo>
                  <a:lnTo>
                    <a:pt x="222214" y="384004"/>
                  </a:lnTo>
                  <a:lnTo>
                    <a:pt x="180383" y="409093"/>
                  </a:lnTo>
                  <a:lnTo>
                    <a:pt x="139446" y="436251"/>
                  </a:lnTo>
                  <a:lnTo>
                    <a:pt x="0" y="236099"/>
                  </a:lnTo>
                  <a:close/>
                </a:path>
              </a:pathLst>
            </a:custGeom>
            <a:ln w="19050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718070"/>
            <a:ext cx="939863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50" dirty="0">
                <a:latin typeface="Verdana"/>
                <a:cs typeface="Verdana"/>
              </a:rPr>
              <a:t>Each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time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model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updated,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spc="-250" dirty="0">
                <a:latin typeface="Verdana"/>
                <a:cs typeface="Verdana"/>
              </a:rPr>
              <a:t>its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performance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ts val="3190"/>
              </a:lnSpc>
            </a:pPr>
            <a:r>
              <a:rPr sz="2800" spc="-125" dirty="0">
                <a:latin typeface="Verdana"/>
                <a:cs typeface="Verdana"/>
              </a:rPr>
              <a:t>train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data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improves…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6173" y="3156121"/>
            <a:ext cx="5271098" cy="2576195"/>
            <a:chOff x="5949688" y="1863831"/>
            <a:chExt cx="5582920" cy="2728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9688" y="1863831"/>
              <a:ext cx="5582426" cy="2728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7127" y="1891284"/>
              <a:ext cx="5478780" cy="26243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72301" y="1886458"/>
              <a:ext cx="5488305" cy="2633980"/>
            </a:xfrm>
            <a:custGeom>
              <a:avLst/>
              <a:gdLst/>
              <a:ahLst/>
              <a:cxnLst/>
              <a:rect l="l" t="t" r="r" b="b"/>
              <a:pathLst>
                <a:path w="5488305" h="2633979">
                  <a:moveTo>
                    <a:pt x="0" y="2633853"/>
                  </a:moveTo>
                  <a:lnTo>
                    <a:pt x="5488305" y="2633853"/>
                  </a:lnTo>
                  <a:lnTo>
                    <a:pt x="5488305" y="0"/>
                  </a:lnTo>
                  <a:lnTo>
                    <a:pt x="0" y="0"/>
                  </a:lnTo>
                  <a:lnTo>
                    <a:pt x="0" y="26338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248400" y="3128684"/>
            <a:ext cx="5351643" cy="2631387"/>
            <a:chOff x="211828" y="3168370"/>
            <a:chExt cx="5582920" cy="27451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828" y="3168370"/>
              <a:ext cx="5582426" cy="274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8" y="3195828"/>
              <a:ext cx="5478780" cy="26410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4505" y="3191065"/>
              <a:ext cx="5488305" cy="2651125"/>
            </a:xfrm>
            <a:custGeom>
              <a:avLst/>
              <a:gdLst/>
              <a:ahLst/>
              <a:cxnLst/>
              <a:rect l="l" t="t" r="r" b="b"/>
              <a:pathLst>
                <a:path w="5488305" h="2651125">
                  <a:moveTo>
                    <a:pt x="0" y="2650617"/>
                  </a:moveTo>
                  <a:lnTo>
                    <a:pt x="5488305" y="2650617"/>
                  </a:lnTo>
                  <a:lnTo>
                    <a:pt x="5488305" y="0"/>
                  </a:lnTo>
                  <a:lnTo>
                    <a:pt x="0" y="0"/>
                  </a:lnTo>
                  <a:lnTo>
                    <a:pt x="0" y="26506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733D26BB-2A8C-09A2-7B2B-D33A655F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6420" y="1638105"/>
            <a:ext cx="10848380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45" dirty="0">
                <a:latin typeface="Verdana"/>
                <a:cs typeface="Verdana"/>
              </a:rPr>
              <a:t>Training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is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timed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steps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epochs.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Each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step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forms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a </a:t>
            </a:r>
            <a:r>
              <a:rPr sz="2800" spc="-105" dirty="0">
                <a:latin typeface="Verdana"/>
                <a:cs typeface="Verdana"/>
              </a:rPr>
              <a:t>single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update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model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an</a:t>
            </a:r>
            <a:r>
              <a:rPr lang="en-GB" sz="2800" spc="70" dirty="0">
                <a:latin typeface="Verdana"/>
                <a:cs typeface="Verdana"/>
              </a:rPr>
              <a:t>d </a:t>
            </a:r>
            <a:r>
              <a:rPr sz="2800" spc="-295" dirty="0">
                <a:latin typeface="Verdana"/>
                <a:cs typeface="Verdana"/>
              </a:rPr>
              <a:t>is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based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batch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data.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An</a:t>
            </a:r>
            <a:r>
              <a:rPr lang="en-GB" sz="2800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epoch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point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cycle </a:t>
            </a:r>
            <a:r>
              <a:rPr sz="2800" dirty="0">
                <a:latin typeface="Verdana"/>
                <a:cs typeface="Verdana"/>
              </a:rPr>
              <a:t>when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105" dirty="0">
                <a:latin typeface="Verdana"/>
                <a:cs typeface="Verdana"/>
              </a:rPr>
              <a:t>data</a:t>
            </a:r>
            <a:r>
              <a:rPr lang="en-GB" sz="2800" spc="-2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were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used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once.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1235" y="4114800"/>
            <a:ext cx="9504045" cy="41742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4" dirty="0">
                <a:latin typeface="Tahoma"/>
                <a:cs typeface="Tahoma"/>
              </a:rPr>
              <a:t>Rule-</a:t>
            </a:r>
            <a:r>
              <a:rPr sz="2400" b="1" dirty="0">
                <a:latin typeface="Tahoma"/>
                <a:cs typeface="Tahoma"/>
              </a:rPr>
              <a:t>based</a:t>
            </a:r>
            <a:r>
              <a:rPr sz="2400" b="1" spc="12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approach</a:t>
            </a:r>
            <a:r>
              <a:rPr lang="en-GB" sz="2400" b="1" spc="-10" dirty="0">
                <a:latin typeface="Verdana"/>
                <a:cs typeface="Verdana"/>
              </a:rPr>
              <a:t> (early stopping)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BA121E3-4EE0-C92B-A439-543EE629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stop?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66E65-9825-389F-136D-F5662E473287}"/>
              </a:ext>
            </a:extLst>
          </p:cNvPr>
          <p:cNvSpPr txBox="1"/>
          <p:nvPr/>
        </p:nvSpPr>
        <p:spPr>
          <a:xfrm>
            <a:off x="869855" y="3308876"/>
            <a:ext cx="650498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en-GB" sz="2400" b="1" spc="-165" dirty="0">
                <a:latin typeface="Tahoma"/>
                <a:cs typeface="Tahoma"/>
              </a:rPr>
              <a:t>Timing</a:t>
            </a:r>
            <a:r>
              <a:rPr lang="en-GB" sz="2400" b="1" spc="-30" dirty="0">
                <a:latin typeface="Tahoma"/>
                <a:cs typeface="Tahoma"/>
              </a:rPr>
              <a:t> </a:t>
            </a:r>
            <a:r>
              <a:rPr lang="en-GB" sz="2400" b="1" spc="-125" dirty="0">
                <a:latin typeface="Tahoma"/>
                <a:cs typeface="Tahoma"/>
              </a:rPr>
              <a:t>training</a:t>
            </a:r>
            <a:r>
              <a:rPr lang="en-GB" sz="2400" b="1" spc="-50" dirty="0">
                <a:latin typeface="Tahoma"/>
                <a:cs typeface="Tahoma"/>
              </a:rPr>
              <a:t> </a:t>
            </a:r>
            <a:r>
              <a:rPr lang="en-GB" sz="2400" b="1" spc="-40" dirty="0">
                <a:latin typeface="Tahoma"/>
                <a:cs typeface="Tahoma"/>
              </a:rPr>
              <a:t>termination:</a:t>
            </a:r>
            <a:endParaRPr lang="en-GB" sz="2400" dirty="0">
              <a:latin typeface="Tahoma"/>
              <a:cs typeface="Tahoma"/>
            </a:endParaRPr>
          </a:p>
          <a:p>
            <a:pPr marL="698500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9135" algn="l"/>
              </a:tabLst>
            </a:pPr>
            <a:r>
              <a:rPr lang="en-GB" sz="2400" b="1" spc="-120" dirty="0">
                <a:latin typeface="Tahoma"/>
                <a:cs typeface="Tahoma"/>
              </a:rPr>
              <a:t>Pre-</a:t>
            </a:r>
            <a:r>
              <a:rPr lang="en-GB" sz="2400" b="1" spc="-114" dirty="0">
                <a:latin typeface="Tahoma"/>
                <a:cs typeface="Tahoma"/>
              </a:rPr>
              <a:t>set</a:t>
            </a:r>
            <a:r>
              <a:rPr lang="en-GB" sz="2400" b="1" spc="-65" dirty="0">
                <a:latin typeface="Tahoma"/>
                <a:cs typeface="Tahoma"/>
              </a:rPr>
              <a:t> </a:t>
            </a:r>
            <a:r>
              <a:rPr lang="en-GB" sz="2400" b="1" spc="-60" dirty="0">
                <a:latin typeface="Tahoma"/>
                <a:cs typeface="Tahoma"/>
              </a:rPr>
              <a:t>number</a:t>
            </a:r>
            <a:r>
              <a:rPr lang="en-GB" sz="2400" b="1" spc="-90" dirty="0">
                <a:latin typeface="Tahoma"/>
                <a:cs typeface="Tahoma"/>
              </a:rPr>
              <a:t> </a:t>
            </a:r>
            <a:r>
              <a:rPr lang="en-GB" sz="2400" b="1" spc="-50" dirty="0">
                <a:latin typeface="Tahoma"/>
                <a:cs typeface="Tahoma"/>
              </a:rPr>
              <a:t>of</a:t>
            </a:r>
            <a:r>
              <a:rPr lang="en-GB" sz="2400" b="1" spc="-65" dirty="0">
                <a:latin typeface="Tahoma"/>
                <a:cs typeface="Tahoma"/>
              </a:rPr>
              <a:t> </a:t>
            </a:r>
            <a:r>
              <a:rPr lang="en-GB" sz="2400" b="1" spc="-10" dirty="0">
                <a:latin typeface="Tahoma"/>
                <a:cs typeface="Tahoma"/>
              </a:rPr>
              <a:t>epochs</a:t>
            </a:r>
            <a:endParaRPr lang="en-GB" sz="2400" dirty="0">
              <a:latin typeface="Tahoma"/>
              <a:cs typeface="Tahom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2674" y="1600200"/>
            <a:ext cx="10026650" cy="411971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5" dirty="0">
                <a:latin typeface="Verdana"/>
                <a:cs typeface="Verdana"/>
              </a:rPr>
              <a:t>Standard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80" dirty="0">
                <a:latin typeface="Verdana"/>
                <a:cs typeface="Verdana"/>
              </a:rPr>
              <a:t>Machine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Learning: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25" dirty="0">
                <a:latin typeface="Tahoma"/>
                <a:cs typeface="Tahoma"/>
              </a:rPr>
              <a:t>Overfitting</a:t>
            </a:r>
            <a:endParaRPr sz="24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80" dirty="0">
                <a:latin typeface="Verdana"/>
                <a:cs typeface="Verdana"/>
              </a:rPr>
              <a:t>–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train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set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performance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close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perfect;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test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performance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is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poor.</a:t>
            </a:r>
            <a:endParaRPr sz="2000" dirty="0">
              <a:latin typeface="Verdana"/>
              <a:cs typeface="Verdana"/>
            </a:endParaRPr>
          </a:p>
          <a:p>
            <a:pPr marL="1155700" marR="92075" lvl="2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Verdana"/>
                <a:cs typeface="Verdana"/>
              </a:rPr>
              <a:t>Occurs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when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b="1" dirty="0">
                <a:latin typeface="Tahoma"/>
                <a:cs typeface="Tahoma"/>
              </a:rPr>
              <a:t>model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140" dirty="0">
                <a:latin typeface="Tahoma"/>
                <a:cs typeface="Tahoma"/>
              </a:rPr>
              <a:t>is</a:t>
            </a:r>
            <a:r>
              <a:rPr sz="2000" b="1" spc="-35" dirty="0">
                <a:latin typeface="Tahoma"/>
                <a:cs typeface="Tahoma"/>
              </a:rPr>
              <a:t> too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expressive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spc="-85" dirty="0">
                <a:latin typeface="Verdana"/>
                <a:cs typeface="Verdana"/>
              </a:rPr>
              <a:t>for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data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it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trained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on.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When </a:t>
            </a:r>
            <a:r>
              <a:rPr sz="2000" spc="-145" dirty="0">
                <a:latin typeface="Verdana"/>
                <a:cs typeface="Verdana"/>
              </a:rPr>
              <a:t>this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occurs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b="1" spc="-70" dirty="0">
                <a:latin typeface="Tahoma"/>
                <a:cs typeface="Tahoma"/>
              </a:rPr>
              <a:t>the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model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effectively</a:t>
            </a:r>
            <a:r>
              <a:rPr sz="2000" b="1" spc="-55" dirty="0">
                <a:latin typeface="Tahoma"/>
                <a:cs typeface="Tahoma"/>
              </a:rPr>
              <a:t> memorizes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the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14" dirty="0">
                <a:latin typeface="Tahoma"/>
                <a:cs typeface="Tahoma"/>
              </a:rPr>
              <a:t>train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set</a:t>
            </a:r>
            <a:r>
              <a:rPr sz="2000" spc="-125" dirty="0">
                <a:latin typeface="Verdana"/>
                <a:cs typeface="Verdana"/>
              </a:rPr>
              <a:t>,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instead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 </a:t>
            </a:r>
            <a:r>
              <a:rPr sz="2000" spc="-85" dirty="0">
                <a:latin typeface="Verdana"/>
                <a:cs typeface="Verdana"/>
              </a:rPr>
              <a:t>fitting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55" dirty="0">
                <a:latin typeface="Verdana"/>
                <a:cs typeface="Verdana"/>
              </a:rPr>
              <a:t>a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generalizable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pattern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that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would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apply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not-</a:t>
            </a:r>
            <a:r>
              <a:rPr sz="2000" spc="-35" dirty="0">
                <a:latin typeface="Verdana"/>
                <a:cs typeface="Verdana"/>
              </a:rPr>
              <a:t>seen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test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set.</a:t>
            </a:r>
            <a:endParaRPr sz="20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60" dirty="0">
                <a:latin typeface="Tahoma"/>
                <a:cs typeface="Tahoma"/>
              </a:rPr>
              <a:t>Underfitting</a:t>
            </a:r>
            <a:endParaRPr sz="2400" dirty="0">
              <a:latin typeface="Tahoma"/>
              <a:cs typeface="Tahoma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GB" sz="2000" spc="-280" dirty="0">
                <a:latin typeface="Verdana"/>
                <a:cs typeface="Verdana"/>
              </a:rPr>
              <a:t>T</a:t>
            </a:r>
            <a:r>
              <a:rPr sz="2000" spc="-25" dirty="0">
                <a:latin typeface="Verdana"/>
                <a:cs typeface="Verdana"/>
              </a:rPr>
              <a:t>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model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b="1" spc="-95" dirty="0">
                <a:latin typeface="Tahoma"/>
                <a:cs typeface="Tahoma"/>
              </a:rPr>
              <a:t>not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expressive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enough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30" dirty="0">
                <a:latin typeface="Verdana"/>
                <a:cs typeface="Verdana"/>
              </a:rPr>
              <a:t>Just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right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fit</a:t>
            </a:r>
            <a:endParaRPr sz="24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254" dirty="0">
                <a:latin typeface="Verdana"/>
                <a:cs typeface="Verdana"/>
              </a:rPr>
              <a:t>It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15" dirty="0">
                <a:latin typeface="Verdana"/>
                <a:cs typeface="Verdana"/>
              </a:rPr>
              <a:t>is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point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when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we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stop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underfitting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start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overfitting.</a:t>
            </a:r>
            <a:endParaRPr sz="2000" dirty="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80" dirty="0">
                <a:latin typeface="Verdana"/>
                <a:cs typeface="Verdana"/>
              </a:rPr>
              <a:t>Deep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learning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450" dirty="0">
                <a:latin typeface="Verdana"/>
                <a:cs typeface="Verdana"/>
              </a:rPr>
              <a:t>…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C8E4AC-F66D-2879-10C2-04D30C1F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7657" y="3276600"/>
            <a:ext cx="3484341" cy="30583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0600" y="1752600"/>
            <a:ext cx="9878695" cy="41030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4" dirty="0">
                <a:latin typeface="Verdana"/>
                <a:cs typeface="Verdana"/>
              </a:rPr>
              <a:t>Train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and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test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data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20" dirty="0">
                <a:latin typeface="Verdana"/>
                <a:cs typeface="Verdana"/>
              </a:rPr>
              <a:t>come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from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same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distribution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445" dirty="0">
                <a:latin typeface="Verdana"/>
                <a:cs typeface="Verdana"/>
              </a:rPr>
              <a:t>–</a:t>
            </a:r>
            <a:endParaRPr sz="2800" dirty="0">
              <a:latin typeface="Verdana"/>
              <a:cs typeface="Verdana"/>
            </a:endParaRPr>
          </a:p>
          <a:p>
            <a:pPr marL="241300">
              <a:lnSpc>
                <a:spcPts val="3190"/>
              </a:lnSpc>
            </a:pPr>
            <a:r>
              <a:rPr sz="2800" spc="-175" dirty="0">
                <a:latin typeface="Verdana"/>
                <a:cs typeface="Verdana"/>
              </a:rPr>
              <a:t>thus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they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b="1" spc="-60" dirty="0">
                <a:latin typeface="Tahoma"/>
                <a:cs typeface="Tahoma"/>
              </a:rPr>
              <a:t>share</a:t>
            </a:r>
            <a:r>
              <a:rPr sz="2800" b="1" spc="-7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common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140" dirty="0">
                <a:latin typeface="Tahoma"/>
                <a:cs typeface="Tahoma"/>
              </a:rPr>
              <a:t>patterns;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but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are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not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85" dirty="0">
                <a:latin typeface="Tahoma"/>
                <a:cs typeface="Tahoma"/>
              </a:rPr>
              <a:t>the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same.</a:t>
            </a:r>
            <a:endParaRPr sz="2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130" dirty="0">
                <a:latin typeface="Tahoma"/>
                <a:cs typeface="Tahoma"/>
              </a:rPr>
              <a:t>A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well-</a:t>
            </a:r>
            <a:r>
              <a:rPr sz="2800" b="1" spc="-204" dirty="0">
                <a:latin typeface="Tahoma"/>
                <a:cs typeface="Tahoma"/>
              </a:rPr>
              <a:t>fitting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model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targets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80" dirty="0">
                <a:latin typeface="Tahoma"/>
                <a:cs typeface="Tahoma"/>
              </a:rPr>
              <a:t>these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45" dirty="0">
                <a:latin typeface="Tahoma"/>
                <a:cs typeface="Tahoma"/>
              </a:rPr>
              <a:t>similarities.</a:t>
            </a:r>
            <a:endParaRPr sz="28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Verdana"/>
                <a:cs typeface="Verdana"/>
              </a:rPr>
              <a:t>Example:</a:t>
            </a:r>
            <a:endParaRPr sz="28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Verdana"/>
                <a:cs typeface="Verdana"/>
              </a:rPr>
              <a:t>Green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80" dirty="0">
                <a:latin typeface="Verdana"/>
                <a:cs typeface="Verdana"/>
              </a:rPr>
              <a:t>–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underlying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pattern.</a:t>
            </a:r>
            <a:endParaRPr sz="20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Verdana"/>
                <a:cs typeface="Verdana"/>
              </a:rPr>
              <a:t>Red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80" dirty="0">
                <a:latin typeface="Verdana"/>
                <a:cs typeface="Verdana"/>
              </a:rPr>
              <a:t>–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train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data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&amp;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overfitted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model.</a:t>
            </a:r>
            <a:endParaRPr sz="2000" dirty="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90" dirty="0">
                <a:latin typeface="Verdana"/>
                <a:cs typeface="Verdana"/>
              </a:rPr>
              <a:t>Blue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280" dirty="0">
                <a:latin typeface="Verdana"/>
                <a:cs typeface="Verdana"/>
              </a:rPr>
              <a:t>–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test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data.</a:t>
            </a:r>
            <a:endParaRPr sz="2000" dirty="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Verdana"/>
                <a:cs typeface="Verdana"/>
              </a:rPr>
              <a:t>Observe:</a:t>
            </a:r>
            <a:endParaRPr sz="2800" dirty="0">
              <a:latin typeface="Verdana"/>
              <a:cs typeface="Verdana"/>
            </a:endParaRPr>
          </a:p>
          <a:p>
            <a:pPr marL="12700" marR="2934970">
              <a:lnSpc>
                <a:spcPct val="90000"/>
              </a:lnSpc>
              <a:spcBef>
                <a:spcPts val="1015"/>
              </a:spcBef>
            </a:pPr>
            <a:r>
              <a:rPr sz="2000" dirty="0">
                <a:latin typeface="Verdana"/>
                <a:cs typeface="Verdana"/>
              </a:rPr>
              <a:t>We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could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avoid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overfitting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restricting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our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model </a:t>
            </a:r>
            <a:r>
              <a:rPr sz="2000" spc="-25" dirty="0">
                <a:latin typeface="Verdana"/>
                <a:cs typeface="Verdana"/>
              </a:rPr>
              <a:t>selection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choices</a:t>
            </a:r>
            <a:r>
              <a:rPr lang="en-GB" sz="2000" spc="-110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9A14D9-08A9-22DB-BFE9-D0D0874E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2057400"/>
            <a:ext cx="9982201" cy="35301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GB" sz="2800" spc="-165" dirty="0">
                <a:latin typeface="Verdana"/>
                <a:cs typeface="Verdana"/>
              </a:rPr>
              <a:t>There is a </a:t>
            </a:r>
            <a:r>
              <a:rPr sz="2800" spc="-195" dirty="0">
                <a:latin typeface="Verdana"/>
                <a:cs typeface="Verdana"/>
              </a:rPr>
              <a:t>link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between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parameter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count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train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set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size</a:t>
            </a:r>
            <a:r>
              <a:rPr sz="2800" spc="-1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241300" marR="3395979" indent="-229235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80" dirty="0">
                <a:latin typeface="Verdana"/>
                <a:cs typeface="Verdana"/>
              </a:rPr>
              <a:t>Deep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models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often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have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100M+ </a:t>
            </a:r>
            <a:r>
              <a:rPr sz="2800" spc="-70" dirty="0">
                <a:latin typeface="Verdana"/>
                <a:cs typeface="Verdana"/>
              </a:rPr>
              <a:t>parameters.</a:t>
            </a:r>
            <a:r>
              <a:rPr sz="2800" spc="-155" dirty="0">
                <a:latin typeface="Verdana"/>
                <a:cs typeface="Verdana"/>
              </a:rPr>
              <a:t> </a:t>
            </a:r>
            <a:endParaRPr sz="2800" dirty="0">
              <a:latin typeface="Verdana"/>
              <a:cs typeface="Verdana"/>
            </a:endParaRPr>
          </a:p>
          <a:p>
            <a:pPr marL="241300" marR="362077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80" dirty="0">
                <a:latin typeface="Verdana"/>
                <a:cs typeface="Verdana"/>
              </a:rPr>
              <a:t>Deep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model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datasets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usually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would </a:t>
            </a:r>
            <a:r>
              <a:rPr sz="2800" dirty="0">
                <a:latin typeface="Verdana"/>
                <a:cs typeface="Verdana"/>
              </a:rPr>
              <a:t>have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only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fraction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that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size.</a:t>
            </a:r>
            <a:endParaRPr sz="2800" dirty="0">
              <a:latin typeface="Verdana"/>
              <a:cs typeface="Verdana"/>
            </a:endParaRPr>
          </a:p>
          <a:p>
            <a:pPr marL="228600" marR="3745865" indent="-229235">
              <a:lnSpc>
                <a:spcPts val="3190"/>
              </a:lnSpc>
              <a:spcBef>
                <a:spcPts val="635"/>
              </a:spcBef>
              <a:buFont typeface="Arial"/>
              <a:buChar char="•"/>
              <a:tabLst>
                <a:tab pos="229235" algn="l"/>
              </a:tabLst>
            </a:pPr>
            <a:r>
              <a:rPr lang="en-GB" sz="2800" b="1" spc="-35" dirty="0">
                <a:latin typeface="Tahoma"/>
                <a:cs typeface="Tahoma"/>
              </a:rPr>
              <a:t>All </a:t>
            </a:r>
            <a:r>
              <a:rPr sz="2800" b="1" spc="95" dirty="0">
                <a:latin typeface="Tahoma"/>
                <a:cs typeface="Tahoma"/>
              </a:rPr>
              <a:t>deep</a:t>
            </a:r>
            <a:r>
              <a:rPr sz="2800" b="1" spc="-12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models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95" dirty="0" err="1">
                <a:latin typeface="Tahoma"/>
                <a:cs typeface="Tahoma"/>
              </a:rPr>
              <a:t>wil</a:t>
            </a:r>
            <a:r>
              <a:rPr lang="en-GB" sz="2800" b="1" spc="-95" dirty="0">
                <a:latin typeface="Tahoma"/>
                <a:cs typeface="Tahoma"/>
              </a:rPr>
              <a:t>l </a:t>
            </a:r>
            <a:r>
              <a:rPr sz="2800" b="1" spc="-150" dirty="0">
                <a:latin typeface="Tahoma"/>
                <a:cs typeface="Tahoma"/>
              </a:rPr>
              <a:t>overfit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45" dirty="0">
                <a:latin typeface="Tahoma"/>
                <a:cs typeface="Tahoma"/>
              </a:rPr>
              <a:t>if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80" dirty="0">
                <a:latin typeface="Tahoma"/>
                <a:cs typeface="Tahoma"/>
              </a:rPr>
              <a:t>trained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sufficiently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-10" dirty="0" err="1">
                <a:latin typeface="Tahoma"/>
                <a:cs typeface="Tahoma"/>
              </a:rPr>
              <a:t>lon</a:t>
            </a:r>
            <a:r>
              <a:rPr lang="en-GB" sz="2800" b="1" spc="-10" dirty="0">
                <a:latin typeface="Tahoma"/>
                <a:cs typeface="Tahoma"/>
              </a:rPr>
              <a:t>g.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047A05-3E5D-B8D9-5ECD-E50CB2DA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Deep Models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13C4DCC8-7BAD-5F23-7933-0905BCCEBA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7657" y="3276600"/>
            <a:ext cx="3484341" cy="3058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538" y="2057400"/>
            <a:ext cx="3933928" cy="3864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3302" y="2213272"/>
            <a:ext cx="6030595" cy="26403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85" dirty="0">
                <a:latin typeface="Tahoma"/>
                <a:cs typeface="Tahoma"/>
              </a:rPr>
              <a:t>Overfitting</a:t>
            </a:r>
            <a:r>
              <a:rPr sz="2800" spc="-85" dirty="0"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715"/>
              </a:spcBef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model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b="1" spc="-80" dirty="0">
                <a:latin typeface="Tahoma"/>
                <a:cs typeface="Tahoma"/>
              </a:rPr>
              <a:t>was</a:t>
            </a:r>
            <a:r>
              <a:rPr sz="2400" b="1" spc="-9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given</a:t>
            </a:r>
            <a:r>
              <a:rPr sz="2400" b="1" spc="-9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enough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updates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</a:pPr>
            <a:r>
              <a:rPr sz="2400" i="1" dirty="0">
                <a:latin typeface="Verdana"/>
                <a:cs typeface="Verdana"/>
              </a:rPr>
              <a:t>on</a:t>
            </a:r>
            <a:r>
              <a:rPr sz="2400" i="1" spc="-165" dirty="0">
                <a:latin typeface="Verdana"/>
                <a:cs typeface="Verdana"/>
              </a:rPr>
              <a:t> </a:t>
            </a:r>
            <a:r>
              <a:rPr sz="2400" i="1" spc="-25" dirty="0">
                <a:latin typeface="Verdana"/>
                <a:cs typeface="Verdana"/>
              </a:rPr>
              <a:t>the</a:t>
            </a:r>
            <a:r>
              <a:rPr sz="2400" i="1" spc="-170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same</a:t>
            </a:r>
            <a:r>
              <a:rPr sz="2400" i="1" spc="-155" dirty="0">
                <a:latin typeface="Verdana"/>
                <a:cs typeface="Verdana"/>
              </a:rPr>
              <a:t> </a:t>
            </a:r>
            <a:r>
              <a:rPr sz="2400" i="1" spc="90" dirty="0">
                <a:latin typeface="Verdana"/>
                <a:cs typeface="Verdana"/>
              </a:rPr>
              <a:t>data</a:t>
            </a:r>
            <a:r>
              <a:rPr sz="2400" i="1" spc="-185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to</a:t>
            </a:r>
            <a:r>
              <a:rPr sz="2400" i="1" spc="-175" dirty="0">
                <a:latin typeface="Verdana"/>
                <a:cs typeface="Verdana"/>
              </a:rPr>
              <a:t> </a:t>
            </a:r>
            <a:r>
              <a:rPr sz="2400" i="1" spc="-85" dirty="0">
                <a:latin typeface="Verdana"/>
                <a:cs typeface="Verdana"/>
              </a:rPr>
              <a:t>overfit</a:t>
            </a:r>
            <a:r>
              <a:rPr sz="2400" i="1" spc="-1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on</a:t>
            </a:r>
            <a:r>
              <a:rPr sz="2400" i="1" spc="-160" dirty="0">
                <a:latin typeface="Verdana"/>
                <a:cs typeface="Verdana"/>
              </a:rPr>
              <a:t> </a:t>
            </a:r>
            <a:r>
              <a:rPr sz="2400" i="1" spc="-25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95" dirty="0">
                <a:latin typeface="Tahoma"/>
                <a:cs typeface="Tahoma"/>
              </a:rPr>
              <a:t>Underfitting: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  <a:spcBef>
                <a:spcPts val="710"/>
              </a:spcBef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model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b="1" spc="-105" dirty="0">
                <a:latin typeface="Tahoma"/>
                <a:cs typeface="Tahoma"/>
              </a:rPr>
              <a:t>wasn’t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given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enough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updates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ts val="2735"/>
              </a:lnSpc>
            </a:pPr>
            <a:r>
              <a:rPr sz="2400" i="1" dirty="0">
                <a:latin typeface="Verdana"/>
                <a:cs typeface="Verdana"/>
              </a:rPr>
              <a:t>on</a:t>
            </a:r>
            <a:r>
              <a:rPr sz="2400" i="1" spc="-165" dirty="0">
                <a:latin typeface="Verdana"/>
                <a:cs typeface="Verdana"/>
              </a:rPr>
              <a:t> </a:t>
            </a:r>
            <a:r>
              <a:rPr sz="2400" i="1" spc="-25" dirty="0">
                <a:latin typeface="Verdana"/>
                <a:cs typeface="Verdana"/>
              </a:rPr>
              <a:t>the</a:t>
            </a:r>
            <a:r>
              <a:rPr sz="2400" i="1" spc="-170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Verdana"/>
                <a:cs typeface="Verdana"/>
              </a:rPr>
              <a:t>same</a:t>
            </a:r>
            <a:r>
              <a:rPr sz="2400" i="1" spc="-155" dirty="0">
                <a:latin typeface="Verdana"/>
                <a:cs typeface="Verdana"/>
              </a:rPr>
              <a:t> </a:t>
            </a:r>
            <a:r>
              <a:rPr sz="2400" i="1" spc="90" dirty="0">
                <a:latin typeface="Verdana"/>
                <a:cs typeface="Verdana"/>
              </a:rPr>
              <a:t>data</a:t>
            </a:r>
            <a:r>
              <a:rPr sz="2400" i="1" spc="-185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to</a:t>
            </a:r>
            <a:r>
              <a:rPr sz="2400" i="1" spc="-175" dirty="0">
                <a:latin typeface="Verdana"/>
                <a:cs typeface="Verdana"/>
              </a:rPr>
              <a:t> </a:t>
            </a:r>
            <a:r>
              <a:rPr sz="2400" i="1" spc="-85" dirty="0">
                <a:latin typeface="Verdana"/>
                <a:cs typeface="Verdana"/>
              </a:rPr>
              <a:t>overfit</a:t>
            </a:r>
            <a:r>
              <a:rPr sz="2400" i="1" spc="-1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on</a:t>
            </a:r>
            <a:r>
              <a:rPr sz="2400" i="1" spc="-160" dirty="0">
                <a:latin typeface="Verdana"/>
                <a:cs typeface="Verdana"/>
              </a:rPr>
              <a:t> </a:t>
            </a:r>
            <a:r>
              <a:rPr sz="2400" i="1" spc="-25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44200" y="2213272"/>
            <a:ext cx="0" cy="3498850"/>
          </a:xfrm>
          <a:custGeom>
            <a:avLst/>
            <a:gdLst/>
            <a:ahLst/>
            <a:cxnLst/>
            <a:rect l="l" t="t" r="r" b="b"/>
            <a:pathLst>
              <a:path h="3498850">
                <a:moveTo>
                  <a:pt x="0" y="0"/>
                </a:moveTo>
                <a:lnTo>
                  <a:pt x="0" y="3498596"/>
                </a:ln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53876" y="5388355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Verdana"/>
                <a:cs typeface="Verdana"/>
              </a:rPr>
              <a:t>steps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3876" y="3113658"/>
            <a:ext cx="2755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30" dirty="0">
                <a:latin typeface="Verdana"/>
                <a:cs typeface="Verdana"/>
              </a:rPr>
              <a:t>steps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990E996-61FA-F9AB-EC21-FD45749D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Overfitting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>
            <a:extLst>
              <a:ext uri="{FF2B5EF4-FFF2-40B4-BE49-F238E27FC236}">
                <a16:creationId xmlns:a16="http://schemas.microsoft.com/office/drawing/2014/main" id="{1E34DF84-8D6F-3A0C-FCAC-863255E2AA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538" y="2057400"/>
            <a:ext cx="3933928" cy="3864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779" y="1522255"/>
            <a:ext cx="543242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 algn="just">
              <a:lnSpc>
                <a:spcPts val="3020"/>
              </a:lnSpc>
              <a:spcBef>
                <a:spcPts val="480"/>
              </a:spcBef>
            </a:pPr>
            <a:r>
              <a:rPr sz="2800" b="1" spc="-95" dirty="0">
                <a:latin typeface="Tahoma"/>
                <a:cs typeface="Tahoma"/>
              </a:rPr>
              <a:t>We</a:t>
            </a:r>
            <a:r>
              <a:rPr sz="2800" b="1" spc="-114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aim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125" dirty="0">
                <a:latin typeface="Tahoma"/>
                <a:cs typeface="Tahoma"/>
              </a:rPr>
              <a:t>to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take</a:t>
            </a:r>
            <a:r>
              <a:rPr sz="2800" b="1" spc="-9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as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many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model updates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as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50" dirty="0">
                <a:latin typeface="Tahoma"/>
                <a:cs typeface="Tahoma"/>
              </a:rPr>
              <a:t>possible,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before</a:t>
            </a:r>
            <a:r>
              <a:rPr sz="2800" b="1" spc="-145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we </a:t>
            </a:r>
            <a:r>
              <a:rPr sz="2800" b="1" spc="-215" dirty="0">
                <a:latin typeface="Tahoma"/>
                <a:cs typeface="Tahoma"/>
              </a:rPr>
              <a:t>start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-60" dirty="0">
                <a:latin typeface="Tahoma"/>
                <a:cs typeface="Tahoma"/>
              </a:rPr>
              <a:t>overfitting.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405" y="2843467"/>
            <a:ext cx="5995670" cy="2653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We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can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delay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overfitting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by:</a:t>
            </a:r>
            <a:endParaRPr sz="2800" dirty="0">
              <a:latin typeface="Verdana"/>
              <a:cs typeface="Verdana"/>
            </a:endParaRPr>
          </a:p>
          <a:p>
            <a:pPr marL="698500" indent="-229235">
              <a:lnSpc>
                <a:spcPct val="100000"/>
              </a:lnSpc>
              <a:spcBef>
                <a:spcPts val="22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Verdana"/>
                <a:cs typeface="Verdana"/>
              </a:rPr>
              <a:t>Regularization:</a:t>
            </a:r>
            <a:endParaRPr sz="2400" dirty="0">
              <a:latin typeface="Verdana"/>
              <a:cs typeface="Verdana"/>
            </a:endParaRPr>
          </a:p>
          <a:p>
            <a:pPr marL="1155700" marR="28194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30" dirty="0">
                <a:latin typeface="Verdana"/>
                <a:cs typeface="Verdana"/>
              </a:rPr>
              <a:t>Enforcement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individual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parameter </a:t>
            </a:r>
            <a:r>
              <a:rPr sz="2000" spc="-25" dirty="0">
                <a:latin typeface="Verdana"/>
                <a:cs typeface="Verdana"/>
              </a:rPr>
              <a:t>insignificance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training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process.</a:t>
            </a:r>
            <a:endParaRPr sz="2000" dirty="0">
              <a:latin typeface="Verdana"/>
              <a:cs typeface="Verdana"/>
            </a:endParaRPr>
          </a:p>
          <a:p>
            <a:pPr marL="11557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65" dirty="0">
                <a:latin typeface="Verdana"/>
                <a:cs typeface="Verdana"/>
              </a:rPr>
              <a:t>Overfit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penalization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the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loss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function.</a:t>
            </a:r>
            <a:endParaRPr sz="2000" dirty="0">
              <a:latin typeface="Verdana"/>
              <a:cs typeface="Verdana"/>
            </a:endParaRPr>
          </a:p>
          <a:p>
            <a:pPr marL="698500" indent="-229235">
              <a:lnSpc>
                <a:spcPct val="100000"/>
              </a:lnSpc>
              <a:spcBef>
                <a:spcPts val="17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Verdana"/>
                <a:cs typeface="Verdana"/>
              </a:rPr>
              <a:t>Addition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new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data: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6903" y="5590032"/>
            <a:ext cx="9022715" cy="615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28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Verdana"/>
                <a:cs typeface="Verdana"/>
              </a:rPr>
              <a:t>With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new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data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50" dirty="0">
                <a:latin typeface="Verdana"/>
                <a:cs typeface="Verdana"/>
              </a:rPr>
              <a:t>we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can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take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additional</a:t>
            </a:r>
            <a:endParaRPr sz="2000" dirty="0">
              <a:latin typeface="Verdana"/>
              <a:cs typeface="Verdana"/>
            </a:endParaRPr>
          </a:p>
          <a:p>
            <a:pPr marL="241300" marR="5080">
              <a:lnSpc>
                <a:spcPts val="2160"/>
              </a:lnSpc>
              <a:spcBef>
                <a:spcPts val="155"/>
              </a:spcBef>
            </a:pPr>
            <a:r>
              <a:rPr sz="2000" spc="-95" dirty="0">
                <a:latin typeface="Verdana"/>
                <a:cs typeface="Verdana"/>
              </a:rPr>
              <a:t>steps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in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each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epoch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without</a:t>
            </a:r>
            <a:r>
              <a:rPr lang="en-GB" sz="2000" spc="-165" dirty="0">
                <a:latin typeface="Verdana"/>
                <a:cs typeface="Verdana"/>
              </a:rPr>
              <a:t> overfitting.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77740" y="2283002"/>
            <a:ext cx="0" cy="3498850"/>
          </a:xfrm>
          <a:custGeom>
            <a:avLst/>
            <a:gdLst/>
            <a:ahLst/>
            <a:cxnLst/>
            <a:rect l="l" t="t" r="r" b="b"/>
            <a:pathLst>
              <a:path h="3498850">
                <a:moveTo>
                  <a:pt x="0" y="0"/>
                </a:moveTo>
                <a:lnTo>
                  <a:pt x="0" y="3498596"/>
                </a:ln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53876" y="5388355"/>
            <a:ext cx="275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Verdana"/>
                <a:cs typeface="Verdana"/>
              </a:rPr>
              <a:t>steps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3876" y="3113658"/>
            <a:ext cx="2755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30" dirty="0">
                <a:latin typeface="Verdana"/>
                <a:cs typeface="Verdana"/>
              </a:rPr>
              <a:t>steps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D3CACF-8D13-10A2-2535-53D50A6E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Learning: Overfitting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Part2</Template>
  <TotalTime>135</TotalTime>
  <Words>716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Century Gothic</vt:lpstr>
      <vt:lpstr>Tahoma</vt:lpstr>
      <vt:lpstr>Verdana</vt:lpstr>
      <vt:lpstr>Wingdings 2</vt:lpstr>
      <vt:lpstr>Quotable</vt:lpstr>
      <vt:lpstr>PowerPoint Presentation</vt:lpstr>
      <vt:lpstr>Training Loop overview</vt:lpstr>
      <vt:lpstr>Model Updates</vt:lpstr>
      <vt:lpstr>When do we stop?</vt:lpstr>
      <vt:lpstr>Overfitting and Underfitting</vt:lpstr>
      <vt:lpstr>Intuition</vt:lpstr>
      <vt:lpstr>Overfitting in Deep Models</vt:lpstr>
      <vt:lpstr>Deep Learning: Overfitting</vt:lpstr>
      <vt:lpstr>Deep Learning: Overfitting</vt:lpstr>
      <vt:lpstr>Regularization</vt:lpstr>
      <vt:lpstr>Dropout</vt:lpstr>
      <vt:lpstr>Loss functions for Regularization</vt:lpstr>
      <vt:lpstr>Data Augmentation</vt:lpstr>
      <vt:lpstr>Augmentation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 The Forward Pass</dc:title>
  <dc:creator>Filip Svoboda</dc:creator>
  <cp:lastModifiedBy>Microsoft Office User</cp:lastModifiedBy>
  <cp:revision>4</cp:revision>
  <dcterms:created xsi:type="dcterms:W3CDTF">2023-03-15T13:54:36Z</dcterms:created>
  <dcterms:modified xsi:type="dcterms:W3CDTF">2023-03-15T16:12:18Z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2023-03-15T00:00:00Z</vt:filetime>
  </property>
  <property fmtid="{D5CDD505-2E9C-101B-9397-08002B2CF9AE}" pid="5" name="Producer">
    <vt:lpwstr>Microsoft® PowerPoint® for Microsoft 365</vt:lpwstr>
  </property>
</Properties>
</file>