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5"/>
  </p:notesMasterIdLst>
  <p:sldIdLst>
    <p:sldId id="256" r:id="rId2"/>
    <p:sldId id="322" r:id="rId3"/>
    <p:sldId id="303" r:id="rId4"/>
    <p:sldId id="302" r:id="rId5"/>
    <p:sldId id="314" r:id="rId6"/>
    <p:sldId id="312" r:id="rId7"/>
    <p:sldId id="313" r:id="rId8"/>
    <p:sldId id="323" r:id="rId9"/>
    <p:sldId id="309" r:id="rId10"/>
    <p:sldId id="311" r:id="rId11"/>
    <p:sldId id="376" r:id="rId12"/>
    <p:sldId id="359" r:id="rId13"/>
    <p:sldId id="360" r:id="rId14"/>
    <p:sldId id="357" r:id="rId15"/>
    <p:sldId id="361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3" r:id="rId25"/>
    <p:sldId id="374" r:id="rId26"/>
    <p:sldId id="375" r:id="rId27"/>
    <p:sldId id="377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8" r:id="rId49"/>
    <p:sldId id="389" r:id="rId50"/>
    <p:sldId id="391" r:id="rId51"/>
    <p:sldId id="392" r:id="rId52"/>
    <p:sldId id="393" r:id="rId53"/>
    <p:sldId id="397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15" r:id="rId64"/>
    <p:sldId id="416" r:id="rId65"/>
    <p:sldId id="417" r:id="rId66"/>
    <p:sldId id="418" r:id="rId67"/>
    <p:sldId id="420" r:id="rId68"/>
    <p:sldId id="372" r:id="rId69"/>
    <p:sldId id="436" r:id="rId70"/>
    <p:sldId id="324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25" r:id="rId86"/>
    <p:sldId id="316" r:id="rId87"/>
    <p:sldId id="317" r:id="rId88"/>
    <p:sldId id="318" r:id="rId89"/>
    <p:sldId id="319" r:id="rId90"/>
    <p:sldId id="320" r:id="rId91"/>
    <p:sldId id="321" r:id="rId92"/>
    <p:sldId id="437" r:id="rId93"/>
    <p:sldId id="435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C75D0-A972-9E4A-8B59-56525E4F2A5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13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E45B-8A18-C240-883B-B278A5D0394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4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7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5D7CC-CA67-AA4A-814E-FD86A03A292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1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4BCE7-1B82-7245-999A-D28D5288FEF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5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0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5178B-E75E-5248-B532-0A0344AEB2D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6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4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9482F-6F9C-584C-990C-FC82AC0AC02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94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85989-3FB8-D641-B21A-C46D7062814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7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506FD-87C9-0E4D-9ECA-5B21F5710E6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5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EC505-F689-6F4E-9F45-C655FB70672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6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3CD1A-1ACE-B94D-B4B4-9976C0DC0F4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2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51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B8E36-6FD3-9A43-BB9C-5593F29479D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60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E532D-3FCF-EE44-B13D-DF8698A55E0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32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6214A-2385-3B45-AEF3-C67FA2D7C9F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9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0F935-22E9-CC40-BF88-C64704ECBE5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6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nstats.un.org/unsd/cr/registry/regcst.asp?Cl=28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lecture04.web.scraping.ipynb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8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4-A587-214A-A6F8-BAF6F35405B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CSS?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690688"/>
            <a:ext cx="10012680" cy="3998913"/>
          </a:xfrm>
        </p:spPr>
        <p:txBody>
          <a:bodyPr/>
          <a:lstStyle/>
          <a:p>
            <a:r>
              <a:rPr lang="en-US" altLang="en-US" sz="2400" u="sng" dirty="0"/>
              <a:t>CSS</a:t>
            </a:r>
            <a:r>
              <a:rPr lang="en-US" altLang="en-US" sz="2400" dirty="0"/>
              <a:t> stands for </a:t>
            </a:r>
            <a:r>
              <a:rPr lang="en-US" altLang="en-US" sz="2400" u="sng" dirty="0"/>
              <a:t>C</a:t>
            </a:r>
            <a:r>
              <a:rPr lang="en-US" altLang="en-US" sz="2400" dirty="0"/>
              <a:t>ascading </a:t>
            </a:r>
            <a:r>
              <a:rPr lang="en-US" altLang="en-US" sz="2400" u="sng" dirty="0"/>
              <a:t>S</a:t>
            </a:r>
            <a:r>
              <a:rPr lang="en-US" altLang="en-US" sz="2400" dirty="0"/>
              <a:t>tyle </a:t>
            </a:r>
            <a:r>
              <a:rPr lang="en-US" altLang="en-US" sz="2400" u="sng" dirty="0"/>
              <a:t>S</a:t>
            </a:r>
            <a:r>
              <a:rPr lang="en-US" altLang="en-US" sz="2400" dirty="0"/>
              <a:t>heets</a:t>
            </a:r>
          </a:p>
          <a:p>
            <a:r>
              <a:rPr lang="en-US" altLang="en-US" sz="2400" u="sng" dirty="0"/>
              <a:t>Styles</a:t>
            </a:r>
            <a:r>
              <a:rPr lang="en-US" altLang="en-US" sz="2400" dirty="0"/>
              <a:t> define how XHTML elements and markup should be displayed by the browser (or user agent)</a:t>
            </a:r>
          </a:p>
          <a:p>
            <a:r>
              <a:rPr lang="en-US" altLang="en-US" sz="2400" dirty="0"/>
              <a:t>Styles can be included in the &lt;head&gt; area of an XHTML document, or placed in external Style Sheet files. </a:t>
            </a:r>
          </a:p>
          <a:p>
            <a:r>
              <a:rPr lang="en-US" altLang="en-US" sz="2400" dirty="0"/>
              <a:t>Multiple style definitions are able to </a:t>
            </a:r>
            <a:r>
              <a:rPr lang="en-US" altLang="en-US" sz="2400" u="sng" dirty="0"/>
              <a:t>cascade</a:t>
            </a:r>
            <a:r>
              <a:rPr lang="en-US" altLang="en-US" sz="2400" dirty="0"/>
              <a:t> into one…</a:t>
            </a:r>
          </a:p>
          <a:p>
            <a:endParaRPr lang="en-US" altLang="en-US" sz="2400" dirty="0">
              <a:solidFill>
                <a:srgbClr val="221E1F"/>
              </a:solidFill>
              <a:latin typeface="Univers 5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SM5312 week 6: </a:t>
            </a:r>
            <a:r>
              <a:rPr lang="en-US" altLang="en-US">
                <a:solidFill>
                  <a:srgbClr val="B9B9B9"/>
                </a:solidFill>
              </a:rPr>
              <a:t>basic CSS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9AB7-D89A-F044-8A32-3ED6DC3A86B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in CSS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0" y="1592581"/>
            <a:ext cx="9864090" cy="4183063"/>
          </a:xfrm>
        </p:spPr>
        <p:txBody>
          <a:bodyPr/>
          <a:lstStyle/>
          <a:p>
            <a:r>
              <a:rPr lang="en-US" altLang="en-US" dirty="0"/>
              <a:t>A CSS Style Sheet is basically a collection of </a:t>
            </a:r>
            <a:r>
              <a:rPr lang="en-US" altLang="en-US" u="sng" dirty="0"/>
              <a:t>rules</a:t>
            </a:r>
            <a:r>
              <a:rPr lang="en-US" altLang="en-US" dirty="0"/>
              <a:t>, describing how the browser should display XHTML elements.</a:t>
            </a:r>
          </a:p>
          <a:p>
            <a:r>
              <a:rPr lang="en-US" altLang="en-US" dirty="0"/>
              <a:t>Each rule contains 2 parts: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u="sng" dirty="0"/>
              <a:t>Selector</a:t>
            </a:r>
            <a:r>
              <a:rPr lang="en-US" altLang="en-US" dirty="0"/>
              <a:t>, stating which element in the XHTML a rule applies to;</a:t>
            </a:r>
          </a:p>
          <a:p>
            <a:pPr lvl="1"/>
            <a:r>
              <a:rPr lang="en-US" altLang="en-US" dirty="0"/>
              <a:t>One or more </a:t>
            </a:r>
            <a:r>
              <a:rPr lang="en-US" altLang="en-US" b="1" u="sng" dirty="0"/>
              <a:t>Declarations</a:t>
            </a:r>
            <a:r>
              <a:rPr lang="en-US" altLang="en-US" dirty="0"/>
              <a:t>, which describe how these elements should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4239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&gt;Example page with embedded style&lt;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/title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type="text/</a:t>
            </a:r>
            <a:r>
              <a:rPr lang="en-US" altLang="en-US" sz="1800" b="1" dirty="0" err="1">
                <a:latin typeface="Courier New" charset="0"/>
                <a:ea typeface="Courier New" charset="0"/>
                <a:cs typeface="Courier New" charset="0"/>
              </a:rPr>
              <a:t>css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body    { font-family : sans-serif;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color : blue;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background-color : yellow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h1      { font-style : italic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p       { font-size : 14pt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en-US" sz="1800" b="1" dirty="0" err="1">
                <a:latin typeface="Courier New" charset="0"/>
                <a:ea typeface="Courier New" charset="0"/>
                <a:cs typeface="Courier New" charset="0"/>
              </a:rPr>
              <a:t>ol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{ font-size : 12pt;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color : red;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          font-family : serif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/style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/head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en-US" sz="1800" b="1" i="1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sz="1800" b="1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/html</a:t>
            </a:r>
            <a:r>
              <a:rPr lang="en-US" alt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E4DA-765B-3B46-A1A0-25CA1CACC5E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3738563" y="2738438"/>
            <a:ext cx="5516562" cy="500062"/>
          </a:xfrm>
          <a:prstGeom prst="rect">
            <a:avLst/>
          </a:prstGeom>
          <a:solidFill>
            <a:srgbClr val="EEC9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3224214" y="3216276"/>
            <a:ext cx="5572125" cy="460375"/>
          </a:xfrm>
          <a:prstGeom prst="rect">
            <a:avLst/>
          </a:prstGeom>
          <a:solidFill>
            <a:srgbClr val="EEC9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Rules: Selectors and Declarations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4526" y="2668588"/>
            <a:ext cx="7281863" cy="1117600"/>
          </a:xfrm>
        </p:spPr>
        <p:txBody>
          <a:bodyPr/>
          <a:lstStyle/>
          <a:p>
            <a:pPr marL="1588" indent="-1588"/>
            <a:r>
              <a:rPr lang="en-US" altLang="en-US"/>
              <a:t>h1 { font-family: Times, Georgia, serif; </a:t>
            </a:r>
            <a:br>
              <a:rPr lang="en-US" altLang="en-US"/>
            </a:br>
            <a:r>
              <a:rPr lang="en-US" altLang="en-US"/>
              <a:t>font-size: 24px; text-align: center; }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3159126" y="2714625"/>
            <a:ext cx="555625" cy="484188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452813" y="2071689"/>
            <a:ext cx="0" cy="611187"/>
          </a:xfrm>
          <a:prstGeom prst="line">
            <a:avLst/>
          </a:prstGeom>
          <a:noFill/>
          <a:ln w="28575">
            <a:solidFill>
              <a:srgbClr val="E81B0A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381251" y="1666875"/>
            <a:ext cx="2119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E81B0A"/>
                </a:solidFill>
              </a:rPr>
              <a:t>Selector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6097588" y="3660775"/>
            <a:ext cx="0" cy="7064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4414839" y="4359276"/>
            <a:ext cx="3341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Declarations</a:t>
            </a:r>
          </a:p>
          <a:p>
            <a:pPr algn="ctr"/>
            <a:r>
              <a:rPr lang="en-US" altLang="en-US">
                <a:solidFill>
                  <a:schemeClr val="hlink"/>
                </a:solidFill>
              </a:rPr>
              <a:t>Enclosed in curly brackets { }</a:t>
            </a:r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2595564" y="1389063"/>
            <a:ext cx="7056437" cy="4151312"/>
          </a:xfrm>
          <a:prstGeom prst="rect">
            <a:avLst/>
          </a:prstGeom>
          <a:noFill/>
          <a:ln w="38100">
            <a:solidFill>
              <a:srgbClr val="B9B9B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5627689" y="1166813"/>
            <a:ext cx="10953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5695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6" grpId="0" animBg="1"/>
      <p:bldP spid="206852" grpId="0" animBg="1"/>
      <p:bldP spid="206853" grpId="0" animBg="1"/>
      <p:bldP spid="206854" grpId="0"/>
      <p:bldP spid="206857" grpId="0" animBg="1"/>
      <p:bldP spid="2068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0C2B-ACBD-4F49-B5D4-BAFA4F6A46F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4526" y="1858963"/>
            <a:ext cx="7281863" cy="2527300"/>
          </a:xfrm>
        </p:spPr>
        <p:txBody>
          <a:bodyPr/>
          <a:lstStyle/>
          <a:p>
            <a:pPr marL="287338" indent="-287338">
              <a:spcAft>
                <a:spcPct val="0"/>
              </a:spcAft>
            </a:pPr>
            <a:r>
              <a:rPr lang="en-US" altLang="en-US"/>
              <a:t>h1 { </a:t>
            </a:r>
            <a:br>
              <a:rPr lang="en-US" altLang="en-US"/>
            </a:br>
            <a:r>
              <a:rPr lang="en-US" altLang="en-US"/>
              <a:t>font-family: “Trebuchet MS”, serif; </a:t>
            </a:r>
            <a:br>
              <a:rPr lang="en-US" altLang="en-US"/>
            </a:br>
            <a:r>
              <a:rPr lang="en-US" altLang="en-US"/>
              <a:t>font-size: 24px; </a:t>
            </a:r>
            <a:br>
              <a:rPr lang="en-US" altLang="en-US"/>
            </a:br>
            <a:r>
              <a:rPr lang="en-US" altLang="en-US"/>
              <a:t>text-align: center; </a:t>
            </a:r>
          </a:p>
          <a:p>
            <a:pPr marL="287338" indent="-287338">
              <a:spcBef>
                <a:spcPct val="0"/>
              </a:spcBef>
            </a:pPr>
            <a:r>
              <a:rPr lang="en-US" altLang="en-US"/>
              <a:t>}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Rules: Declaration Parts</a:t>
            </a: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2595564" y="1389064"/>
            <a:ext cx="7056437" cy="3436937"/>
          </a:xfrm>
          <a:prstGeom prst="rect">
            <a:avLst/>
          </a:prstGeom>
          <a:noFill/>
          <a:ln w="38100">
            <a:solidFill>
              <a:srgbClr val="B9B9B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2643188" y="4968876"/>
            <a:ext cx="7016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 smtClean="0"/>
              <a:t>Note: values</a:t>
            </a:r>
            <a:r>
              <a:rPr lang="en-US" altLang="en-US" dirty="0" smtClean="0"/>
              <a:t> </a:t>
            </a:r>
            <a:r>
              <a:rPr lang="en-US" altLang="en-US" dirty="0"/>
              <a:t>do not have to be enclosed in quotation marks, unless the value name includes a space (</a:t>
            </a:r>
            <a:r>
              <a:rPr lang="en-US" altLang="en-US" dirty="0" err="1"/>
              <a:t>e.g</a:t>
            </a:r>
            <a:r>
              <a:rPr lang="en-US" altLang="en-US" dirty="0"/>
              <a:t> multi-word name).</a:t>
            </a: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5375275" y="2390775"/>
            <a:ext cx="2624138" cy="476250"/>
          </a:xfrm>
          <a:prstGeom prst="rect">
            <a:avLst/>
          </a:prstGeom>
          <a:noFill/>
          <a:ln w="38100">
            <a:solidFill>
              <a:srgbClr val="F571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auto">
          <a:xfrm flipH="1">
            <a:off x="6642100" y="2068513"/>
            <a:ext cx="7938" cy="285750"/>
          </a:xfrm>
          <a:prstGeom prst="line">
            <a:avLst/>
          </a:prstGeom>
          <a:noFill/>
          <a:ln w="28575">
            <a:solidFill>
              <a:srgbClr val="E81B0A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735514" y="1544639"/>
            <a:ext cx="3659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E81B0A"/>
                </a:solidFill>
              </a:rPr>
              <a:t>Only values with a space in the name need to be enclosed in quotes</a:t>
            </a:r>
          </a:p>
        </p:txBody>
      </p:sp>
    </p:spTree>
    <p:extLst>
      <p:ext uri="{BB962C8B-B14F-4D97-AF65-F5344CB8AC3E}">
        <p14:creationId xmlns:p14="http://schemas.microsoft.com/office/powerpoint/2010/main" val="3252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460E-A5F7-8243-AE33-A0AEBB831C6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Simple, or Element Selectors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830" y="1581150"/>
            <a:ext cx="10332720" cy="4222750"/>
          </a:xfrm>
        </p:spPr>
        <p:txBody>
          <a:bodyPr/>
          <a:lstStyle/>
          <a:p>
            <a:r>
              <a:rPr lang="en-US" altLang="en-US" dirty="0"/>
              <a:t>The most basic form of CSS selector is an XHTML element name;</a:t>
            </a:r>
          </a:p>
          <a:p>
            <a:pPr marL="457200" lvl="1" indent="0">
              <a:buNone/>
            </a:pPr>
            <a:r>
              <a:rPr lang="en-US" altLang="en-US" dirty="0"/>
              <a:t>h1, h2, p, </a:t>
            </a:r>
            <a:r>
              <a:rPr lang="en-US" altLang="en-US" dirty="0" err="1"/>
              <a:t>ol</a:t>
            </a:r>
            <a:r>
              <a:rPr lang="en-US" altLang="en-US" dirty="0"/>
              <a:t>, </a:t>
            </a:r>
            <a:r>
              <a:rPr lang="en-US" altLang="en-US" dirty="0" err="1"/>
              <a:t>ul</a:t>
            </a:r>
            <a:r>
              <a:rPr lang="en-US" altLang="en-US" dirty="0"/>
              <a:t>, table, etc.</a:t>
            </a:r>
          </a:p>
          <a:p>
            <a:r>
              <a:rPr lang="en-US" altLang="en-US" dirty="0"/>
              <a:t>This is the </a:t>
            </a:r>
            <a:r>
              <a:rPr lang="en-US" altLang="en-US" u="sng" dirty="0"/>
              <a:t>simple</a:t>
            </a:r>
            <a:r>
              <a:rPr lang="en-US" altLang="en-US" dirty="0"/>
              <a:t> or </a:t>
            </a:r>
            <a:r>
              <a:rPr lang="en-US" altLang="en-US" u="sng" dirty="0"/>
              <a:t>element selector</a:t>
            </a:r>
            <a:r>
              <a:rPr lang="en-US" altLang="en-US" dirty="0"/>
              <a:t>. Example:</a:t>
            </a:r>
          </a:p>
          <a:p>
            <a:pPr marL="457200" lvl="1" indent="0"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p { color: #003366; }</a:t>
            </a:r>
          </a:p>
          <a:p>
            <a:r>
              <a:rPr lang="en-US" altLang="en-US" dirty="0"/>
              <a:t>This will set every occurrence of content marked up the </a:t>
            </a:r>
            <a:r>
              <a:rPr lang="en-US" altLang="en-US" dirty="0">
                <a:solidFill>
                  <a:srgbClr val="BB3932"/>
                </a:solidFill>
              </a:rPr>
              <a:t>&lt;p&gt;</a:t>
            </a:r>
            <a:r>
              <a:rPr lang="en-US" altLang="en-US" dirty="0"/>
              <a:t> paragraph tag to be a dark blue </a:t>
            </a:r>
            <a:r>
              <a:rPr lang="en-US" altLang="en-US" dirty="0" err="1"/>
              <a:t>colour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7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412-F6A0-DF4C-97CB-462C76BB92C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Class Selectors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90688"/>
            <a:ext cx="9715500" cy="3997326"/>
          </a:xfrm>
        </p:spPr>
        <p:txBody>
          <a:bodyPr/>
          <a:lstStyle/>
          <a:p>
            <a:r>
              <a:rPr lang="en-US" altLang="en-US" dirty="0"/>
              <a:t>However, in XHTML markup, elements can have </a:t>
            </a:r>
            <a:r>
              <a:rPr lang="en-US" altLang="en-US" u="sng" dirty="0"/>
              <a:t>class</a:t>
            </a:r>
            <a:r>
              <a:rPr lang="en-US" altLang="en-US" dirty="0"/>
              <a:t> attributes assigned to them. The </a:t>
            </a:r>
            <a:r>
              <a:rPr lang="en-US" altLang="en-US" u="sng" dirty="0"/>
              <a:t>value</a:t>
            </a:r>
            <a:r>
              <a:rPr lang="en-US" altLang="en-US" dirty="0"/>
              <a:t> attached to a class attribute can be one (or more) names, separated by spaces. Example:</a:t>
            </a:r>
          </a:p>
          <a:p>
            <a:pPr marL="457200" lvl="1" indent="0"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&lt;h1 class=“special”&gt;</a:t>
            </a:r>
            <a:r>
              <a:rPr lang="en-US" altLang="en-US" i="0" dirty="0"/>
              <a:t> </a:t>
            </a:r>
            <a:r>
              <a:rPr lang="en-US" altLang="en-US" dirty="0"/>
              <a:t>or</a:t>
            </a:r>
            <a:endParaRPr lang="en-US" altLang="en-US" i="0" dirty="0"/>
          </a:p>
          <a:p>
            <a:pPr marL="457200" lvl="1" indent="0"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&lt;h1 class=“special underlined”&gt;</a:t>
            </a:r>
          </a:p>
          <a:p>
            <a:r>
              <a:rPr lang="en-US" altLang="en-US" dirty="0"/>
              <a:t>The actual definition of the value “special” is defined in a CSS class selector…</a:t>
            </a:r>
            <a:endParaRPr lang="en-US" altLang="en-US" dirty="0">
              <a:solidFill>
                <a:srgbClr val="BB3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CBEB-DB7D-6345-A68C-926F533DA0F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Class Selectors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130" y="1565910"/>
            <a:ext cx="9658350" cy="479044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000" dirty="0">
                <a:solidFill>
                  <a:srgbClr val="BB3932"/>
                </a:solidFill>
              </a:rPr>
              <a:t>h1.special { color: #FF0000; }</a:t>
            </a:r>
            <a:endParaRPr lang="en-US" altLang="en-US" sz="2000" dirty="0"/>
          </a:p>
          <a:p>
            <a:r>
              <a:rPr lang="en-US" altLang="en-US" sz="2000" dirty="0"/>
              <a:t>This will now make all </a:t>
            </a:r>
            <a:r>
              <a:rPr lang="en-US" altLang="en-US" sz="2000" dirty="0">
                <a:solidFill>
                  <a:srgbClr val="BB3932"/>
                </a:solidFill>
              </a:rPr>
              <a:t>&lt;h1&gt;</a:t>
            </a:r>
            <a:r>
              <a:rPr lang="en-US" altLang="en-US" sz="2000" dirty="0"/>
              <a:t> elements with the class “special” display text with a red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. </a:t>
            </a:r>
            <a:r>
              <a:rPr lang="en-US" altLang="en-US" sz="2000" dirty="0">
                <a:solidFill>
                  <a:srgbClr val="BB3932"/>
                </a:solidFill>
              </a:rPr>
              <a:t>&lt;h1&gt;</a:t>
            </a:r>
            <a:r>
              <a:rPr lang="en-US" altLang="en-US" sz="2000" dirty="0"/>
              <a:t> elements that don’t have the class attribute “special” will continue to display in the default </a:t>
            </a:r>
            <a:r>
              <a:rPr lang="en-US" altLang="en-US" sz="2000" dirty="0">
                <a:solidFill>
                  <a:srgbClr val="BB3932"/>
                </a:solidFill>
              </a:rPr>
              <a:t>&lt;h1&gt;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A CSS class selector can also be defined more generally, without the element name (just the dot):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BB3932"/>
                </a:solidFill>
              </a:rPr>
              <a:t>.special { color: #FF0000; }</a:t>
            </a:r>
          </a:p>
          <a:p>
            <a:r>
              <a:rPr lang="en-US" altLang="en-US" sz="2000" dirty="0"/>
              <a:t>This class can now be applied to </a:t>
            </a:r>
            <a:r>
              <a:rPr lang="en-US" altLang="en-US" sz="2000" u="sng" dirty="0"/>
              <a:t>any</a:t>
            </a:r>
            <a:r>
              <a:rPr lang="en-US" altLang="en-US" sz="2000" dirty="0"/>
              <a:t> XHTML element that has the class attribute “special”.</a:t>
            </a:r>
          </a:p>
          <a:p>
            <a:r>
              <a:rPr lang="en-US" altLang="en-US" sz="2000" i="1" dirty="0"/>
              <a:t>Actually the full CSS syntax is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BB3932"/>
                </a:solidFill>
              </a:rPr>
              <a:t>*.special</a:t>
            </a:r>
            <a:r>
              <a:rPr lang="en-US" altLang="en-US" sz="2000" dirty="0"/>
              <a:t>, </a:t>
            </a:r>
            <a:r>
              <a:rPr lang="en-US" altLang="en-US" sz="2000" i="1" dirty="0"/>
              <a:t>where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BB3932"/>
                </a:solidFill>
              </a:rPr>
              <a:t>*</a:t>
            </a:r>
            <a:r>
              <a:rPr lang="en-US" altLang="en-US" sz="2000" dirty="0"/>
              <a:t> </a:t>
            </a:r>
            <a:r>
              <a:rPr lang="en-US" altLang="en-US" sz="2000" i="1" dirty="0"/>
              <a:t>is a selector that matches anything. However, CSS shorthand means we can drop the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BB3932"/>
                </a:solidFill>
              </a:rPr>
              <a:t>*</a:t>
            </a:r>
            <a:r>
              <a:rPr lang="en-US" alt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01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Pandas</a:t>
            </a:r>
          </a:p>
          <a:p>
            <a:r>
              <a:rPr lang="en-US" dirty="0" smtClean="0"/>
              <a:t>Web Scraping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XPath</a:t>
            </a:r>
          </a:p>
          <a:p>
            <a:pPr lvl="1"/>
            <a:r>
              <a:rPr lang="en-US" dirty="0"/>
              <a:t>Hacker </a:t>
            </a:r>
            <a:r>
              <a:rPr lang="en-US" dirty="0" smtClean="0"/>
              <a:t>News</a:t>
            </a:r>
            <a:endParaRPr lang="en-US" dirty="0" smtClean="0"/>
          </a:p>
          <a:p>
            <a:r>
              <a:rPr lang="en-US" dirty="0" smtClean="0"/>
              <a:t>Merging Data</a:t>
            </a:r>
            <a:endParaRPr lang="en-US" dirty="0"/>
          </a:p>
          <a:p>
            <a:r>
              <a:rPr lang="en-US" dirty="0" smtClean="0"/>
              <a:t>Pandas Input </a:t>
            </a:r>
            <a:r>
              <a:rPr lang="en-US" dirty="0" smtClean="0"/>
              <a:t>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14B0-043B-D04C-AB97-1F9ED92D1DE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ID Selectors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88770"/>
            <a:ext cx="9669780" cy="4508818"/>
          </a:xfrm>
        </p:spPr>
        <p:txBody>
          <a:bodyPr/>
          <a:lstStyle/>
          <a:p>
            <a:r>
              <a:rPr lang="en-US" altLang="en-US" sz="2400" dirty="0"/>
              <a:t>XHTML elements can also have </a:t>
            </a:r>
            <a:r>
              <a:rPr lang="en-US" altLang="en-US" sz="2400" u="sng" dirty="0"/>
              <a:t>id selectors</a:t>
            </a:r>
            <a:r>
              <a:rPr lang="en-US" altLang="en-US" sz="2400" dirty="0"/>
              <a:t> assigned to them. Example: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BB3932"/>
                </a:solidFill>
              </a:rPr>
              <a:t>	&lt;p id=“summary”&gt;</a:t>
            </a:r>
            <a:r>
              <a:rPr lang="en-US" altLang="en-US" sz="2400" dirty="0"/>
              <a:t>blah, blah, blah.</a:t>
            </a:r>
            <a:r>
              <a:rPr lang="en-US" altLang="en-US" sz="2400" dirty="0">
                <a:solidFill>
                  <a:srgbClr val="BB3932"/>
                </a:solidFill>
              </a:rPr>
              <a:t>&lt;/p&gt;</a:t>
            </a:r>
            <a:endParaRPr lang="en-US" altLang="en-US" sz="2400" dirty="0"/>
          </a:p>
          <a:p>
            <a:r>
              <a:rPr lang="en-US" altLang="en-US" sz="2400" dirty="0"/>
              <a:t>In the CSS, the id “summary” can be styled in a rule, thus: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BB3932"/>
                </a:solidFill>
              </a:rPr>
              <a:t>#summary { font-style: italic; }</a:t>
            </a:r>
          </a:p>
          <a:p>
            <a:r>
              <a:rPr lang="en-US" altLang="en-US" sz="2400" dirty="0"/>
              <a:t>Whereas </a:t>
            </a:r>
            <a:r>
              <a:rPr lang="en-US" altLang="en-US" sz="2400" u="sng" dirty="0"/>
              <a:t>class selectors</a:t>
            </a:r>
            <a:r>
              <a:rPr lang="en-US" altLang="en-US" sz="2400" dirty="0"/>
              <a:t> can be used across a number of elements in an XHTML document, </a:t>
            </a:r>
            <a:r>
              <a:rPr lang="en-US" altLang="en-US" sz="2400" u="sng" dirty="0"/>
              <a:t>ID selectors</a:t>
            </a:r>
            <a:r>
              <a:rPr lang="en-US" altLang="en-US" sz="2400" dirty="0"/>
              <a:t> can only be assigned to </a:t>
            </a:r>
            <a:r>
              <a:rPr lang="en-US" altLang="en-US" sz="2400" b="1" dirty="0"/>
              <a:t>one specific element</a:t>
            </a:r>
            <a:r>
              <a:rPr lang="en-US" altLang="en-US" sz="2400" dirty="0"/>
              <a:t> in any given XHTML document.</a:t>
            </a:r>
          </a:p>
        </p:txBody>
      </p:sp>
    </p:spTree>
    <p:extLst>
      <p:ext uri="{BB962C8B-B14F-4D97-AF65-F5344CB8AC3E}">
        <p14:creationId xmlns:p14="http://schemas.microsoft.com/office/powerpoint/2010/main" val="5245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7CC-28BB-9441-B358-AD64826C378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ID Selectors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88770"/>
            <a:ext cx="9681210" cy="4107180"/>
          </a:xfrm>
        </p:spPr>
        <p:txBody>
          <a:bodyPr/>
          <a:lstStyle/>
          <a:p>
            <a:r>
              <a:rPr lang="en-US" altLang="en-US" sz="2400" dirty="0"/>
              <a:t>In the CSS, id selectors are always defined with a</a:t>
            </a:r>
            <a:r>
              <a:rPr lang="en-US" altLang="en-US" sz="2400" dirty="0">
                <a:solidFill>
                  <a:srgbClr val="BB3932"/>
                </a:solidFill>
              </a:rPr>
              <a:t> # </a:t>
            </a:r>
            <a:r>
              <a:rPr lang="en-US" altLang="en-US" sz="2400" dirty="0"/>
              <a:t>(hash)</a:t>
            </a:r>
            <a:r>
              <a:rPr lang="en-US" altLang="en-US" sz="2400" dirty="0">
                <a:solidFill>
                  <a:srgbClr val="BB3932"/>
                </a:solidFill>
              </a:rPr>
              <a:t> </a:t>
            </a:r>
            <a:r>
              <a:rPr lang="en-US" altLang="en-US" sz="2400" dirty="0"/>
              <a:t>symbol first: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BB3932"/>
                </a:solidFill>
              </a:rPr>
              <a:t>#summary { font-style: italic; }</a:t>
            </a:r>
          </a:p>
          <a:p>
            <a:r>
              <a:rPr lang="en-US" altLang="en-US" sz="2400" dirty="0"/>
              <a:t>Again, this is CSS shorthand for…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BB3932"/>
                </a:solidFill>
              </a:rPr>
              <a:t>*#summary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BB3932"/>
                </a:solidFill>
              </a:rPr>
              <a:t>{ font-style: italic; }</a:t>
            </a:r>
          </a:p>
          <a:p>
            <a:r>
              <a:rPr lang="en-US" altLang="en-US" sz="2400" dirty="0"/>
              <a:t>…meaning the id </a:t>
            </a:r>
            <a:r>
              <a:rPr lang="en-US" altLang="en-US" sz="2400" dirty="0">
                <a:solidFill>
                  <a:srgbClr val="BB3932"/>
                </a:solidFill>
              </a:rPr>
              <a:t>#summary</a:t>
            </a:r>
            <a:r>
              <a:rPr lang="en-US" altLang="en-US" sz="2400" dirty="0"/>
              <a:t> can be applied to any XHTML element (but only </a:t>
            </a:r>
            <a:r>
              <a:rPr lang="en-US" altLang="en-US" sz="2400" u="sng" dirty="0"/>
              <a:t>one</a:t>
            </a:r>
            <a:r>
              <a:rPr lang="en-US" altLang="en-US" sz="2400" dirty="0"/>
              <a:t> element can have that id name in the XHTML document).</a:t>
            </a:r>
            <a:endParaRPr lang="en-US" altLang="en-US" dirty="0">
              <a:solidFill>
                <a:srgbClr val="BB3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CF0-C43B-244D-A04E-80F41C32E9A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Selectors vs ID Selectors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1017270" y="1606869"/>
            <a:ext cx="970407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/>
              <a:t>ID selectors:</a:t>
            </a:r>
            <a:endParaRPr lang="en-US" altLang="en-US" sz="2800" dirty="0"/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As they must be unique to a page, ID selectors are useful for </a:t>
            </a:r>
            <a:r>
              <a:rPr lang="en-US" altLang="en-US" u="sng" dirty="0"/>
              <a:t>persistent structural elements</a:t>
            </a:r>
            <a:r>
              <a:rPr lang="en-US" altLang="en-US" dirty="0"/>
              <a:t>, such as navigation zones, or key content areas, that occur once on a page, but that are consistent across a site.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BB3932"/>
                </a:solidFill>
              </a:rPr>
              <a:t>#</a:t>
            </a:r>
            <a:r>
              <a:rPr lang="en-US" altLang="en-US" dirty="0" err="1">
                <a:solidFill>
                  <a:srgbClr val="BB3932"/>
                </a:solidFill>
              </a:rPr>
              <a:t>mainNav</a:t>
            </a:r>
            <a:r>
              <a:rPr lang="en-US" altLang="en-US" dirty="0"/>
              <a:t> may be the selector to style the the main navigation element, which will likely appear on every page of your site.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So, ID selectors are generally applied to </a:t>
            </a:r>
            <a:r>
              <a:rPr lang="en-US" altLang="en-US" u="sng" dirty="0"/>
              <a:t>conceptually similar elements</a:t>
            </a:r>
            <a:r>
              <a:rPr lang="en-US" altLang="en-US" dirty="0"/>
              <a:t> across a site. </a:t>
            </a:r>
          </a:p>
        </p:txBody>
      </p:sp>
    </p:spTree>
    <p:extLst>
      <p:ext uri="{BB962C8B-B14F-4D97-AF65-F5344CB8AC3E}">
        <p14:creationId xmlns:p14="http://schemas.microsoft.com/office/powerpoint/2010/main" val="9949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834-ABBE-3E41-B580-14CE7F72D3C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Selectors vs ID Selectors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017270" y="1584009"/>
            <a:ext cx="96583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/>
              <a:t>Class selectors:</a:t>
            </a:r>
            <a:endParaRPr lang="en-US" altLang="en-US" sz="2800"/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As they can be allied to any number of elements on a page, class selectors are useful for identifying (and targeting) types of content, or similar items.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/>
              <a:t>For example, you have a news page with a date at the start of each story. If you use ID selectors, you’d have to give every occurrence of the date a separate ID name. Much easier to give every date one class name and style that one class.</a:t>
            </a:r>
          </a:p>
        </p:txBody>
      </p:sp>
    </p:spTree>
    <p:extLst>
      <p:ext uri="{BB962C8B-B14F-4D97-AF65-F5344CB8AC3E}">
        <p14:creationId xmlns:p14="http://schemas.microsoft.com/office/powerpoint/2010/main" val="17145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974-B852-5B43-8447-792E9A49F9A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Pseudo-Classes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420" y="1592580"/>
            <a:ext cx="9646920" cy="3341688"/>
          </a:xfrm>
        </p:spPr>
        <p:txBody>
          <a:bodyPr/>
          <a:lstStyle/>
          <a:p>
            <a:r>
              <a:rPr lang="en-US" altLang="en-US" sz="2400" u="sng" dirty="0"/>
              <a:t>Pseudo-classes</a:t>
            </a:r>
            <a:r>
              <a:rPr lang="en-US" altLang="en-US" sz="2400" dirty="0"/>
              <a:t> are CSS classes used to add effects to certain elements. They are used most often to style the anchor elements </a:t>
            </a:r>
            <a:r>
              <a:rPr lang="en-US" altLang="en-US" sz="2400" dirty="0">
                <a:solidFill>
                  <a:srgbClr val="BB3932"/>
                </a:solidFill>
              </a:rPr>
              <a:t>&lt;a&gt;</a:t>
            </a:r>
            <a:r>
              <a:rPr lang="en-US" altLang="en-US" sz="2400" dirty="0"/>
              <a:t> of hyperlinks. Example:</a:t>
            </a:r>
            <a:endParaRPr lang="en-US" altLang="en-US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i="0" dirty="0" err="1">
                <a:solidFill>
                  <a:srgbClr val="BB3932"/>
                </a:solidFill>
              </a:rPr>
              <a:t>a:link</a:t>
            </a:r>
            <a:r>
              <a:rPr lang="en-US" altLang="en-US" i="0" dirty="0">
                <a:solidFill>
                  <a:srgbClr val="BB3932"/>
                </a:solidFill>
              </a:rPr>
              <a:t> { color: blue; text-decoration: underlined; }</a:t>
            </a:r>
          </a:p>
          <a:p>
            <a:r>
              <a:rPr lang="en-US" altLang="en-US" sz="2400" dirty="0"/>
              <a:t>Can also be written without the </a:t>
            </a:r>
            <a:r>
              <a:rPr lang="en-US" altLang="en-US" sz="2400" dirty="0">
                <a:solidFill>
                  <a:srgbClr val="BB3932"/>
                </a:solidFill>
              </a:rPr>
              <a:t>a</a:t>
            </a:r>
            <a:r>
              <a:rPr lang="en-US" altLang="en-US" sz="2400" dirty="0"/>
              <a:t> (anchor) element:</a:t>
            </a:r>
            <a:endParaRPr lang="en-US" altLang="en-US" i="1" dirty="0"/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i="0" dirty="0">
                <a:solidFill>
                  <a:srgbClr val="BB3932"/>
                </a:solidFill>
              </a:rPr>
              <a:t>:link { color: blue; text-decoration: underlined; }</a:t>
            </a:r>
            <a:r>
              <a:rPr lang="en-US" altLang="en-US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11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986-18CE-0A4F-9EBE-D4B690186DA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Pseudo-Classes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260" y="1646237"/>
            <a:ext cx="9784080" cy="5075238"/>
          </a:xfrm>
        </p:spPr>
        <p:txBody>
          <a:bodyPr/>
          <a:lstStyle/>
          <a:p>
            <a:r>
              <a:rPr lang="en-US" altLang="en-US" sz="2400" dirty="0"/>
              <a:t>There are four pseudo-class elements provided to make rollover and on-click effects possible:</a:t>
            </a: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a:link</a:t>
            </a:r>
            <a:r>
              <a:rPr lang="en-US" altLang="en-US" sz="2000" dirty="0">
                <a:solidFill>
                  <a:srgbClr val="BB3932"/>
                </a:solidFill>
              </a:rPr>
              <a:t> { color: blue; text-decoration: underlined;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link not yet visited</a:t>
            </a:r>
            <a:endParaRPr lang="en-US" altLang="en-US" sz="2000" dirty="0">
              <a:solidFill>
                <a:srgbClr val="BB3932"/>
              </a:solidFill>
            </a:endParaRP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a:visited</a:t>
            </a:r>
            <a:r>
              <a:rPr lang="en-US" altLang="en-US" sz="2000" dirty="0">
                <a:solidFill>
                  <a:srgbClr val="BB3932"/>
                </a:solidFill>
              </a:rPr>
              <a:t> { color: green; text-decoration: underlined;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visited link</a:t>
            </a:r>
            <a:endParaRPr lang="en-US" altLang="en-US" sz="2000" dirty="0">
              <a:solidFill>
                <a:srgbClr val="BB3932"/>
              </a:solidFill>
            </a:endParaRP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a:hover</a:t>
            </a:r>
            <a:r>
              <a:rPr lang="en-US" altLang="en-US" sz="2000" dirty="0">
                <a:solidFill>
                  <a:srgbClr val="BB3932"/>
                </a:solidFill>
              </a:rPr>
              <a:t> { color: red; text-decoration: none;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effect on the link when the mouse hovers over it</a:t>
            </a:r>
          </a:p>
          <a:p>
            <a:pPr lvl="1"/>
            <a:r>
              <a:rPr lang="en-US" altLang="en-US" sz="2000" dirty="0" err="1">
                <a:solidFill>
                  <a:srgbClr val="BB3932"/>
                </a:solidFill>
              </a:rPr>
              <a:t>a:active</a:t>
            </a:r>
            <a:r>
              <a:rPr lang="en-US" altLang="en-US" sz="2000" dirty="0">
                <a:solidFill>
                  <a:srgbClr val="BB3932"/>
                </a:solidFill>
              </a:rPr>
              <a:t> { color: purple; text-decoration: none; }</a:t>
            </a:r>
            <a:br>
              <a:rPr lang="en-US" altLang="en-US" sz="2000" dirty="0">
                <a:solidFill>
                  <a:srgbClr val="BB3932"/>
                </a:solidFill>
              </a:rPr>
            </a:br>
            <a:r>
              <a:rPr lang="en-US" altLang="en-US" sz="2000" dirty="0"/>
              <a:t>effect on the link when the mouse button is pressed down on it</a:t>
            </a:r>
            <a:endParaRPr lang="en-US" altLang="en-US" sz="2000" dirty="0">
              <a:solidFill>
                <a:srgbClr val="BB3932"/>
              </a:solidFill>
            </a:endParaRPr>
          </a:p>
          <a:p>
            <a:r>
              <a:rPr lang="en-US" altLang="en-US" sz="2400" dirty="0"/>
              <a:t>Note that pseudo-classes for rollover effects must be written in this order in a CSS file for them to work correctly.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5872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SM5312 week 6: </a:t>
            </a:r>
            <a:r>
              <a:rPr lang="en-US" altLang="en-US">
                <a:solidFill>
                  <a:srgbClr val="B9B9B9"/>
                </a:solidFill>
              </a:rPr>
              <a:t>basic CSS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02BD-69CB-7748-89E2-D1CDCD11BB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Pseudo-Classes with Classes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130" y="1581151"/>
            <a:ext cx="9635490" cy="4537075"/>
          </a:xfrm>
        </p:spPr>
        <p:txBody>
          <a:bodyPr/>
          <a:lstStyle/>
          <a:p>
            <a:r>
              <a:rPr lang="en-US" altLang="en-US" dirty="0"/>
              <a:t>Pseudo-classes can also be combined with regular CSS class selectors to create multiple link and rollover styles, depending on the </a:t>
            </a:r>
            <a:r>
              <a:rPr lang="en-US" altLang="en-US" u="sng" dirty="0"/>
              <a:t>parent class</a:t>
            </a:r>
            <a:r>
              <a:rPr lang="en-US" altLang="en-US" dirty="0"/>
              <a:t>. Examples: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BB3932"/>
                </a:solidFill>
              </a:rPr>
              <a:t>	</a:t>
            </a:r>
            <a:r>
              <a:rPr lang="en-US" altLang="en-US" dirty="0" err="1">
                <a:solidFill>
                  <a:srgbClr val="BB3932"/>
                </a:solidFill>
              </a:rPr>
              <a:t>a.main:link</a:t>
            </a:r>
            <a:r>
              <a:rPr lang="en-US" altLang="en-US" dirty="0">
                <a:solidFill>
                  <a:srgbClr val="BB3932"/>
                </a:solidFill>
              </a:rPr>
              <a:t> { color: blue; }</a:t>
            </a:r>
            <a:br>
              <a:rPr lang="en-US" altLang="en-US" dirty="0">
                <a:solidFill>
                  <a:srgbClr val="BB3932"/>
                </a:solidFill>
              </a:rPr>
            </a:br>
            <a:r>
              <a:rPr lang="en-US" altLang="en-US" dirty="0">
                <a:solidFill>
                  <a:srgbClr val="BB3932"/>
                </a:solidFill>
              </a:rPr>
              <a:t>	</a:t>
            </a:r>
            <a:r>
              <a:rPr lang="en-US" altLang="en-US" dirty="0" err="1">
                <a:solidFill>
                  <a:srgbClr val="BB3932"/>
                </a:solidFill>
              </a:rPr>
              <a:t>a.sidebar:link</a:t>
            </a:r>
            <a:r>
              <a:rPr lang="en-US" altLang="en-US" dirty="0">
                <a:solidFill>
                  <a:srgbClr val="BB3932"/>
                </a:solidFill>
              </a:rPr>
              <a:t> { color: grey; }</a:t>
            </a:r>
            <a:br>
              <a:rPr lang="en-US" altLang="en-US" dirty="0">
                <a:solidFill>
                  <a:srgbClr val="BB3932"/>
                </a:solidFill>
              </a:rPr>
            </a:br>
            <a:r>
              <a:rPr lang="en-US" altLang="en-US" dirty="0">
                <a:solidFill>
                  <a:srgbClr val="BB3932"/>
                </a:solidFill>
              </a:rPr>
              <a:t>	</a:t>
            </a:r>
            <a:r>
              <a:rPr lang="en-US" altLang="en-US" dirty="0" err="1">
                <a:solidFill>
                  <a:srgbClr val="BB3932"/>
                </a:solidFill>
              </a:rPr>
              <a:t>a.footer:link</a:t>
            </a:r>
            <a:r>
              <a:rPr lang="en-US" altLang="en-US" dirty="0">
                <a:solidFill>
                  <a:srgbClr val="BB3932"/>
                </a:solidFill>
              </a:rPr>
              <a:t> { color: white; }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118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8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050"/>
          <p:cNvGrpSpPr>
            <a:grpSpLocks/>
          </p:cNvGrpSpPr>
          <p:nvPr/>
        </p:nvGrpSpPr>
        <p:grpSpPr bwMode="auto">
          <a:xfrm>
            <a:off x="1660525" y="1498600"/>
            <a:ext cx="8855076" cy="5219700"/>
            <a:chOff x="185" y="1237"/>
            <a:chExt cx="5578" cy="3288"/>
          </a:xfrm>
        </p:grpSpPr>
        <p:sp>
          <p:nvSpPr>
            <p:cNvPr id="575491" name="AutoShape 2051"/>
            <p:cNvSpPr>
              <a:spLocks noChangeArrowheads="1"/>
            </p:cNvSpPr>
            <p:nvPr/>
          </p:nvSpPr>
          <p:spPr bwMode="auto">
            <a:xfrm>
              <a:off x="2000" y="1237"/>
              <a:ext cx="712" cy="5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/>
            </a:p>
          </p:txBody>
        </p:sp>
        <p:sp>
          <p:nvSpPr>
            <p:cNvPr id="6151" name="Rectangle 2052"/>
            <p:cNvSpPr>
              <a:spLocks noChangeArrowheads="1"/>
            </p:cNvSpPr>
            <p:nvPr/>
          </p:nvSpPr>
          <p:spPr bwMode="auto">
            <a:xfrm>
              <a:off x="2104" y="1431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Document</a:t>
              </a:r>
            </a:p>
            <a:p>
              <a:pPr algn="ctr"/>
              <a:r>
                <a:rPr lang="en-US" altLang="en-US" sz="1200" b="1"/>
                <a:t>/</a:t>
              </a:r>
            </a:p>
          </p:txBody>
        </p:sp>
        <p:sp>
          <p:nvSpPr>
            <p:cNvPr id="6152" name="AutoShape 2053"/>
            <p:cNvSpPr>
              <a:spLocks noChangeArrowheads="1"/>
            </p:cNvSpPr>
            <p:nvPr/>
          </p:nvSpPr>
          <p:spPr bwMode="auto">
            <a:xfrm>
              <a:off x="185" y="2049"/>
              <a:ext cx="1093" cy="403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3" name="Rectangle 2054"/>
            <p:cNvSpPr>
              <a:spLocks noChangeArrowheads="1"/>
            </p:cNvSpPr>
            <p:nvPr/>
          </p:nvSpPr>
          <p:spPr bwMode="auto">
            <a:xfrm>
              <a:off x="232" y="2061"/>
              <a:ext cx="10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PI</a:t>
              </a:r>
              <a:endParaRPr lang="en-US" altLang="en-US" sz="1200"/>
            </a:p>
            <a:p>
              <a:pPr algn="ctr"/>
              <a:r>
                <a:rPr lang="en-US" altLang="en-US" sz="1200"/>
                <a:t>&lt;?xml version=“1.0”?&gt;</a:t>
              </a:r>
            </a:p>
          </p:txBody>
        </p:sp>
        <p:sp>
          <p:nvSpPr>
            <p:cNvPr id="6154" name="Rectangle 2055"/>
            <p:cNvSpPr>
              <a:spLocks noChangeArrowheads="1"/>
            </p:cNvSpPr>
            <p:nvPr/>
          </p:nvSpPr>
          <p:spPr bwMode="auto">
            <a:xfrm>
              <a:off x="3990" y="205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5" name="Rectangle 2056"/>
            <p:cNvSpPr>
              <a:spLocks noChangeArrowheads="1"/>
            </p:cNvSpPr>
            <p:nvPr/>
          </p:nvSpPr>
          <p:spPr bwMode="auto">
            <a:xfrm>
              <a:off x="4009" y="2078"/>
              <a:ext cx="6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FitnessCenter</a:t>
              </a:r>
            </a:p>
          </p:txBody>
        </p:sp>
        <p:sp>
          <p:nvSpPr>
            <p:cNvPr id="6156" name="Rectangle 2057"/>
            <p:cNvSpPr>
              <a:spLocks noChangeArrowheads="1"/>
            </p:cNvSpPr>
            <p:nvPr/>
          </p:nvSpPr>
          <p:spPr bwMode="auto">
            <a:xfrm>
              <a:off x="909" y="278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7" name="Rectangle 2058"/>
            <p:cNvSpPr>
              <a:spLocks noChangeArrowheads="1"/>
            </p:cNvSpPr>
            <p:nvPr/>
          </p:nvSpPr>
          <p:spPr bwMode="auto">
            <a:xfrm>
              <a:off x="1021" y="280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6158" name="Rectangle 2059"/>
            <p:cNvSpPr>
              <a:spLocks noChangeArrowheads="1"/>
            </p:cNvSpPr>
            <p:nvPr/>
          </p:nvSpPr>
          <p:spPr bwMode="auto">
            <a:xfrm>
              <a:off x="2743" y="2770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59" name="Rectangle 2060"/>
            <p:cNvSpPr>
              <a:spLocks noChangeArrowheads="1"/>
            </p:cNvSpPr>
            <p:nvPr/>
          </p:nvSpPr>
          <p:spPr bwMode="auto">
            <a:xfrm>
              <a:off x="2855" y="2789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6160" name="Rectangle 2061"/>
            <p:cNvSpPr>
              <a:spLocks noChangeArrowheads="1"/>
            </p:cNvSpPr>
            <p:nvPr/>
          </p:nvSpPr>
          <p:spPr bwMode="auto">
            <a:xfrm>
              <a:off x="4510" y="2776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61" name="Rectangle 2062"/>
            <p:cNvSpPr>
              <a:spLocks noChangeArrowheads="1"/>
            </p:cNvSpPr>
            <p:nvPr/>
          </p:nvSpPr>
          <p:spPr bwMode="auto">
            <a:xfrm>
              <a:off x="4622" y="2795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6162" name="Line 2063"/>
            <p:cNvSpPr>
              <a:spLocks noChangeShapeType="1"/>
            </p:cNvSpPr>
            <p:nvPr/>
          </p:nvSpPr>
          <p:spPr bwMode="auto">
            <a:xfrm>
              <a:off x="742" y="1701"/>
              <a:ext cx="3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2064"/>
            <p:cNvSpPr>
              <a:spLocks noChangeShapeType="1"/>
            </p:cNvSpPr>
            <p:nvPr/>
          </p:nvSpPr>
          <p:spPr bwMode="auto">
            <a:xfrm>
              <a:off x="738" y="1705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2065"/>
            <p:cNvSpPr>
              <a:spLocks noChangeShapeType="1"/>
            </p:cNvSpPr>
            <p:nvPr/>
          </p:nvSpPr>
          <p:spPr bwMode="auto">
            <a:xfrm>
              <a:off x="4321" y="1713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2066"/>
            <p:cNvSpPr>
              <a:spLocks noChangeShapeType="1"/>
            </p:cNvSpPr>
            <p:nvPr/>
          </p:nvSpPr>
          <p:spPr bwMode="auto">
            <a:xfrm>
              <a:off x="1227" y="2572"/>
              <a:ext cx="36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2067"/>
            <p:cNvSpPr>
              <a:spLocks noChangeShapeType="1"/>
            </p:cNvSpPr>
            <p:nvPr/>
          </p:nvSpPr>
          <p:spPr bwMode="auto">
            <a:xfrm>
              <a:off x="1244" y="2584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068"/>
            <p:cNvSpPr>
              <a:spLocks noChangeShapeType="1"/>
            </p:cNvSpPr>
            <p:nvPr/>
          </p:nvSpPr>
          <p:spPr bwMode="auto">
            <a:xfrm>
              <a:off x="3074" y="2573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069"/>
            <p:cNvSpPr>
              <a:spLocks noChangeShapeType="1"/>
            </p:cNvSpPr>
            <p:nvPr/>
          </p:nvSpPr>
          <p:spPr bwMode="auto">
            <a:xfrm>
              <a:off x="4843" y="2581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Rectangle 2070"/>
            <p:cNvSpPr>
              <a:spLocks noChangeArrowheads="1"/>
            </p:cNvSpPr>
            <p:nvPr/>
          </p:nvSpPr>
          <p:spPr bwMode="auto">
            <a:xfrm>
              <a:off x="434" y="340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70" name="Rectangle 2071"/>
            <p:cNvSpPr>
              <a:spLocks noChangeArrowheads="1"/>
            </p:cNvSpPr>
            <p:nvPr/>
          </p:nvSpPr>
          <p:spPr bwMode="auto">
            <a:xfrm>
              <a:off x="546" y="3428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6171" name="Rectangle 2072"/>
            <p:cNvSpPr>
              <a:spLocks noChangeArrowheads="1"/>
            </p:cNvSpPr>
            <p:nvPr/>
          </p:nvSpPr>
          <p:spPr bwMode="auto">
            <a:xfrm>
              <a:off x="1433" y="3391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72" name="Rectangle 2073"/>
            <p:cNvSpPr>
              <a:spLocks noChangeArrowheads="1"/>
            </p:cNvSpPr>
            <p:nvPr/>
          </p:nvSpPr>
          <p:spPr bwMode="auto">
            <a:xfrm>
              <a:off x="1446" y="3410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6173" name="Line 2074"/>
            <p:cNvSpPr>
              <a:spLocks noChangeShapeType="1"/>
            </p:cNvSpPr>
            <p:nvPr/>
          </p:nvSpPr>
          <p:spPr bwMode="auto">
            <a:xfrm>
              <a:off x="752" y="3245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2075"/>
            <p:cNvSpPr>
              <a:spLocks noChangeShapeType="1"/>
            </p:cNvSpPr>
            <p:nvPr/>
          </p:nvSpPr>
          <p:spPr bwMode="auto">
            <a:xfrm>
              <a:off x="744" y="325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2076"/>
            <p:cNvSpPr>
              <a:spLocks noChangeShapeType="1"/>
            </p:cNvSpPr>
            <p:nvPr/>
          </p:nvSpPr>
          <p:spPr bwMode="auto">
            <a:xfrm>
              <a:off x="1767" y="324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2077"/>
            <p:cNvSpPr>
              <a:spLocks noChangeArrowheads="1"/>
            </p:cNvSpPr>
            <p:nvPr/>
          </p:nvSpPr>
          <p:spPr bwMode="auto">
            <a:xfrm>
              <a:off x="478" y="4040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77" name="Line 2078"/>
            <p:cNvSpPr>
              <a:spLocks noChangeShapeType="1"/>
            </p:cNvSpPr>
            <p:nvPr/>
          </p:nvSpPr>
          <p:spPr bwMode="auto">
            <a:xfrm>
              <a:off x="1226" y="3103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2079"/>
            <p:cNvSpPr>
              <a:spLocks noChangeShapeType="1"/>
            </p:cNvSpPr>
            <p:nvPr/>
          </p:nvSpPr>
          <p:spPr bwMode="auto">
            <a:xfrm>
              <a:off x="4338" y="2379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Rectangle 2080"/>
            <p:cNvSpPr>
              <a:spLocks noChangeArrowheads="1"/>
            </p:cNvSpPr>
            <p:nvPr/>
          </p:nvSpPr>
          <p:spPr bwMode="auto">
            <a:xfrm>
              <a:off x="585" y="4116"/>
              <a:ext cx="2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Jeff</a:t>
              </a:r>
            </a:p>
          </p:txBody>
        </p:sp>
        <p:sp>
          <p:nvSpPr>
            <p:cNvPr id="6180" name="Line 2081"/>
            <p:cNvSpPr>
              <a:spLocks noChangeShapeType="1"/>
            </p:cNvSpPr>
            <p:nvPr/>
          </p:nvSpPr>
          <p:spPr bwMode="auto">
            <a:xfrm>
              <a:off x="728" y="3728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2082"/>
            <p:cNvSpPr>
              <a:spLocks noChangeArrowheads="1"/>
            </p:cNvSpPr>
            <p:nvPr/>
          </p:nvSpPr>
          <p:spPr bwMode="auto">
            <a:xfrm>
              <a:off x="1522" y="4027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82" name="Rectangle 2083"/>
            <p:cNvSpPr>
              <a:spLocks noChangeArrowheads="1"/>
            </p:cNvSpPr>
            <p:nvPr/>
          </p:nvSpPr>
          <p:spPr bwMode="auto">
            <a:xfrm>
              <a:off x="1545" y="4103"/>
              <a:ext cx="4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lightgrey</a:t>
              </a:r>
            </a:p>
          </p:txBody>
        </p:sp>
        <p:sp>
          <p:nvSpPr>
            <p:cNvPr id="6183" name="Line 2084"/>
            <p:cNvSpPr>
              <a:spLocks noChangeShapeType="1"/>
            </p:cNvSpPr>
            <p:nvPr/>
          </p:nvSpPr>
          <p:spPr bwMode="auto">
            <a:xfrm>
              <a:off x="1772" y="3715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Rectangle 2085"/>
            <p:cNvSpPr>
              <a:spLocks noChangeArrowheads="1"/>
            </p:cNvSpPr>
            <p:nvPr/>
          </p:nvSpPr>
          <p:spPr bwMode="auto">
            <a:xfrm>
              <a:off x="2285" y="339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85" name="Rectangle 2086"/>
            <p:cNvSpPr>
              <a:spLocks noChangeArrowheads="1"/>
            </p:cNvSpPr>
            <p:nvPr/>
          </p:nvSpPr>
          <p:spPr bwMode="auto">
            <a:xfrm>
              <a:off x="2397" y="341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6186" name="Rectangle 2087"/>
            <p:cNvSpPr>
              <a:spLocks noChangeArrowheads="1"/>
            </p:cNvSpPr>
            <p:nvPr/>
          </p:nvSpPr>
          <p:spPr bwMode="auto">
            <a:xfrm>
              <a:off x="3284" y="337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87" name="Rectangle 2088"/>
            <p:cNvSpPr>
              <a:spLocks noChangeArrowheads="1"/>
            </p:cNvSpPr>
            <p:nvPr/>
          </p:nvSpPr>
          <p:spPr bwMode="auto">
            <a:xfrm>
              <a:off x="3297" y="3398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6188" name="Line 2089"/>
            <p:cNvSpPr>
              <a:spLocks noChangeShapeType="1"/>
            </p:cNvSpPr>
            <p:nvPr/>
          </p:nvSpPr>
          <p:spPr bwMode="auto">
            <a:xfrm>
              <a:off x="2603" y="3233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090"/>
            <p:cNvSpPr>
              <a:spLocks noChangeShapeType="1"/>
            </p:cNvSpPr>
            <p:nvPr/>
          </p:nvSpPr>
          <p:spPr bwMode="auto">
            <a:xfrm>
              <a:off x="2595" y="323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091"/>
            <p:cNvSpPr>
              <a:spLocks noChangeShapeType="1"/>
            </p:cNvSpPr>
            <p:nvPr/>
          </p:nvSpPr>
          <p:spPr bwMode="auto">
            <a:xfrm>
              <a:off x="3618" y="322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Oval 2092"/>
            <p:cNvSpPr>
              <a:spLocks noChangeArrowheads="1"/>
            </p:cNvSpPr>
            <p:nvPr/>
          </p:nvSpPr>
          <p:spPr bwMode="auto">
            <a:xfrm>
              <a:off x="2329" y="4028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92" name="Line 2093"/>
            <p:cNvSpPr>
              <a:spLocks noChangeShapeType="1"/>
            </p:cNvSpPr>
            <p:nvPr/>
          </p:nvSpPr>
          <p:spPr bwMode="auto">
            <a:xfrm>
              <a:off x="3077" y="3091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Rectangle 2094"/>
            <p:cNvSpPr>
              <a:spLocks noChangeArrowheads="1"/>
            </p:cNvSpPr>
            <p:nvPr/>
          </p:nvSpPr>
          <p:spPr bwMode="auto">
            <a:xfrm>
              <a:off x="2407" y="4104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David</a:t>
              </a:r>
            </a:p>
          </p:txBody>
        </p:sp>
        <p:sp>
          <p:nvSpPr>
            <p:cNvPr id="6194" name="Line 2095"/>
            <p:cNvSpPr>
              <a:spLocks noChangeShapeType="1"/>
            </p:cNvSpPr>
            <p:nvPr/>
          </p:nvSpPr>
          <p:spPr bwMode="auto">
            <a:xfrm>
              <a:off x="2579" y="3716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Oval 2096"/>
            <p:cNvSpPr>
              <a:spLocks noChangeArrowheads="1"/>
            </p:cNvSpPr>
            <p:nvPr/>
          </p:nvSpPr>
          <p:spPr bwMode="auto">
            <a:xfrm>
              <a:off x="3373" y="4015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96" name="Rectangle 2097"/>
            <p:cNvSpPr>
              <a:spLocks noChangeArrowheads="1"/>
            </p:cNvSpPr>
            <p:nvPr/>
          </p:nvSpPr>
          <p:spPr bwMode="auto">
            <a:xfrm>
              <a:off x="3399" y="4091"/>
              <a:ext cx="4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lightblue</a:t>
              </a:r>
            </a:p>
          </p:txBody>
        </p:sp>
        <p:sp>
          <p:nvSpPr>
            <p:cNvPr id="6197" name="Line 2098"/>
            <p:cNvSpPr>
              <a:spLocks noChangeShapeType="1"/>
            </p:cNvSpPr>
            <p:nvPr/>
          </p:nvSpPr>
          <p:spPr bwMode="auto">
            <a:xfrm>
              <a:off x="3623" y="3703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Rectangle 2099"/>
            <p:cNvSpPr>
              <a:spLocks noChangeArrowheads="1"/>
            </p:cNvSpPr>
            <p:nvPr/>
          </p:nvSpPr>
          <p:spPr bwMode="auto">
            <a:xfrm>
              <a:off x="4091" y="3403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199" name="Rectangle 2100"/>
            <p:cNvSpPr>
              <a:spLocks noChangeArrowheads="1"/>
            </p:cNvSpPr>
            <p:nvPr/>
          </p:nvSpPr>
          <p:spPr bwMode="auto">
            <a:xfrm>
              <a:off x="4203" y="3422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6200" name="Rectangle 2101"/>
            <p:cNvSpPr>
              <a:spLocks noChangeArrowheads="1"/>
            </p:cNvSpPr>
            <p:nvPr/>
          </p:nvSpPr>
          <p:spPr bwMode="auto">
            <a:xfrm>
              <a:off x="5090" y="3385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201" name="Rectangle 2102"/>
            <p:cNvSpPr>
              <a:spLocks noChangeArrowheads="1"/>
            </p:cNvSpPr>
            <p:nvPr/>
          </p:nvSpPr>
          <p:spPr bwMode="auto">
            <a:xfrm>
              <a:off x="5103" y="3404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6202" name="Line 2103"/>
            <p:cNvSpPr>
              <a:spLocks noChangeShapeType="1"/>
            </p:cNvSpPr>
            <p:nvPr/>
          </p:nvSpPr>
          <p:spPr bwMode="auto">
            <a:xfrm>
              <a:off x="4409" y="3239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2104"/>
            <p:cNvSpPr>
              <a:spLocks noChangeShapeType="1"/>
            </p:cNvSpPr>
            <p:nvPr/>
          </p:nvSpPr>
          <p:spPr bwMode="auto">
            <a:xfrm>
              <a:off x="4401" y="324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Line 2105"/>
            <p:cNvSpPr>
              <a:spLocks noChangeShapeType="1"/>
            </p:cNvSpPr>
            <p:nvPr/>
          </p:nvSpPr>
          <p:spPr bwMode="auto">
            <a:xfrm>
              <a:off x="5424" y="323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Oval 2106"/>
            <p:cNvSpPr>
              <a:spLocks noChangeArrowheads="1"/>
            </p:cNvSpPr>
            <p:nvPr/>
          </p:nvSpPr>
          <p:spPr bwMode="auto">
            <a:xfrm>
              <a:off x="4135" y="4034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206" name="Line 2107"/>
            <p:cNvSpPr>
              <a:spLocks noChangeShapeType="1"/>
            </p:cNvSpPr>
            <p:nvPr/>
          </p:nvSpPr>
          <p:spPr bwMode="auto">
            <a:xfrm>
              <a:off x="4883" y="3097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Rectangle 2108"/>
            <p:cNvSpPr>
              <a:spLocks noChangeArrowheads="1"/>
            </p:cNvSpPr>
            <p:nvPr/>
          </p:nvSpPr>
          <p:spPr bwMode="auto">
            <a:xfrm>
              <a:off x="4213" y="4110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Roger</a:t>
              </a:r>
            </a:p>
          </p:txBody>
        </p:sp>
        <p:sp>
          <p:nvSpPr>
            <p:cNvPr id="6208" name="Line 2109"/>
            <p:cNvSpPr>
              <a:spLocks noChangeShapeType="1"/>
            </p:cNvSpPr>
            <p:nvPr/>
          </p:nvSpPr>
          <p:spPr bwMode="auto">
            <a:xfrm>
              <a:off x="4385" y="3722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Oval 2110"/>
            <p:cNvSpPr>
              <a:spLocks noChangeArrowheads="1"/>
            </p:cNvSpPr>
            <p:nvPr/>
          </p:nvSpPr>
          <p:spPr bwMode="auto">
            <a:xfrm>
              <a:off x="5179" y="4021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6210" name="Rectangle 2111"/>
            <p:cNvSpPr>
              <a:spLocks noChangeArrowheads="1"/>
            </p:cNvSpPr>
            <p:nvPr/>
          </p:nvSpPr>
          <p:spPr bwMode="auto">
            <a:xfrm>
              <a:off x="5157" y="4097"/>
              <a:ext cx="5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lightyellow</a:t>
              </a:r>
            </a:p>
          </p:txBody>
        </p:sp>
        <p:sp>
          <p:nvSpPr>
            <p:cNvPr id="6211" name="Line 2112"/>
            <p:cNvSpPr>
              <a:spLocks noChangeShapeType="1"/>
            </p:cNvSpPr>
            <p:nvPr/>
          </p:nvSpPr>
          <p:spPr bwMode="auto">
            <a:xfrm>
              <a:off x="5429" y="3709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7" name="Rectangle 2115"/>
          <p:cNvSpPr>
            <a:spLocks noChangeArrowheads="1"/>
          </p:cNvSpPr>
          <p:nvPr/>
        </p:nvSpPr>
        <p:spPr bwMode="auto">
          <a:xfrm>
            <a:off x="8010525" y="57150"/>
            <a:ext cx="2260600" cy="193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800"/>
              <a:t>&lt;?xml version="1.0"?&gt;</a:t>
            </a:r>
          </a:p>
          <a:p>
            <a:r>
              <a:rPr lang="en-US" altLang="en-US" sz="800"/>
              <a:t>&lt;FitnessCenter&gt;</a:t>
            </a:r>
          </a:p>
          <a:p>
            <a:r>
              <a:rPr lang="en-US" altLang="en-US" sz="800"/>
              <a:t>    &lt;Member&gt;</a:t>
            </a:r>
          </a:p>
          <a:p>
            <a:r>
              <a:rPr lang="en-US" altLang="en-US" sz="800"/>
              <a:t>        &lt;Name&gt;Jeff&lt;/Name&gt;</a:t>
            </a:r>
          </a:p>
          <a:p>
            <a:r>
              <a:rPr lang="en-US" altLang="en-US" sz="800"/>
              <a:t>        &lt;FavoriteColor&gt;lightgrey&lt;/FavoriteColor&gt;</a:t>
            </a:r>
          </a:p>
          <a:p>
            <a:r>
              <a:rPr lang="en-US" altLang="en-US" sz="800"/>
              <a:t>    &lt;/Member&gt;</a:t>
            </a:r>
          </a:p>
          <a:p>
            <a:r>
              <a:rPr lang="en-US" altLang="en-US" sz="800"/>
              <a:t>    &lt;Member&gt;</a:t>
            </a:r>
          </a:p>
          <a:p>
            <a:r>
              <a:rPr lang="en-US" altLang="en-US" sz="800"/>
              <a:t>        &lt;Name&gt;David&lt;/Name&gt;</a:t>
            </a:r>
          </a:p>
          <a:p>
            <a:r>
              <a:rPr lang="en-US" altLang="en-US" sz="800"/>
              <a:t>        &lt;FavoriteColor&gt;lightblue&lt;/FavoriteColor&gt;</a:t>
            </a:r>
          </a:p>
          <a:p>
            <a:r>
              <a:rPr lang="en-US" altLang="en-US" sz="800"/>
              <a:t>    &lt;/Member&gt;</a:t>
            </a:r>
          </a:p>
          <a:p>
            <a:r>
              <a:rPr lang="en-US" altLang="en-US" sz="800"/>
              <a:t>    &lt;Member&gt;</a:t>
            </a:r>
          </a:p>
          <a:p>
            <a:r>
              <a:rPr lang="en-US" altLang="en-US" sz="800"/>
              <a:t>        &lt;Name&gt;Roger&lt;/Name&gt;</a:t>
            </a:r>
          </a:p>
          <a:p>
            <a:r>
              <a:rPr lang="en-US" altLang="en-US" sz="800"/>
              <a:t>        &lt;FavoriteColor&gt;lightyellow&lt;/FavoriteColor&gt;</a:t>
            </a:r>
          </a:p>
          <a:p>
            <a:r>
              <a:rPr lang="en-US" altLang="en-US" sz="800"/>
              <a:t>    &lt;/Member&gt;</a:t>
            </a:r>
          </a:p>
          <a:p>
            <a:r>
              <a:rPr lang="en-US" altLang="en-US" sz="800"/>
              <a:t>&lt;/FitnessCenter&gt;</a:t>
            </a:r>
          </a:p>
        </p:txBody>
      </p:sp>
      <p:sp>
        <p:nvSpPr>
          <p:cNvPr id="6148" name="Line 2116"/>
          <p:cNvSpPr>
            <a:spLocks noChangeShapeType="1"/>
          </p:cNvSpPr>
          <p:nvPr/>
        </p:nvSpPr>
        <p:spPr bwMode="auto">
          <a:xfrm flipH="1">
            <a:off x="7194551" y="563563"/>
            <a:ext cx="70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2117"/>
          <p:cNvSpPr txBox="1">
            <a:spLocks noChangeArrowheads="1"/>
          </p:cNvSpPr>
          <p:nvPr/>
        </p:nvSpPr>
        <p:spPr bwMode="auto">
          <a:xfrm>
            <a:off x="5311775" y="414338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/>
              <a:t>This XML document can be</a:t>
            </a:r>
          </a:p>
          <a:p>
            <a:r>
              <a:rPr lang="en-US" altLang="en-US" sz="1200"/>
              <a:t>represented as a tree,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738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9525"/>
            <a:ext cx="7772400" cy="1143000"/>
          </a:xfrm>
        </p:spPr>
        <p:txBody>
          <a:bodyPr/>
          <a:lstStyle/>
          <a:p>
            <a:r>
              <a:rPr lang="en-US" altLang="en-US" dirty="0"/>
              <a:t>Terminology - node</a:t>
            </a:r>
          </a:p>
        </p:txBody>
      </p:sp>
      <p:grpSp>
        <p:nvGrpSpPr>
          <p:cNvPr id="7171" name="Group 1027"/>
          <p:cNvGrpSpPr>
            <a:grpSpLocks/>
          </p:cNvGrpSpPr>
          <p:nvPr/>
        </p:nvGrpSpPr>
        <p:grpSpPr bwMode="auto">
          <a:xfrm>
            <a:off x="1660525" y="1498600"/>
            <a:ext cx="8855076" cy="5219700"/>
            <a:chOff x="185" y="1237"/>
            <a:chExt cx="5578" cy="3288"/>
          </a:xfrm>
        </p:grpSpPr>
        <p:sp>
          <p:nvSpPr>
            <p:cNvPr id="576516" name="AutoShape 1028"/>
            <p:cNvSpPr>
              <a:spLocks noChangeArrowheads="1"/>
            </p:cNvSpPr>
            <p:nvPr/>
          </p:nvSpPr>
          <p:spPr bwMode="auto">
            <a:xfrm>
              <a:off x="2000" y="1237"/>
              <a:ext cx="712" cy="5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/>
            </a:p>
          </p:txBody>
        </p:sp>
        <p:sp>
          <p:nvSpPr>
            <p:cNvPr id="7195" name="Rectangle 1029"/>
            <p:cNvSpPr>
              <a:spLocks noChangeArrowheads="1"/>
            </p:cNvSpPr>
            <p:nvPr/>
          </p:nvSpPr>
          <p:spPr bwMode="auto">
            <a:xfrm>
              <a:off x="2104" y="1431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Document</a:t>
              </a:r>
            </a:p>
            <a:p>
              <a:pPr algn="ctr"/>
              <a:r>
                <a:rPr lang="en-US" altLang="en-US" sz="1200" b="1"/>
                <a:t>/</a:t>
              </a:r>
            </a:p>
          </p:txBody>
        </p:sp>
        <p:sp>
          <p:nvSpPr>
            <p:cNvPr id="7196" name="AutoShape 1030"/>
            <p:cNvSpPr>
              <a:spLocks noChangeArrowheads="1"/>
            </p:cNvSpPr>
            <p:nvPr/>
          </p:nvSpPr>
          <p:spPr bwMode="auto">
            <a:xfrm>
              <a:off x="185" y="2049"/>
              <a:ext cx="1093" cy="403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197" name="Rectangle 1031"/>
            <p:cNvSpPr>
              <a:spLocks noChangeArrowheads="1"/>
            </p:cNvSpPr>
            <p:nvPr/>
          </p:nvSpPr>
          <p:spPr bwMode="auto">
            <a:xfrm>
              <a:off x="232" y="2061"/>
              <a:ext cx="10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PI</a:t>
              </a:r>
              <a:endParaRPr lang="en-US" altLang="en-US" sz="1200"/>
            </a:p>
            <a:p>
              <a:pPr algn="ctr"/>
              <a:r>
                <a:rPr lang="en-US" altLang="en-US" sz="1200"/>
                <a:t>&lt;?xml version=“1.0”?&gt;</a:t>
              </a:r>
            </a:p>
          </p:txBody>
        </p:sp>
        <p:sp>
          <p:nvSpPr>
            <p:cNvPr id="7198" name="Rectangle 1032"/>
            <p:cNvSpPr>
              <a:spLocks noChangeArrowheads="1"/>
            </p:cNvSpPr>
            <p:nvPr/>
          </p:nvSpPr>
          <p:spPr bwMode="auto">
            <a:xfrm>
              <a:off x="3990" y="205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199" name="Rectangle 1033"/>
            <p:cNvSpPr>
              <a:spLocks noChangeArrowheads="1"/>
            </p:cNvSpPr>
            <p:nvPr/>
          </p:nvSpPr>
          <p:spPr bwMode="auto">
            <a:xfrm>
              <a:off x="4009" y="2078"/>
              <a:ext cx="6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FitnessCenter</a:t>
              </a:r>
            </a:p>
          </p:txBody>
        </p:sp>
        <p:sp>
          <p:nvSpPr>
            <p:cNvPr id="7200" name="Rectangle 1034"/>
            <p:cNvSpPr>
              <a:spLocks noChangeArrowheads="1"/>
            </p:cNvSpPr>
            <p:nvPr/>
          </p:nvSpPr>
          <p:spPr bwMode="auto">
            <a:xfrm>
              <a:off x="909" y="278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01" name="Rectangle 1035"/>
            <p:cNvSpPr>
              <a:spLocks noChangeArrowheads="1"/>
            </p:cNvSpPr>
            <p:nvPr/>
          </p:nvSpPr>
          <p:spPr bwMode="auto">
            <a:xfrm>
              <a:off x="1021" y="280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7202" name="Rectangle 1036"/>
            <p:cNvSpPr>
              <a:spLocks noChangeArrowheads="1"/>
            </p:cNvSpPr>
            <p:nvPr/>
          </p:nvSpPr>
          <p:spPr bwMode="auto">
            <a:xfrm>
              <a:off x="2743" y="2770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03" name="Rectangle 1037"/>
            <p:cNvSpPr>
              <a:spLocks noChangeArrowheads="1"/>
            </p:cNvSpPr>
            <p:nvPr/>
          </p:nvSpPr>
          <p:spPr bwMode="auto">
            <a:xfrm>
              <a:off x="2855" y="2789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7204" name="Rectangle 1038"/>
            <p:cNvSpPr>
              <a:spLocks noChangeArrowheads="1"/>
            </p:cNvSpPr>
            <p:nvPr/>
          </p:nvSpPr>
          <p:spPr bwMode="auto">
            <a:xfrm>
              <a:off x="4510" y="2776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05" name="Rectangle 1039"/>
            <p:cNvSpPr>
              <a:spLocks noChangeArrowheads="1"/>
            </p:cNvSpPr>
            <p:nvPr/>
          </p:nvSpPr>
          <p:spPr bwMode="auto">
            <a:xfrm>
              <a:off x="4622" y="2795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Member</a:t>
              </a:r>
            </a:p>
          </p:txBody>
        </p:sp>
        <p:sp>
          <p:nvSpPr>
            <p:cNvPr id="7206" name="Line 1040"/>
            <p:cNvSpPr>
              <a:spLocks noChangeShapeType="1"/>
            </p:cNvSpPr>
            <p:nvPr/>
          </p:nvSpPr>
          <p:spPr bwMode="auto">
            <a:xfrm>
              <a:off x="742" y="1701"/>
              <a:ext cx="3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1041"/>
            <p:cNvSpPr>
              <a:spLocks noChangeShapeType="1"/>
            </p:cNvSpPr>
            <p:nvPr/>
          </p:nvSpPr>
          <p:spPr bwMode="auto">
            <a:xfrm>
              <a:off x="738" y="1705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1042"/>
            <p:cNvSpPr>
              <a:spLocks noChangeShapeType="1"/>
            </p:cNvSpPr>
            <p:nvPr/>
          </p:nvSpPr>
          <p:spPr bwMode="auto">
            <a:xfrm>
              <a:off x="4321" y="1713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1043"/>
            <p:cNvSpPr>
              <a:spLocks noChangeShapeType="1"/>
            </p:cNvSpPr>
            <p:nvPr/>
          </p:nvSpPr>
          <p:spPr bwMode="auto">
            <a:xfrm>
              <a:off x="1227" y="2572"/>
              <a:ext cx="36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1044"/>
            <p:cNvSpPr>
              <a:spLocks noChangeShapeType="1"/>
            </p:cNvSpPr>
            <p:nvPr/>
          </p:nvSpPr>
          <p:spPr bwMode="auto">
            <a:xfrm>
              <a:off x="1244" y="2584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1045"/>
            <p:cNvSpPr>
              <a:spLocks noChangeShapeType="1"/>
            </p:cNvSpPr>
            <p:nvPr/>
          </p:nvSpPr>
          <p:spPr bwMode="auto">
            <a:xfrm>
              <a:off x="3074" y="2573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1046"/>
            <p:cNvSpPr>
              <a:spLocks noChangeShapeType="1"/>
            </p:cNvSpPr>
            <p:nvPr/>
          </p:nvSpPr>
          <p:spPr bwMode="auto">
            <a:xfrm>
              <a:off x="4843" y="2581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1047"/>
            <p:cNvSpPr>
              <a:spLocks noChangeArrowheads="1"/>
            </p:cNvSpPr>
            <p:nvPr/>
          </p:nvSpPr>
          <p:spPr bwMode="auto">
            <a:xfrm>
              <a:off x="434" y="340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14" name="Rectangle 1048"/>
            <p:cNvSpPr>
              <a:spLocks noChangeArrowheads="1"/>
            </p:cNvSpPr>
            <p:nvPr/>
          </p:nvSpPr>
          <p:spPr bwMode="auto">
            <a:xfrm>
              <a:off x="546" y="3428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7215" name="Rectangle 1049"/>
            <p:cNvSpPr>
              <a:spLocks noChangeArrowheads="1"/>
            </p:cNvSpPr>
            <p:nvPr/>
          </p:nvSpPr>
          <p:spPr bwMode="auto">
            <a:xfrm>
              <a:off x="1433" y="3391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16" name="Rectangle 1050"/>
            <p:cNvSpPr>
              <a:spLocks noChangeArrowheads="1"/>
            </p:cNvSpPr>
            <p:nvPr/>
          </p:nvSpPr>
          <p:spPr bwMode="auto">
            <a:xfrm>
              <a:off x="1446" y="3410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7217" name="Line 1051"/>
            <p:cNvSpPr>
              <a:spLocks noChangeShapeType="1"/>
            </p:cNvSpPr>
            <p:nvPr/>
          </p:nvSpPr>
          <p:spPr bwMode="auto">
            <a:xfrm>
              <a:off x="752" y="3245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1052"/>
            <p:cNvSpPr>
              <a:spLocks noChangeShapeType="1"/>
            </p:cNvSpPr>
            <p:nvPr/>
          </p:nvSpPr>
          <p:spPr bwMode="auto">
            <a:xfrm>
              <a:off x="744" y="325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1053"/>
            <p:cNvSpPr>
              <a:spLocks noChangeShapeType="1"/>
            </p:cNvSpPr>
            <p:nvPr/>
          </p:nvSpPr>
          <p:spPr bwMode="auto">
            <a:xfrm>
              <a:off x="1767" y="3241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Oval 1054"/>
            <p:cNvSpPr>
              <a:spLocks noChangeArrowheads="1"/>
            </p:cNvSpPr>
            <p:nvPr/>
          </p:nvSpPr>
          <p:spPr bwMode="auto">
            <a:xfrm>
              <a:off x="478" y="4040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21" name="Line 1055"/>
            <p:cNvSpPr>
              <a:spLocks noChangeShapeType="1"/>
            </p:cNvSpPr>
            <p:nvPr/>
          </p:nvSpPr>
          <p:spPr bwMode="auto">
            <a:xfrm>
              <a:off x="1226" y="3103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1056"/>
            <p:cNvSpPr>
              <a:spLocks noChangeShapeType="1"/>
            </p:cNvSpPr>
            <p:nvPr/>
          </p:nvSpPr>
          <p:spPr bwMode="auto">
            <a:xfrm>
              <a:off x="4338" y="2379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Rectangle 1057"/>
            <p:cNvSpPr>
              <a:spLocks noChangeArrowheads="1"/>
            </p:cNvSpPr>
            <p:nvPr/>
          </p:nvSpPr>
          <p:spPr bwMode="auto">
            <a:xfrm>
              <a:off x="585" y="4116"/>
              <a:ext cx="2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Jeff</a:t>
              </a:r>
            </a:p>
          </p:txBody>
        </p:sp>
        <p:sp>
          <p:nvSpPr>
            <p:cNvPr id="7224" name="Line 1058"/>
            <p:cNvSpPr>
              <a:spLocks noChangeShapeType="1"/>
            </p:cNvSpPr>
            <p:nvPr/>
          </p:nvSpPr>
          <p:spPr bwMode="auto">
            <a:xfrm>
              <a:off x="728" y="3728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Oval 1059"/>
            <p:cNvSpPr>
              <a:spLocks noChangeArrowheads="1"/>
            </p:cNvSpPr>
            <p:nvPr/>
          </p:nvSpPr>
          <p:spPr bwMode="auto">
            <a:xfrm>
              <a:off x="1522" y="4027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26" name="Rectangle 1060"/>
            <p:cNvSpPr>
              <a:spLocks noChangeArrowheads="1"/>
            </p:cNvSpPr>
            <p:nvPr/>
          </p:nvSpPr>
          <p:spPr bwMode="auto">
            <a:xfrm>
              <a:off x="1545" y="4103"/>
              <a:ext cx="4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lightgrey</a:t>
              </a:r>
            </a:p>
          </p:txBody>
        </p:sp>
        <p:sp>
          <p:nvSpPr>
            <p:cNvPr id="7227" name="Line 1061"/>
            <p:cNvSpPr>
              <a:spLocks noChangeShapeType="1"/>
            </p:cNvSpPr>
            <p:nvPr/>
          </p:nvSpPr>
          <p:spPr bwMode="auto">
            <a:xfrm>
              <a:off x="1772" y="3715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Rectangle 1062"/>
            <p:cNvSpPr>
              <a:spLocks noChangeArrowheads="1"/>
            </p:cNvSpPr>
            <p:nvPr/>
          </p:nvSpPr>
          <p:spPr bwMode="auto">
            <a:xfrm>
              <a:off x="2285" y="3397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29" name="Rectangle 1063"/>
            <p:cNvSpPr>
              <a:spLocks noChangeArrowheads="1"/>
            </p:cNvSpPr>
            <p:nvPr/>
          </p:nvSpPr>
          <p:spPr bwMode="auto">
            <a:xfrm>
              <a:off x="2397" y="3416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7230" name="Rectangle 1064"/>
            <p:cNvSpPr>
              <a:spLocks noChangeArrowheads="1"/>
            </p:cNvSpPr>
            <p:nvPr/>
          </p:nvSpPr>
          <p:spPr bwMode="auto">
            <a:xfrm>
              <a:off x="3284" y="3379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31" name="Rectangle 1065"/>
            <p:cNvSpPr>
              <a:spLocks noChangeArrowheads="1"/>
            </p:cNvSpPr>
            <p:nvPr/>
          </p:nvSpPr>
          <p:spPr bwMode="auto">
            <a:xfrm>
              <a:off x="3297" y="3398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7232" name="Line 1066"/>
            <p:cNvSpPr>
              <a:spLocks noChangeShapeType="1"/>
            </p:cNvSpPr>
            <p:nvPr/>
          </p:nvSpPr>
          <p:spPr bwMode="auto">
            <a:xfrm>
              <a:off x="2603" y="3233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3" name="Line 1067"/>
            <p:cNvSpPr>
              <a:spLocks noChangeShapeType="1"/>
            </p:cNvSpPr>
            <p:nvPr/>
          </p:nvSpPr>
          <p:spPr bwMode="auto">
            <a:xfrm>
              <a:off x="2595" y="323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Line 1068"/>
            <p:cNvSpPr>
              <a:spLocks noChangeShapeType="1"/>
            </p:cNvSpPr>
            <p:nvPr/>
          </p:nvSpPr>
          <p:spPr bwMode="auto">
            <a:xfrm>
              <a:off x="3618" y="3229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Oval 1069"/>
            <p:cNvSpPr>
              <a:spLocks noChangeArrowheads="1"/>
            </p:cNvSpPr>
            <p:nvPr/>
          </p:nvSpPr>
          <p:spPr bwMode="auto">
            <a:xfrm>
              <a:off x="2329" y="4028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36" name="Line 1070"/>
            <p:cNvSpPr>
              <a:spLocks noChangeShapeType="1"/>
            </p:cNvSpPr>
            <p:nvPr/>
          </p:nvSpPr>
          <p:spPr bwMode="auto">
            <a:xfrm>
              <a:off x="3077" y="3091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Rectangle 1071"/>
            <p:cNvSpPr>
              <a:spLocks noChangeArrowheads="1"/>
            </p:cNvSpPr>
            <p:nvPr/>
          </p:nvSpPr>
          <p:spPr bwMode="auto">
            <a:xfrm>
              <a:off x="2407" y="4104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David</a:t>
              </a:r>
            </a:p>
          </p:txBody>
        </p:sp>
        <p:sp>
          <p:nvSpPr>
            <p:cNvPr id="7238" name="Line 1072"/>
            <p:cNvSpPr>
              <a:spLocks noChangeShapeType="1"/>
            </p:cNvSpPr>
            <p:nvPr/>
          </p:nvSpPr>
          <p:spPr bwMode="auto">
            <a:xfrm>
              <a:off x="2579" y="3716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Oval 1073"/>
            <p:cNvSpPr>
              <a:spLocks noChangeArrowheads="1"/>
            </p:cNvSpPr>
            <p:nvPr/>
          </p:nvSpPr>
          <p:spPr bwMode="auto">
            <a:xfrm>
              <a:off x="3373" y="4015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40" name="Rectangle 1074"/>
            <p:cNvSpPr>
              <a:spLocks noChangeArrowheads="1"/>
            </p:cNvSpPr>
            <p:nvPr/>
          </p:nvSpPr>
          <p:spPr bwMode="auto">
            <a:xfrm>
              <a:off x="3399" y="4091"/>
              <a:ext cx="4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lightblue</a:t>
              </a:r>
            </a:p>
          </p:txBody>
        </p:sp>
        <p:sp>
          <p:nvSpPr>
            <p:cNvPr id="7241" name="Line 1075"/>
            <p:cNvSpPr>
              <a:spLocks noChangeShapeType="1"/>
            </p:cNvSpPr>
            <p:nvPr/>
          </p:nvSpPr>
          <p:spPr bwMode="auto">
            <a:xfrm>
              <a:off x="3623" y="3703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Rectangle 1076"/>
            <p:cNvSpPr>
              <a:spLocks noChangeArrowheads="1"/>
            </p:cNvSpPr>
            <p:nvPr/>
          </p:nvSpPr>
          <p:spPr bwMode="auto">
            <a:xfrm>
              <a:off x="4091" y="3403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43" name="Rectangle 1077"/>
            <p:cNvSpPr>
              <a:spLocks noChangeArrowheads="1"/>
            </p:cNvSpPr>
            <p:nvPr/>
          </p:nvSpPr>
          <p:spPr bwMode="auto">
            <a:xfrm>
              <a:off x="4203" y="3422"/>
              <a:ext cx="4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Name</a:t>
              </a:r>
            </a:p>
          </p:txBody>
        </p:sp>
        <p:sp>
          <p:nvSpPr>
            <p:cNvPr id="7244" name="Rectangle 1078"/>
            <p:cNvSpPr>
              <a:spLocks noChangeArrowheads="1"/>
            </p:cNvSpPr>
            <p:nvPr/>
          </p:nvSpPr>
          <p:spPr bwMode="auto">
            <a:xfrm>
              <a:off x="5090" y="3385"/>
              <a:ext cx="666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45" name="Rectangle 1079"/>
            <p:cNvSpPr>
              <a:spLocks noChangeArrowheads="1"/>
            </p:cNvSpPr>
            <p:nvPr/>
          </p:nvSpPr>
          <p:spPr bwMode="auto">
            <a:xfrm>
              <a:off x="5103" y="3404"/>
              <a:ext cx="6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Element</a:t>
              </a:r>
              <a:endParaRPr lang="en-US" altLang="en-US" sz="1200"/>
            </a:p>
            <a:p>
              <a:pPr algn="ctr"/>
              <a:r>
                <a:rPr lang="en-US" altLang="en-US" sz="1200"/>
                <a:t>FavoriteColor</a:t>
              </a:r>
            </a:p>
          </p:txBody>
        </p:sp>
        <p:sp>
          <p:nvSpPr>
            <p:cNvPr id="7246" name="Line 1080"/>
            <p:cNvSpPr>
              <a:spLocks noChangeShapeType="1"/>
            </p:cNvSpPr>
            <p:nvPr/>
          </p:nvSpPr>
          <p:spPr bwMode="auto">
            <a:xfrm>
              <a:off x="4409" y="3239"/>
              <a:ext cx="10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7" name="Line 1081"/>
            <p:cNvSpPr>
              <a:spLocks noChangeShapeType="1"/>
            </p:cNvSpPr>
            <p:nvPr/>
          </p:nvSpPr>
          <p:spPr bwMode="auto">
            <a:xfrm>
              <a:off x="4401" y="324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8" name="Line 1082"/>
            <p:cNvSpPr>
              <a:spLocks noChangeShapeType="1"/>
            </p:cNvSpPr>
            <p:nvPr/>
          </p:nvSpPr>
          <p:spPr bwMode="auto">
            <a:xfrm>
              <a:off x="5424" y="3235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Oval 1083"/>
            <p:cNvSpPr>
              <a:spLocks noChangeArrowheads="1"/>
            </p:cNvSpPr>
            <p:nvPr/>
          </p:nvSpPr>
          <p:spPr bwMode="auto">
            <a:xfrm>
              <a:off x="4135" y="4034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50" name="Line 1084"/>
            <p:cNvSpPr>
              <a:spLocks noChangeShapeType="1"/>
            </p:cNvSpPr>
            <p:nvPr/>
          </p:nvSpPr>
          <p:spPr bwMode="auto">
            <a:xfrm>
              <a:off x="4883" y="3097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Rectangle 1085"/>
            <p:cNvSpPr>
              <a:spLocks noChangeArrowheads="1"/>
            </p:cNvSpPr>
            <p:nvPr/>
          </p:nvSpPr>
          <p:spPr bwMode="auto">
            <a:xfrm>
              <a:off x="4213" y="4110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</a:p>
            <a:p>
              <a:pPr algn="ctr"/>
              <a:r>
                <a:rPr lang="en-US" altLang="en-US" sz="1200"/>
                <a:t>Roger</a:t>
              </a:r>
            </a:p>
          </p:txBody>
        </p:sp>
        <p:sp>
          <p:nvSpPr>
            <p:cNvPr id="7252" name="Line 1086"/>
            <p:cNvSpPr>
              <a:spLocks noChangeShapeType="1"/>
            </p:cNvSpPr>
            <p:nvPr/>
          </p:nvSpPr>
          <p:spPr bwMode="auto">
            <a:xfrm>
              <a:off x="4385" y="3722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Oval 1087"/>
            <p:cNvSpPr>
              <a:spLocks noChangeArrowheads="1"/>
            </p:cNvSpPr>
            <p:nvPr/>
          </p:nvSpPr>
          <p:spPr bwMode="auto">
            <a:xfrm>
              <a:off x="5179" y="4021"/>
              <a:ext cx="509" cy="4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7254" name="Rectangle 1088"/>
            <p:cNvSpPr>
              <a:spLocks noChangeArrowheads="1"/>
            </p:cNvSpPr>
            <p:nvPr/>
          </p:nvSpPr>
          <p:spPr bwMode="auto">
            <a:xfrm>
              <a:off x="5157" y="4097"/>
              <a:ext cx="5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 b="1"/>
                <a:t>Text</a:t>
              </a:r>
              <a:endParaRPr lang="en-US" altLang="en-US" sz="1200"/>
            </a:p>
            <a:p>
              <a:pPr algn="ctr"/>
              <a:r>
                <a:rPr lang="en-US" altLang="en-US" sz="1200"/>
                <a:t>lightyellow</a:t>
              </a:r>
            </a:p>
          </p:txBody>
        </p:sp>
        <p:sp>
          <p:nvSpPr>
            <p:cNvPr id="7255" name="Line 1089"/>
            <p:cNvSpPr>
              <a:spLocks noChangeShapeType="1"/>
            </p:cNvSpPr>
            <p:nvPr/>
          </p:nvSpPr>
          <p:spPr bwMode="auto">
            <a:xfrm>
              <a:off x="5429" y="3709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Line 1090"/>
          <p:cNvSpPr>
            <a:spLocks noChangeShapeType="1"/>
          </p:cNvSpPr>
          <p:nvPr/>
        </p:nvSpPr>
        <p:spPr bwMode="auto">
          <a:xfrm flipH="1">
            <a:off x="5376864" y="1443039"/>
            <a:ext cx="808037" cy="274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1091"/>
          <p:cNvSpPr txBox="1">
            <a:spLocks noChangeArrowheads="1"/>
          </p:cNvSpPr>
          <p:nvPr/>
        </p:nvSpPr>
        <p:spPr bwMode="auto">
          <a:xfrm>
            <a:off x="6180139" y="1228725"/>
            <a:ext cx="154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Document node</a:t>
            </a:r>
            <a:endParaRPr lang="en-US" altLang="en-US" sz="1600"/>
          </a:p>
        </p:txBody>
      </p:sp>
      <p:sp>
        <p:nvSpPr>
          <p:cNvPr id="7174" name="Line 1092"/>
          <p:cNvSpPr>
            <a:spLocks noChangeShapeType="1"/>
          </p:cNvSpPr>
          <p:nvPr/>
        </p:nvSpPr>
        <p:spPr bwMode="auto">
          <a:xfrm>
            <a:off x="2260601" y="1717675"/>
            <a:ext cx="142875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1093"/>
          <p:cNvSpPr txBox="1">
            <a:spLocks noChangeArrowheads="1"/>
          </p:cNvSpPr>
          <p:nvPr/>
        </p:nvSpPr>
        <p:spPr bwMode="auto">
          <a:xfrm>
            <a:off x="1544639" y="1323975"/>
            <a:ext cx="299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Processing Instruction (PI) node</a:t>
            </a:r>
            <a:endParaRPr lang="en-US" altLang="en-US" sz="1600"/>
          </a:p>
        </p:txBody>
      </p:sp>
      <p:sp>
        <p:nvSpPr>
          <p:cNvPr id="7176" name="Line 1094"/>
          <p:cNvSpPr>
            <a:spLocks noChangeShapeType="1"/>
          </p:cNvSpPr>
          <p:nvPr/>
        </p:nvSpPr>
        <p:spPr bwMode="auto">
          <a:xfrm flipH="1">
            <a:off x="8421689" y="2006601"/>
            <a:ext cx="547687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095"/>
          <p:cNvSpPr>
            <a:spLocks noChangeShapeType="1"/>
          </p:cNvSpPr>
          <p:nvPr/>
        </p:nvSpPr>
        <p:spPr bwMode="auto">
          <a:xfrm flipH="1">
            <a:off x="3544889" y="1978025"/>
            <a:ext cx="5424487" cy="186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96"/>
          <p:cNvSpPr>
            <a:spLocks noChangeShapeType="1"/>
          </p:cNvSpPr>
          <p:nvPr/>
        </p:nvSpPr>
        <p:spPr bwMode="auto">
          <a:xfrm flipH="1">
            <a:off x="6502400" y="1962151"/>
            <a:ext cx="2482850" cy="181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097"/>
          <p:cNvSpPr>
            <a:spLocks noChangeShapeType="1"/>
          </p:cNvSpPr>
          <p:nvPr/>
        </p:nvSpPr>
        <p:spPr bwMode="auto">
          <a:xfrm>
            <a:off x="8999539" y="1962150"/>
            <a:ext cx="287337" cy="190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098"/>
          <p:cNvSpPr>
            <a:spLocks noChangeShapeType="1"/>
          </p:cNvSpPr>
          <p:nvPr/>
        </p:nvSpPr>
        <p:spPr bwMode="auto">
          <a:xfrm flipH="1">
            <a:off x="2895601" y="1962151"/>
            <a:ext cx="6118225" cy="293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099"/>
          <p:cNvSpPr>
            <a:spLocks noChangeShapeType="1"/>
          </p:cNvSpPr>
          <p:nvPr/>
        </p:nvSpPr>
        <p:spPr bwMode="auto">
          <a:xfrm flipH="1">
            <a:off x="4381500" y="1962150"/>
            <a:ext cx="4660900" cy="285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100"/>
          <p:cNvSpPr>
            <a:spLocks noChangeShapeType="1"/>
          </p:cNvSpPr>
          <p:nvPr/>
        </p:nvSpPr>
        <p:spPr bwMode="auto">
          <a:xfrm flipH="1">
            <a:off x="5680075" y="1978025"/>
            <a:ext cx="3405188" cy="287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101"/>
          <p:cNvSpPr>
            <a:spLocks noChangeShapeType="1"/>
          </p:cNvSpPr>
          <p:nvPr/>
        </p:nvSpPr>
        <p:spPr bwMode="auto">
          <a:xfrm flipH="1">
            <a:off x="7281864" y="1978025"/>
            <a:ext cx="1760537" cy="282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102"/>
          <p:cNvSpPr>
            <a:spLocks noChangeShapeType="1"/>
          </p:cNvSpPr>
          <p:nvPr/>
        </p:nvSpPr>
        <p:spPr bwMode="auto">
          <a:xfrm flipH="1">
            <a:off x="8191501" y="1992314"/>
            <a:ext cx="822325" cy="2871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103"/>
          <p:cNvSpPr>
            <a:spLocks noChangeShapeType="1"/>
          </p:cNvSpPr>
          <p:nvPr/>
        </p:nvSpPr>
        <p:spPr bwMode="auto">
          <a:xfrm>
            <a:off x="9028114" y="1992313"/>
            <a:ext cx="1139825" cy="284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104"/>
          <p:cNvSpPr txBox="1">
            <a:spLocks noChangeArrowheads="1"/>
          </p:cNvSpPr>
          <p:nvPr/>
        </p:nvSpPr>
        <p:spPr bwMode="auto">
          <a:xfrm>
            <a:off x="8555039" y="1654175"/>
            <a:ext cx="1455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Element nodes</a:t>
            </a:r>
            <a:endParaRPr lang="en-US" altLang="en-US" sz="1600"/>
          </a:p>
        </p:txBody>
      </p:sp>
      <p:sp>
        <p:nvSpPr>
          <p:cNvPr id="7187" name="Line 1105"/>
          <p:cNvSpPr>
            <a:spLocks noChangeShapeType="1"/>
          </p:cNvSpPr>
          <p:nvPr/>
        </p:nvSpPr>
        <p:spPr bwMode="auto">
          <a:xfrm>
            <a:off x="1985963" y="4387851"/>
            <a:ext cx="417512" cy="151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106"/>
          <p:cNvSpPr>
            <a:spLocks noChangeShapeType="1"/>
          </p:cNvSpPr>
          <p:nvPr/>
        </p:nvSpPr>
        <p:spPr bwMode="auto">
          <a:xfrm>
            <a:off x="2000251" y="4402138"/>
            <a:ext cx="2035175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1107"/>
          <p:cNvSpPr>
            <a:spLocks noChangeShapeType="1"/>
          </p:cNvSpPr>
          <p:nvPr/>
        </p:nvSpPr>
        <p:spPr bwMode="auto">
          <a:xfrm>
            <a:off x="2000251" y="4402138"/>
            <a:ext cx="3260725" cy="1516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1108"/>
          <p:cNvSpPr>
            <a:spLocks noChangeShapeType="1"/>
          </p:cNvSpPr>
          <p:nvPr/>
        </p:nvSpPr>
        <p:spPr bwMode="auto">
          <a:xfrm>
            <a:off x="1985964" y="4387851"/>
            <a:ext cx="4949825" cy="151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1109"/>
          <p:cNvSpPr>
            <a:spLocks noChangeShapeType="1"/>
          </p:cNvSpPr>
          <p:nvPr/>
        </p:nvSpPr>
        <p:spPr bwMode="auto">
          <a:xfrm>
            <a:off x="1971676" y="4373564"/>
            <a:ext cx="6118225" cy="1601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1110"/>
          <p:cNvSpPr>
            <a:spLocks noChangeShapeType="1"/>
          </p:cNvSpPr>
          <p:nvPr/>
        </p:nvSpPr>
        <p:spPr bwMode="auto">
          <a:xfrm>
            <a:off x="1985963" y="4359276"/>
            <a:ext cx="7720012" cy="161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1111"/>
          <p:cNvSpPr txBox="1">
            <a:spLocks noChangeArrowheads="1"/>
          </p:cNvSpPr>
          <p:nvPr/>
        </p:nvSpPr>
        <p:spPr bwMode="auto">
          <a:xfrm>
            <a:off x="1524001" y="3998913"/>
            <a:ext cx="1127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 b="1"/>
              <a:t>Text nodes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5087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8195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8196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197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8198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199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8200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01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8202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03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8204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05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8206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14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8215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16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8217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21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8224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26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8227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29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8230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31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8232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36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8238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40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8241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43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8244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45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8246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50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1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8252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8254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8255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Text Box 68"/>
          <p:cNvSpPr txBox="1">
            <a:spLocks noChangeArrowheads="1"/>
          </p:cNvSpPr>
          <p:nvPr/>
        </p:nvSpPr>
        <p:spPr bwMode="auto">
          <a:xfrm>
            <a:off x="1844676" y="3497264"/>
            <a:ext cx="103981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With respect to this node, these are its children</a:t>
            </a:r>
          </a:p>
        </p:txBody>
      </p:sp>
      <p:sp>
        <p:nvSpPr>
          <p:cNvPr id="8257" name="Line 69"/>
          <p:cNvSpPr>
            <a:spLocks noChangeShapeType="1"/>
          </p:cNvSpPr>
          <p:nvPr/>
        </p:nvSpPr>
        <p:spPr bwMode="auto">
          <a:xfrm>
            <a:off x="2409825" y="4635500"/>
            <a:ext cx="0" cy="2682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Line 70"/>
          <p:cNvSpPr>
            <a:spLocks noChangeShapeType="1"/>
          </p:cNvSpPr>
          <p:nvPr/>
        </p:nvSpPr>
        <p:spPr bwMode="auto">
          <a:xfrm>
            <a:off x="2401889" y="4633913"/>
            <a:ext cx="1228725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7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9219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9220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1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9222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3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9224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5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9226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7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9228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29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9230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38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9239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40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9241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45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9248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50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9251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53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9254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55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9256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0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9262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4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9265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7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9268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69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9270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2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3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74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9276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278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9279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Text Box 66"/>
          <p:cNvSpPr txBox="1">
            <a:spLocks noChangeArrowheads="1"/>
          </p:cNvSpPr>
          <p:nvPr/>
        </p:nvSpPr>
        <p:spPr bwMode="auto">
          <a:xfrm>
            <a:off x="1844676" y="3497264"/>
            <a:ext cx="10398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These are its descendant nodes</a:t>
            </a:r>
          </a:p>
        </p:txBody>
      </p:sp>
      <p:sp>
        <p:nvSpPr>
          <p:cNvPr id="9281" name="Line 67"/>
          <p:cNvSpPr>
            <a:spLocks noChangeShapeType="1"/>
          </p:cNvSpPr>
          <p:nvPr/>
        </p:nvSpPr>
        <p:spPr bwMode="auto">
          <a:xfrm flipH="1">
            <a:off x="2320925" y="4384676"/>
            <a:ext cx="26988" cy="5191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2" name="Line 68"/>
          <p:cNvSpPr>
            <a:spLocks noChangeShapeType="1"/>
          </p:cNvSpPr>
          <p:nvPr/>
        </p:nvSpPr>
        <p:spPr bwMode="auto">
          <a:xfrm>
            <a:off x="2330451" y="4381501"/>
            <a:ext cx="1300163" cy="5572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3" name="Line 69"/>
          <p:cNvSpPr>
            <a:spLocks noChangeShapeType="1"/>
          </p:cNvSpPr>
          <p:nvPr/>
        </p:nvSpPr>
        <p:spPr bwMode="auto">
          <a:xfrm>
            <a:off x="2347914" y="4383089"/>
            <a:ext cx="1533525" cy="16414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4" name="Line 70"/>
          <p:cNvSpPr>
            <a:spLocks noChangeShapeType="1"/>
          </p:cNvSpPr>
          <p:nvPr/>
        </p:nvSpPr>
        <p:spPr bwMode="auto">
          <a:xfrm>
            <a:off x="2357439" y="4419600"/>
            <a:ext cx="295275" cy="1549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0243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0244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45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0246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47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0248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49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0250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51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0252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53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0254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62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0263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64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0265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69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0272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74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0275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77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0278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79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0280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84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0286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88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0289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91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0292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93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0294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5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7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298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0300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302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0303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Text Box 67"/>
          <p:cNvSpPr txBox="1">
            <a:spLocks noChangeArrowheads="1"/>
          </p:cNvSpPr>
          <p:nvPr/>
        </p:nvSpPr>
        <p:spPr bwMode="auto">
          <a:xfrm>
            <a:off x="1709739" y="3927475"/>
            <a:ext cx="1157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This is the context node</a:t>
            </a:r>
          </a:p>
        </p:txBody>
      </p:sp>
    </p:spTree>
    <p:extLst>
      <p:ext uri="{BB962C8B-B14F-4D97-AF65-F5344CB8AC3E}">
        <p14:creationId xmlns:p14="http://schemas.microsoft.com/office/powerpoint/2010/main" val="132910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1267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1268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69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1270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1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1272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3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1274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5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1276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77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1278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86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1287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88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1289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93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1296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298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1299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01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1302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03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1304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08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1310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12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1313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15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1316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17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1318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22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1324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1326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1327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That's </a:t>
            </a:r>
          </a:p>
          <a:p>
            <a:r>
              <a:rPr lang="en-US" altLang="en-US" sz="1400" b="1">
                <a:solidFill>
                  <a:schemeClr val="hlink"/>
                </a:solidFill>
              </a:rPr>
              <a:t>its parent</a:t>
            </a:r>
          </a:p>
        </p:txBody>
      </p:sp>
      <p:sp>
        <p:nvSpPr>
          <p:cNvPr id="11329" name="Line 68"/>
          <p:cNvSpPr>
            <a:spLocks noChangeShapeType="1"/>
          </p:cNvSpPr>
          <p:nvPr/>
        </p:nvSpPr>
        <p:spPr bwMode="auto">
          <a:xfrm flipV="1">
            <a:off x="4722813" y="3084513"/>
            <a:ext cx="2932112" cy="11112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2291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2292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3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2294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5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2296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7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2298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299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2300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01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2302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10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2311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12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2313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17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2320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22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2323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25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2326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27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2328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32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2334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36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2337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39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2340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41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2342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46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2348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2350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2351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Those are its ancestors</a:t>
            </a:r>
          </a:p>
        </p:txBody>
      </p:sp>
      <p:sp>
        <p:nvSpPr>
          <p:cNvPr id="12353" name="Line 67"/>
          <p:cNvSpPr>
            <a:spLocks noChangeShapeType="1"/>
          </p:cNvSpPr>
          <p:nvPr/>
        </p:nvSpPr>
        <p:spPr bwMode="auto">
          <a:xfrm flipV="1">
            <a:off x="4732339" y="3084514"/>
            <a:ext cx="2922587" cy="12985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Line 68"/>
          <p:cNvSpPr>
            <a:spLocks noChangeShapeType="1"/>
          </p:cNvSpPr>
          <p:nvPr/>
        </p:nvSpPr>
        <p:spPr bwMode="auto">
          <a:xfrm flipV="1">
            <a:off x="4740276" y="2333625"/>
            <a:ext cx="384175" cy="20335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3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3315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3316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17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3318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19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3320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21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3322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23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3324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25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3326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34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3335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36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3337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41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3344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46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3347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49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3350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51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3352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56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3358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60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3361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63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3364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65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3366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7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8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9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70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1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3372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3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3374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3375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6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It has 2 siblings</a:t>
            </a:r>
          </a:p>
        </p:txBody>
      </p:sp>
      <p:sp>
        <p:nvSpPr>
          <p:cNvPr id="13377" name="Line 67"/>
          <p:cNvSpPr>
            <a:spLocks noChangeShapeType="1"/>
          </p:cNvSpPr>
          <p:nvPr/>
        </p:nvSpPr>
        <p:spPr bwMode="auto">
          <a:xfrm flipV="1">
            <a:off x="4624389" y="4060825"/>
            <a:ext cx="1050925" cy="1793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Line 68"/>
          <p:cNvSpPr>
            <a:spLocks noChangeShapeType="1"/>
          </p:cNvSpPr>
          <p:nvPr/>
        </p:nvSpPr>
        <p:spPr bwMode="auto">
          <a:xfrm flipV="1">
            <a:off x="4633913" y="4232276"/>
            <a:ext cx="3873500" cy="174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5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4339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4340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1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4342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3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4344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5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4346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7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4348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49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4350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58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4359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60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4361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65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4368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70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4371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73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4374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75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4376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0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4382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4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4385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7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4388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89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4390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94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4396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4398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4399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0398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They are following-siblings</a:t>
            </a:r>
          </a:p>
        </p:txBody>
      </p:sp>
      <p:sp>
        <p:nvSpPr>
          <p:cNvPr id="14401" name="Line 67"/>
          <p:cNvSpPr>
            <a:spLocks noChangeShapeType="1"/>
          </p:cNvSpPr>
          <p:nvPr/>
        </p:nvSpPr>
        <p:spPr bwMode="auto">
          <a:xfrm flipV="1">
            <a:off x="4830763" y="4060826"/>
            <a:ext cx="844550" cy="2063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2" name="Line 68"/>
          <p:cNvSpPr>
            <a:spLocks noChangeShapeType="1"/>
          </p:cNvSpPr>
          <p:nvPr/>
        </p:nvSpPr>
        <p:spPr bwMode="auto">
          <a:xfrm flipV="1">
            <a:off x="4822825" y="4232276"/>
            <a:ext cx="3684588" cy="349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AutoShape 2051"/>
          <p:cNvSpPr>
            <a:spLocks noChangeArrowheads="1"/>
          </p:cNvSpPr>
          <p:nvPr/>
        </p:nvSpPr>
        <p:spPr bwMode="auto">
          <a:xfrm>
            <a:off x="4541838" y="1498600"/>
            <a:ext cx="1130300" cy="901700"/>
          </a:xfrm>
          <a:prstGeom prst="star5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5363" name="Rectangle 2052"/>
          <p:cNvSpPr>
            <a:spLocks noChangeArrowheads="1"/>
          </p:cNvSpPr>
          <p:nvPr/>
        </p:nvSpPr>
        <p:spPr bwMode="auto">
          <a:xfrm>
            <a:off x="4707553" y="1806575"/>
            <a:ext cx="8576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Document</a:t>
            </a:r>
          </a:p>
          <a:p>
            <a:pPr algn="ctr"/>
            <a:r>
              <a:rPr lang="en-US" altLang="en-US" sz="1200" b="1"/>
              <a:t>/</a:t>
            </a:r>
          </a:p>
        </p:txBody>
      </p:sp>
      <p:sp>
        <p:nvSpPr>
          <p:cNvPr id="15364" name="AutoShape 2053"/>
          <p:cNvSpPr>
            <a:spLocks noChangeArrowheads="1"/>
          </p:cNvSpPr>
          <p:nvPr/>
        </p:nvSpPr>
        <p:spPr bwMode="auto">
          <a:xfrm>
            <a:off x="1660525" y="2787651"/>
            <a:ext cx="1735138" cy="6397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65" name="Rectangle 2054"/>
          <p:cNvSpPr>
            <a:spLocks noChangeArrowheads="1"/>
          </p:cNvSpPr>
          <p:nvPr/>
        </p:nvSpPr>
        <p:spPr bwMode="auto">
          <a:xfrm>
            <a:off x="1735129" y="2806700"/>
            <a:ext cx="164308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PI</a:t>
            </a:r>
            <a:endParaRPr lang="en-US" altLang="en-US" sz="1200"/>
          </a:p>
          <a:p>
            <a:pPr algn="ctr"/>
            <a:r>
              <a:rPr lang="en-US" altLang="en-US" sz="1200"/>
              <a:t>&lt;?xml version=“1.0”?&gt;</a:t>
            </a:r>
          </a:p>
        </p:txBody>
      </p:sp>
      <p:sp>
        <p:nvSpPr>
          <p:cNvPr id="15366" name="Rectangle 2055"/>
          <p:cNvSpPr>
            <a:spLocks noChangeArrowheads="1"/>
          </p:cNvSpPr>
          <p:nvPr/>
        </p:nvSpPr>
        <p:spPr bwMode="auto">
          <a:xfrm>
            <a:off x="7700964" y="28035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67" name="Rectangle 2056"/>
          <p:cNvSpPr>
            <a:spLocks noChangeArrowheads="1"/>
          </p:cNvSpPr>
          <p:nvPr/>
        </p:nvSpPr>
        <p:spPr bwMode="auto">
          <a:xfrm>
            <a:off x="7730903" y="2833688"/>
            <a:ext cx="10307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FitnessCenter</a:t>
            </a:r>
          </a:p>
        </p:txBody>
      </p:sp>
      <p:sp>
        <p:nvSpPr>
          <p:cNvPr id="15368" name="Rectangle 2057"/>
          <p:cNvSpPr>
            <a:spLocks noChangeArrowheads="1"/>
          </p:cNvSpPr>
          <p:nvPr/>
        </p:nvSpPr>
        <p:spPr bwMode="auto">
          <a:xfrm>
            <a:off x="2809876" y="3959225"/>
            <a:ext cx="1057275" cy="495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69" name="Rectangle 2058"/>
          <p:cNvSpPr>
            <a:spLocks noChangeArrowheads="1"/>
          </p:cNvSpPr>
          <p:nvPr/>
        </p:nvSpPr>
        <p:spPr bwMode="auto">
          <a:xfrm>
            <a:off x="2987315" y="39893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5370" name="Rectangle 2059"/>
          <p:cNvSpPr>
            <a:spLocks noChangeArrowheads="1"/>
          </p:cNvSpPr>
          <p:nvPr/>
        </p:nvSpPr>
        <p:spPr bwMode="auto">
          <a:xfrm>
            <a:off x="5721351" y="3932238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71" name="Rectangle 2060"/>
          <p:cNvSpPr>
            <a:spLocks noChangeArrowheads="1"/>
          </p:cNvSpPr>
          <p:nvPr/>
        </p:nvSpPr>
        <p:spPr bwMode="auto">
          <a:xfrm>
            <a:off x="5898790" y="3962400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5372" name="Rectangle 2061"/>
          <p:cNvSpPr>
            <a:spLocks noChangeArrowheads="1"/>
          </p:cNvSpPr>
          <p:nvPr/>
        </p:nvSpPr>
        <p:spPr bwMode="auto">
          <a:xfrm>
            <a:off x="8526464" y="3941763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73" name="Rectangle 2062"/>
          <p:cNvSpPr>
            <a:spLocks noChangeArrowheads="1"/>
          </p:cNvSpPr>
          <p:nvPr/>
        </p:nvSpPr>
        <p:spPr bwMode="auto">
          <a:xfrm>
            <a:off x="8703903" y="3971925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Member</a:t>
            </a:r>
          </a:p>
        </p:txBody>
      </p:sp>
      <p:sp>
        <p:nvSpPr>
          <p:cNvPr id="15374" name="Line 2063"/>
          <p:cNvSpPr>
            <a:spLocks noChangeShapeType="1"/>
          </p:cNvSpPr>
          <p:nvPr/>
        </p:nvSpPr>
        <p:spPr bwMode="auto">
          <a:xfrm>
            <a:off x="2544763" y="2235200"/>
            <a:ext cx="566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064"/>
          <p:cNvSpPr>
            <a:spLocks noChangeShapeType="1"/>
          </p:cNvSpPr>
          <p:nvPr/>
        </p:nvSpPr>
        <p:spPr bwMode="auto">
          <a:xfrm>
            <a:off x="2538413" y="22415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65"/>
          <p:cNvSpPr>
            <a:spLocks noChangeShapeType="1"/>
          </p:cNvSpPr>
          <p:nvPr/>
        </p:nvSpPr>
        <p:spPr bwMode="auto">
          <a:xfrm>
            <a:off x="8226425" y="225425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66"/>
          <p:cNvSpPr>
            <a:spLocks noChangeShapeType="1"/>
          </p:cNvSpPr>
          <p:nvPr/>
        </p:nvSpPr>
        <p:spPr bwMode="auto">
          <a:xfrm>
            <a:off x="3314701" y="3617914"/>
            <a:ext cx="57578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067"/>
          <p:cNvSpPr>
            <a:spLocks noChangeShapeType="1"/>
          </p:cNvSpPr>
          <p:nvPr/>
        </p:nvSpPr>
        <p:spPr bwMode="auto">
          <a:xfrm>
            <a:off x="3341688" y="3636964"/>
            <a:ext cx="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068"/>
          <p:cNvSpPr>
            <a:spLocks noChangeShapeType="1"/>
          </p:cNvSpPr>
          <p:nvPr/>
        </p:nvSpPr>
        <p:spPr bwMode="auto">
          <a:xfrm>
            <a:off x="6246813" y="36195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69"/>
          <p:cNvSpPr>
            <a:spLocks noChangeShapeType="1"/>
          </p:cNvSpPr>
          <p:nvPr/>
        </p:nvSpPr>
        <p:spPr bwMode="auto">
          <a:xfrm>
            <a:off x="9055100" y="3632200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070"/>
          <p:cNvSpPr>
            <a:spLocks noChangeArrowheads="1"/>
          </p:cNvSpPr>
          <p:nvPr/>
        </p:nvSpPr>
        <p:spPr bwMode="auto">
          <a:xfrm>
            <a:off x="2055814" y="49466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82" name="Rectangle 2071"/>
          <p:cNvSpPr>
            <a:spLocks noChangeArrowheads="1"/>
          </p:cNvSpPr>
          <p:nvPr/>
        </p:nvSpPr>
        <p:spPr bwMode="auto">
          <a:xfrm>
            <a:off x="2233253" y="497681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5383" name="Rectangle 2072"/>
          <p:cNvSpPr>
            <a:spLocks noChangeArrowheads="1"/>
          </p:cNvSpPr>
          <p:nvPr/>
        </p:nvSpPr>
        <p:spPr bwMode="auto">
          <a:xfrm>
            <a:off x="3641726" y="491807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84" name="Rectangle 2073"/>
          <p:cNvSpPr>
            <a:spLocks noChangeArrowheads="1"/>
          </p:cNvSpPr>
          <p:nvPr/>
        </p:nvSpPr>
        <p:spPr bwMode="auto">
          <a:xfrm>
            <a:off x="3662056" y="494823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5385" name="Line 2074"/>
          <p:cNvSpPr>
            <a:spLocks noChangeShapeType="1"/>
          </p:cNvSpPr>
          <p:nvPr/>
        </p:nvSpPr>
        <p:spPr bwMode="auto">
          <a:xfrm>
            <a:off x="2560639" y="468630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075"/>
          <p:cNvSpPr>
            <a:spLocks noChangeShapeType="1"/>
          </p:cNvSpPr>
          <p:nvPr/>
        </p:nvSpPr>
        <p:spPr bwMode="auto">
          <a:xfrm>
            <a:off x="2547938" y="46958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2076"/>
          <p:cNvSpPr>
            <a:spLocks noChangeShapeType="1"/>
          </p:cNvSpPr>
          <p:nvPr/>
        </p:nvSpPr>
        <p:spPr bwMode="auto">
          <a:xfrm>
            <a:off x="4171950" y="467995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077"/>
          <p:cNvSpPr>
            <a:spLocks noChangeArrowheads="1"/>
          </p:cNvSpPr>
          <p:nvPr/>
        </p:nvSpPr>
        <p:spPr bwMode="auto">
          <a:xfrm>
            <a:off x="2125664" y="5948364"/>
            <a:ext cx="808037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89" name="Line 2078"/>
          <p:cNvSpPr>
            <a:spLocks noChangeShapeType="1"/>
          </p:cNvSpPr>
          <p:nvPr/>
        </p:nvSpPr>
        <p:spPr bwMode="auto">
          <a:xfrm>
            <a:off x="3313113" y="4460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2079"/>
          <p:cNvSpPr>
            <a:spLocks noChangeShapeType="1"/>
          </p:cNvSpPr>
          <p:nvPr/>
        </p:nvSpPr>
        <p:spPr bwMode="auto">
          <a:xfrm>
            <a:off x="8253413" y="3311525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2080"/>
          <p:cNvSpPr>
            <a:spLocks noChangeArrowheads="1"/>
          </p:cNvSpPr>
          <p:nvPr/>
        </p:nvSpPr>
        <p:spPr bwMode="auto">
          <a:xfrm>
            <a:off x="2295419" y="6069013"/>
            <a:ext cx="4685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Jeff</a:t>
            </a:r>
          </a:p>
        </p:txBody>
      </p:sp>
      <p:sp>
        <p:nvSpPr>
          <p:cNvPr id="15392" name="Line 2081"/>
          <p:cNvSpPr>
            <a:spLocks noChangeShapeType="1"/>
          </p:cNvSpPr>
          <p:nvPr/>
        </p:nvSpPr>
        <p:spPr bwMode="auto">
          <a:xfrm>
            <a:off x="2522538" y="545306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Oval 2082"/>
          <p:cNvSpPr>
            <a:spLocks noChangeArrowheads="1"/>
          </p:cNvSpPr>
          <p:nvPr/>
        </p:nvSpPr>
        <p:spPr bwMode="auto">
          <a:xfrm>
            <a:off x="3783014" y="5927725"/>
            <a:ext cx="808037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94" name="Rectangle 2083"/>
          <p:cNvSpPr>
            <a:spLocks noChangeArrowheads="1"/>
          </p:cNvSpPr>
          <p:nvPr/>
        </p:nvSpPr>
        <p:spPr bwMode="auto">
          <a:xfrm>
            <a:off x="3819119" y="6048375"/>
            <a:ext cx="7405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lightgrey</a:t>
            </a:r>
          </a:p>
        </p:txBody>
      </p:sp>
      <p:sp>
        <p:nvSpPr>
          <p:cNvPr id="15395" name="Line 2084"/>
          <p:cNvSpPr>
            <a:spLocks noChangeShapeType="1"/>
          </p:cNvSpPr>
          <p:nvPr/>
        </p:nvSpPr>
        <p:spPr bwMode="auto">
          <a:xfrm>
            <a:off x="4179888" y="543242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2085"/>
          <p:cNvSpPr>
            <a:spLocks noChangeArrowheads="1"/>
          </p:cNvSpPr>
          <p:nvPr/>
        </p:nvSpPr>
        <p:spPr bwMode="auto">
          <a:xfrm>
            <a:off x="4994276" y="492760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97" name="Rectangle 2086"/>
          <p:cNvSpPr>
            <a:spLocks noChangeArrowheads="1"/>
          </p:cNvSpPr>
          <p:nvPr/>
        </p:nvSpPr>
        <p:spPr bwMode="auto">
          <a:xfrm>
            <a:off x="5171715" y="4957763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5398" name="Rectangle 2087"/>
          <p:cNvSpPr>
            <a:spLocks noChangeArrowheads="1"/>
          </p:cNvSpPr>
          <p:nvPr/>
        </p:nvSpPr>
        <p:spPr bwMode="auto">
          <a:xfrm>
            <a:off x="6580189" y="48990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399" name="Rectangle 2088"/>
          <p:cNvSpPr>
            <a:spLocks noChangeArrowheads="1"/>
          </p:cNvSpPr>
          <p:nvPr/>
        </p:nvSpPr>
        <p:spPr bwMode="auto">
          <a:xfrm>
            <a:off x="6600519" y="4929188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5400" name="Line 2089"/>
          <p:cNvSpPr>
            <a:spLocks noChangeShapeType="1"/>
          </p:cNvSpPr>
          <p:nvPr/>
        </p:nvSpPr>
        <p:spPr bwMode="auto">
          <a:xfrm>
            <a:off x="5499101" y="4667250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2090"/>
          <p:cNvSpPr>
            <a:spLocks noChangeShapeType="1"/>
          </p:cNvSpPr>
          <p:nvPr/>
        </p:nvSpPr>
        <p:spPr bwMode="auto">
          <a:xfrm>
            <a:off x="5486400" y="467677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2091"/>
          <p:cNvSpPr>
            <a:spLocks noChangeShapeType="1"/>
          </p:cNvSpPr>
          <p:nvPr/>
        </p:nvSpPr>
        <p:spPr bwMode="auto">
          <a:xfrm>
            <a:off x="7110413" y="46609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Oval 2092"/>
          <p:cNvSpPr>
            <a:spLocks noChangeArrowheads="1"/>
          </p:cNvSpPr>
          <p:nvPr/>
        </p:nvSpPr>
        <p:spPr bwMode="auto">
          <a:xfrm>
            <a:off x="5064125" y="5929314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04" name="Line 2093"/>
          <p:cNvSpPr>
            <a:spLocks noChangeShapeType="1"/>
          </p:cNvSpPr>
          <p:nvPr/>
        </p:nvSpPr>
        <p:spPr bwMode="auto">
          <a:xfrm>
            <a:off x="6251575" y="444182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2094"/>
          <p:cNvSpPr>
            <a:spLocks noChangeArrowheads="1"/>
          </p:cNvSpPr>
          <p:nvPr/>
        </p:nvSpPr>
        <p:spPr bwMode="auto">
          <a:xfrm>
            <a:off x="5188419" y="604996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David</a:t>
            </a:r>
          </a:p>
        </p:txBody>
      </p:sp>
      <p:sp>
        <p:nvSpPr>
          <p:cNvPr id="15406" name="Line 2095"/>
          <p:cNvSpPr>
            <a:spLocks noChangeShapeType="1"/>
          </p:cNvSpPr>
          <p:nvPr/>
        </p:nvSpPr>
        <p:spPr bwMode="auto">
          <a:xfrm>
            <a:off x="5461000" y="5434013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Oval 2096"/>
          <p:cNvSpPr>
            <a:spLocks noChangeArrowheads="1"/>
          </p:cNvSpPr>
          <p:nvPr/>
        </p:nvSpPr>
        <p:spPr bwMode="auto">
          <a:xfrm>
            <a:off x="6721475" y="5908675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08" name="Rectangle 2097"/>
          <p:cNvSpPr>
            <a:spLocks noChangeArrowheads="1"/>
          </p:cNvSpPr>
          <p:nvPr/>
        </p:nvSpPr>
        <p:spPr bwMode="auto">
          <a:xfrm>
            <a:off x="6762382" y="6029325"/>
            <a:ext cx="73257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lightblue</a:t>
            </a:r>
          </a:p>
        </p:txBody>
      </p:sp>
      <p:sp>
        <p:nvSpPr>
          <p:cNvPr id="15409" name="Line 2098"/>
          <p:cNvSpPr>
            <a:spLocks noChangeShapeType="1"/>
          </p:cNvSpPr>
          <p:nvPr/>
        </p:nvSpPr>
        <p:spPr bwMode="auto">
          <a:xfrm>
            <a:off x="7118350" y="54133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2099"/>
          <p:cNvSpPr>
            <a:spLocks noChangeArrowheads="1"/>
          </p:cNvSpPr>
          <p:nvPr/>
        </p:nvSpPr>
        <p:spPr bwMode="auto">
          <a:xfrm>
            <a:off x="7861301" y="4937125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11" name="Rectangle 2100"/>
          <p:cNvSpPr>
            <a:spLocks noChangeArrowheads="1"/>
          </p:cNvSpPr>
          <p:nvPr/>
        </p:nvSpPr>
        <p:spPr bwMode="auto">
          <a:xfrm>
            <a:off x="8038740" y="4967288"/>
            <a:ext cx="7309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Name</a:t>
            </a:r>
          </a:p>
        </p:txBody>
      </p:sp>
      <p:sp>
        <p:nvSpPr>
          <p:cNvPr id="15412" name="Rectangle 2101"/>
          <p:cNvSpPr>
            <a:spLocks noChangeArrowheads="1"/>
          </p:cNvSpPr>
          <p:nvPr/>
        </p:nvSpPr>
        <p:spPr bwMode="auto">
          <a:xfrm>
            <a:off x="9447214" y="4908550"/>
            <a:ext cx="1057275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13" name="Rectangle 2102"/>
          <p:cNvSpPr>
            <a:spLocks noChangeArrowheads="1"/>
          </p:cNvSpPr>
          <p:nvPr/>
        </p:nvSpPr>
        <p:spPr bwMode="auto">
          <a:xfrm>
            <a:off x="9467544" y="4938713"/>
            <a:ext cx="10483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Element</a:t>
            </a:r>
            <a:endParaRPr lang="en-US" altLang="en-US" sz="1200"/>
          </a:p>
          <a:p>
            <a:pPr algn="ctr"/>
            <a:r>
              <a:rPr lang="en-US" altLang="en-US" sz="1200"/>
              <a:t>FavoriteColor</a:t>
            </a:r>
          </a:p>
        </p:txBody>
      </p:sp>
      <p:sp>
        <p:nvSpPr>
          <p:cNvPr id="15414" name="Line 2103"/>
          <p:cNvSpPr>
            <a:spLocks noChangeShapeType="1"/>
          </p:cNvSpPr>
          <p:nvPr/>
        </p:nvSpPr>
        <p:spPr bwMode="auto">
          <a:xfrm>
            <a:off x="8366126" y="4676775"/>
            <a:ext cx="160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Line 2104"/>
          <p:cNvSpPr>
            <a:spLocks noChangeShapeType="1"/>
          </p:cNvSpPr>
          <p:nvPr/>
        </p:nvSpPr>
        <p:spPr bwMode="auto">
          <a:xfrm>
            <a:off x="8353425" y="4686300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2105"/>
          <p:cNvSpPr>
            <a:spLocks noChangeShapeType="1"/>
          </p:cNvSpPr>
          <p:nvPr/>
        </p:nvSpPr>
        <p:spPr bwMode="auto">
          <a:xfrm>
            <a:off x="9977438" y="4670425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Oval 2106"/>
          <p:cNvSpPr>
            <a:spLocks noChangeArrowheads="1"/>
          </p:cNvSpPr>
          <p:nvPr/>
        </p:nvSpPr>
        <p:spPr bwMode="auto">
          <a:xfrm>
            <a:off x="7931150" y="5938839"/>
            <a:ext cx="808038" cy="769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18" name="Line 2107"/>
          <p:cNvSpPr>
            <a:spLocks noChangeShapeType="1"/>
          </p:cNvSpPr>
          <p:nvPr/>
        </p:nvSpPr>
        <p:spPr bwMode="auto">
          <a:xfrm>
            <a:off x="9118600" y="4451350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2108"/>
          <p:cNvSpPr>
            <a:spLocks noChangeArrowheads="1"/>
          </p:cNvSpPr>
          <p:nvPr/>
        </p:nvSpPr>
        <p:spPr bwMode="auto">
          <a:xfrm>
            <a:off x="8055444" y="6059488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</a:p>
          <a:p>
            <a:pPr algn="ctr"/>
            <a:r>
              <a:rPr lang="en-US" altLang="en-US" sz="1200"/>
              <a:t>Roger</a:t>
            </a:r>
          </a:p>
        </p:txBody>
      </p:sp>
      <p:sp>
        <p:nvSpPr>
          <p:cNvPr id="15420" name="Line 2109"/>
          <p:cNvSpPr>
            <a:spLocks noChangeShapeType="1"/>
          </p:cNvSpPr>
          <p:nvPr/>
        </p:nvSpPr>
        <p:spPr bwMode="auto">
          <a:xfrm>
            <a:off x="8328025" y="5443538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Oval 2110"/>
          <p:cNvSpPr>
            <a:spLocks noChangeArrowheads="1"/>
          </p:cNvSpPr>
          <p:nvPr/>
        </p:nvSpPr>
        <p:spPr bwMode="auto">
          <a:xfrm>
            <a:off x="9588500" y="5918200"/>
            <a:ext cx="808038" cy="769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5422" name="Rectangle 2111"/>
          <p:cNvSpPr>
            <a:spLocks noChangeArrowheads="1"/>
          </p:cNvSpPr>
          <p:nvPr/>
        </p:nvSpPr>
        <p:spPr bwMode="auto">
          <a:xfrm>
            <a:off x="9554051" y="6038850"/>
            <a:ext cx="8864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1200" b="1"/>
              <a:t>Text</a:t>
            </a:r>
            <a:endParaRPr lang="en-US" altLang="en-US" sz="1200"/>
          </a:p>
          <a:p>
            <a:pPr algn="ctr"/>
            <a:r>
              <a:rPr lang="en-US" altLang="en-US" sz="1200"/>
              <a:t>lightyellow</a:t>
            </a:r>
          </a:p>
        </p:txBody>
      </p:sp>
      <p:sp>
        <p:nvSpPr>
          <p:cNvPr id="15423" name="Line 2112"/>
          <p:cNvSpPr>
            <a:spLocks noChangeShapeType="1"/>
          </p:cNvSpPr>
          <p:nvPr/>
        </p:nvSpPr>
        <p:spPr bwMode="auto">
          <a:xfrm>
            <a:off x="9985375" y="54229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Text Box 66"/>
          <p:cNvSpPr txBox="1">
            <a:spLocks noChangeArrowheads="1"/>
          </p:cNvSpPr>
          <p:nvPr/>
        </p:nvSpPr>
        <p:spPr bwMode="auto">
          <a:xfrm>
            <a:off x="3914776" y="3883025"/>
            <a:ext cx="11842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solidFill>
                  <a:schemeClr val="hlink"/>
                </a:solidFill>
              </a:rPr>
              <a:t>It has no preceding-siblings</a:t>
            </a:r>
          </a:p>
        </p:txBody>
      </p:sp>
    </p:spTree>
    <p:extLst>
      <p:ext uri="{BB962C8B-B14F-4D97-AF65-F5344CB8AC3E}">
        <p14:creationId xmlns:p14="http://schemas.microsoft.com/office/powerpoint/2010/main" val="1305200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Capabilities of </a:t>
            </a:r>
            <a:r>
              <a:rPr lang="en-US" altLang="en-US" dirty="0"/>
              <a:t>XPath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XPath provides a syntax for: </a:t>
            </a:r>
          </a:p>
          <a:p>
            <a:pPr lvl="1"/>
            <a:r>
              <a:rPr lang="en-US" altLang="en-US" dirty="0"/>
              <a:t>navigating around an XML document</a:t>
            </a:r>
          </a:p>
          <a:p>
            <a:pPr lvl="1"/>
            <a:r>
              <a:rPr lang="en-US" altLang="en-US" dirty="0"/>
              <a:t>selecting nodes and values </a:t>
            </a:r>
          </a:p>
          <a:p>
            <a:pPr lvl="1"/>
            <a:r>
              <a:rPr lang="en-US" altLang="en-US" dirty="0"/>
              <a:t>comparing node values</a:t>
            </a:r>
          </a:p>
          <a:p>
            <a:pPr lvl="1"/>
            <a:r>
              <a:rPr lang="en-US" altLang="en-US" dirty="0"/>
              <a:t>performing arithmetic on node values</a:t>
            </a:r>
          </a:p>
          <a:p>
            <a:r>
              <a:rPr lang="en-US" altLang="en-US" dirty="0"/>
              <a:t>XPath provides some functions (e.g., </a:t>
            </a:r>
            <a:r>
              <a:rPr lang="en-US" altLang="en-US" dirty="0" err="1"/>
              <a:t>concat</a:t>
            </a:r>
            <a:r>
              <a:rPr lang="en-US" altLang="en-US" dirty="0"/>
              <a:t>(), substring(), etc.) to facilitate the above.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92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all Para Elements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5006975" y="2974976"/>
            <a:ext cx="90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</a:t>
            </a:r>
          </a:p>
        </p:txBody>
      </p:sp>
      <p:cxnSp>
        <p:nvCxnSpPr>
          <p:cNvPr id="25604" name="Straight Arrow Connector 6"/>
          <p:cNvCxnSpPr>
            <a:cxnSpLocks noChangeShapeType="1"/>
          </p:cNvCxnSpPr>
          <p:nvPr/>
        </p:nvCxnSpPr>
        <p:spPr bwMode="auto">
          <a:xfrm rot="16200000" flipV="1">
            <a:off x="4899025" y="3679825"/>
            <a:ext cx="522288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5006975" y="3933825"/>
            <a:ext cx="142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descendents</a:t>
            </a:r>
          </a:p>
        </p:txBody>
      </p:sp>
    </p:spTree>
    <p:extLst>
      <p:ext uri="{BB962C8B-B14F-4D97-AF65-F5344CB8AC3E}">
        <p14:creationId xmlns:p14="http://schemas.microsoft.com/office/powerpoint/2010/main" val="8108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: pandas 1-D 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Index: array([0,1,2,3])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Values: </a:t>
            </a:r>
            <a:r>
              <a:rPr lang="pt-BR" sz="2200" dirty="0" err="1" smtClean="0"/>
              <a:t>array</a:t>
            </a:r>
            <a:r>
              <a:rPr lang="pt-BR" sz="2200" dirty="0"/>
              <a:t>([ 4, 7, -5, 3</a:t>
            </a:r>
            <a:r>
              <a:rPr lang="pt-BR" sz="2200" dirty="0" smtClean="0"/>
              <a:t>])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the first Para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5006976" y="2974976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//Para[1]</a:t>
            </a:r>
          </a:p>
        </p:txBody>
      </p:sp>
    </p:spTree>
    <p:extLst>
      <p:ext uri="{BB962C8B-B14F-4D97-AF65-F5344CB8AC3E}">
        <p14:creationId xmlns:p14="http://schemas.microsoft.com/office/powerpoint/2010/main" val="13835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the last Para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006976" y="2974976"/>
            <a:ext cx="173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//Para[last()]</a:t>
            </a:r>
          </a:p>
        </p:txBody>
      </p:sp>
    </p:spTree>
    <p:extLst>
      <p:ext uri="{BB962C8B-B14F-4D97-AF65-F5344CB8AC3E}">
        <p14:creationId xmlns:p14="http://schemas.microsoft.com/office/powerpoint/2010/main" val="5083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the classification attribute of the first Para</a:t>
            </a: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4702176" y="3076576"/>
            <a:ext cx="3249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//Para[1]/@classification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258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Is the Document element’s classification top-secret?</a:t>
            </a: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3643313" y="2903538"/>
            <a:ext cx="514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/Document/@classification = 'top-secret'</a:t>
            </a:r>
          </a:p>
        </p:txBody>
      </p:sp>
    </p:spTree>
    <p:extLst>
      <p:ext uri="{BB962C8B-B14F-4D97-AF65-F5344CB8AC3E}">
        <p14:creationId xmlns:p14="http://schemas.microsoft.com/office/powerpoint/2010/main" val="16564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Is the Document element’s classification top-secret or secret?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3643313" y="2903539"/>
            <a:ext cx="58063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(/Document/@classification = 'top-secret') or </a:t>
            </a:r>
          </a:p>
          <a:p>
            <a:r>
              <a:rPr lang="en-US" altLang="en-US"/>
              <a:t>(/Document/@classification='secret')</a:t>
            </a:r>
          </a:p>
        </p:txBody>
      </p:sp>
    </p:spTree>
    <p:extLst>
      <p:ext uri="{BB962C8B-B14F-4D97-AF65-F5344CB8AC3E}">
        <p14:creationId xmlns:p14="http://schemas.microsoft.com/office/powerpoint/2010/main" val="19022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5457825" y="2536825"/>
            <a:ext cx="12128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A or B</a:t>
            </a:r>
          </a:p>
          <a:p>
            <a:r>
              <a:rPr lang="en-US" altLang="en-US"/>
              <a:t>A and B</a:t>
            </a:r>
          </a:p>
          <a:p>
            <a:r>
              <a:rPr lang="en-US" altLang="en-US"/>
              <a:t>not(A)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7035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Select all Para’s with a secret classification</a:t>
            </a: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3643313" y="2903538"/>
            <a:ext cx="412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//Para[@classification = 'secret']</a:t>
            </a:r>
          </a:p>
        </p:txBody>
      </p:sp>
    </p:spTree>
    <p:extLst>
      <p:ext uri="{BB962C8B-B14F-4D97-AF65-F5344CB8AC3E}">
        <p14:creationId xmlns:p14="http://schemas.microsoft.com/office/powerpoint/2010/main" val="11509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Check that no Para has a </a:t>
            </a:r>
            <a:r>
              <a:rPr lang="en-US" altLang="en-US" sz="4000" dirty="0" smtClean="0"/>
              <a:t>top-secret </a:t>
            </a:r>
            <a:r>
              <a:rPr lang="en-US" altLang="en-US" sz="4000" dirty="0"/>
              <a:t>classification 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490914" y="3200400"/>
            <a:ext cx="521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not(//Para[@classification = 'top-secret'])</a:t>
            </a:r>
          </a:p>
        </p:txBody>
      </p:sp>
    </p:spTree>
    <p:extLst>
      <p:ext uri="{BB962C8B-B14F-4D97-AF65-F5344CB8AC3E}">
        <p14:creationId xmlns:p14="http://schemas.microsoft.com/office/powerpoint/2010/main" val="13415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the Following Siblings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786314" y="32004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following-sibling::*</a:t>
            </a:r>
          </a:p>
        </p:txBody>
      </p:sp>
    </p:spTree>
    <p:extLst>
      <p:ext uri="{BB962C8B-B14F-4D97-AF65-F5344CB8AC3E}">
        <p14:creationId xmlns:p14="http://schemas.microsoft.com/office/powerpoint/2010/main" val="3096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the </a:t>
            </a:r>
            <a:r>
              <a:rPr lang="en-US" altLang="en-US" sz="4000" dirty="0" smtClean="0"/>
              <a:t>First Following </a:t>
            </a:r>
            <a:r>
              <a:rPr lang="en-US" altLang="en-US" sz="4000" dirty="0"/>
              <a:t>Sibling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608514" y="320040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following-sibling::*[1]</a:t>
            </a:r>
          </a:p>
        </p:txBody>
      </p:sp>
    </p:spTree>
    <p:extLst>
      <p:ext uri="{BB962C8B-B14F-4D97-AF65-F5344CB8AC3E}">
        <p14:creationId xmlns:p14="http://schemas.microsoft.com/office/powerpoint/2010/main" val="1743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Index,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311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main Series </a:t>
            </a:r>
            <a:r>
              <a:rPr lang="en-US" dirty="0" err="1" smtClean="0"/>
              <a:t>attribues</a:t>
            </a:r>
            <a:r>
              <a:rPr lang="en-US" dirty="0" smtClean="0"/>
              <a:t>: Index,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762"/>
            <a:ext cx="101727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042"/>
            <a:ext cx="1021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the Following </a:t>
            </a:r>
            <a:r>
              <a:rPr lang="en-US" altLang="en-US" sz="4000" u="sng" dirty="0" smtClean="0"/>
              <a:t>Para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Siblings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786313" y="3200400"/>
            <a:ext cx="300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following-sibling::Para</a:t>
            </a:r>
          </a:p>
        </p:txBody>
      </p:sp>
    </p:spTree>
    <p:extLst>
      <p:ext uri="{BB962C8B-B14F-4D97-AF65-F5344CB8AC3E}">
        <p14:creationId xmlns:p14="http://schemas.microsoft.com/office/powerpoint/2010/main" val="14545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Select all Following Siblings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4786314" y="32004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following-sibling::*</a:t>
            </a:r>
          </a:p>
        </p:txBody>
      </p:sp>
    </p:spTree>
    <p:extLst>
      <p:ext uri="{BB962C8B-B14F-4D97-AF65-F5344CB8AC3E}">
        <p14:creationId xmlns:p14="http://schemas.microsoft.com/office/powerpoint/2010/main" val="1201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000">
                <a:solidFill>
                  <a:schemeClr val="tx2"/>
                </a:solidFill>
                <a:latin typeface="Verdana" charset="0"/>
              </a:rPr>
              <a:t>Select all </a:t>
            </a:r>
            <a:r>
              <a:rPr lang="en-US" altLang="en-US" sz="4000" u="sng">
                <a:solidFill>
                  <a:schemeClr val="tx2"/>
                </a:solidFill>
                <a:latin typeface="Verdana" charset="0"/>
              </a:rPr>
              <a:t>Preceding</a:t>
            </a:r>
            <a:r>
              <a:rPr lang="en-US" altLang="en-US" sz="4000">
                <a:solidFill>
                  <a:schemeClr val="tx2"/>
                </a:solidFill>
                <a:latin typeface="Verdana" charset="0"/>
              </a:rPr>
              <a:t> Siblings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4786313" y="32004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preceding-sibling::*</a:t>
            </a:r>
          </a:p>
        </p:txBody>
      </p:sp>
    </p:spTree>
    <p:extLst>
      <p:ext uri="{BB962C8B-B14F-4D97-AF65-F5344CB8AC3E}">
        <p14:creationId xmlns:p14="http://schemas.microsoft.com/office/powerpoint/2010/main" val="3051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Get parent element's classification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4632325" y="3175000"/>
            <a:ext cx="230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../@classification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Axis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5018089" y="2457450"/>
            <a:ext cx="2327275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following-sibling</a:t>
            </a:r>
          </a:p>
          <a:p>
            <a:r>
              <a:rPr lang="en-US" altLang="en-US"/>
              <a:t>preceding-sibling</a:t>
            </a:r>
          </a:p>
          <a:p>
            <a:r>
              <a:rPr lang="en-US" altLang="en-US"/>
              <a:t>child</a:t>
            </a:r>
          </a:p>
          <a:p>
            <a:r>
              <a:rPr lang="en-US" altLang="en-US"/>
              <a:t>parent</a:t>
            </a:r>
          </a:p>
          <a:p>
            <a:r>
              <a:rPr lang="en-US" altLang="en-US"/>
              <a:t>ancestor</a:t>
            </a:r>
          </a:p>
          <a:p>
            <a:r>
              <a:rPr lang="en-US" altLang="en-US"/>
              <a:t>descendent</a:t>
            </a:r>
          </a:p>
          <a:p>
            <a:r>
              <a:rPr lang="en-US" altLang="en-US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5953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Count the number of </a:t>
            </a:r>
            <a:r>
              <a:rPr lang="en-US" altLang="en-US" dirty="0" smtClean="0"/>
              <a:t>Para </a:t>
            </a:r>
            <a:r>
              <a:rPr lang="en-US" altLang="en-US" dirty="0"/>
              <a:t>elements</a:t>
            </a: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4992688" y="3005139"/>
            <a:ext cx="178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count(//Para)</a:t>
            </a:r>
          </a:p>
        </p:txBody>
      </p:sp>
    </p:spTree>
    <p:extLst>
      <p:ext uri="{BB962C8B-B14F-4D97-AF65-F5344CB8AC3E}">
        <p14:creationId xmlns:p14="http://schemas.microsoft.com/office/powerpoint/2010/main" val="1491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Count the number of Para elements with secret classification</a:t>
            </a: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832226" y="3178175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count(//Para[@classification = 'secret'])</a:t>
            </a:r>
          </a:p>
        </p:txBody>
      </p:sp>
    </p:spTree>
    <p:extLst>
      <p:ext uri="{BB962C8B-B14F-4D97-AF65-F5344CB8AC3E}">
        <p14:creationId xmlns:p14="http://schemas.microsoft.com/office/powerpoint/2010/main" val="15471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Does the first Para element contain the string “SCRIPT”?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832226" y="3178175"/>
            <a:ext cx="376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contains(//Para[1], 'SCRIPT')</a:t>
            </a:r>
          </a:p>
        </p:txBody>
      </p:sp>
    </p:spTree>
    <p:extLst>
      <p:ext uri="{BB962C8B-B14F-4D97-AF65-F5344CB8AC3E}">
        <p14:creationId xmlns:p14="http://schemas.microsoft.com/office/powerpoint/2010/main" val="20357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Select all nodes containing the string “SCRIPT”</a:t>
            </a: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832226" y="2482850"/>
            <a:ext cx="394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//node()[contains(., 'SCRIPT')]</a:t>
            </a:r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3730626" y="4133850"/>
            <a:ext cx="4778375" cy="2554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The node() function matches on these nodes:</a:t>
            </a:r>
          </a:p>
          <a:p>
            <a:r>
              <a:rPr lang="en-US" altLang="en-US" sz="2000"/>
              <a:t>    - element </a:t>
            </a:r>
          </a:p>
          <a:p>
            <a:r>
              <a:rPr lang="en-US" altLang="en-US" sz="2000"/>
              <a:t>    - text</a:t>
            </a:r>
          </a:p>
          <a:p>
            <a:r>
              <a:rPr lang="en-US" altLang="en-US" sz="2000"/>
              <a:t>    - comment</a:t>
            </a:r>
          </a:p>
          <a:p>
            <a:r>
              <a:rPr lang="en-US" altLang="en-US" sz="2000"/>
              <a:t>    - processing instructions (PIs)</a:t>
            </a:r>
          </a:p>
          <a:p>
            <a:r>
              <a:rPr lang="en-US" altLang="en-US" sz="2000"/>
              <a:t>Note that it does not match on these nodes:</a:t>
            </a:r>
          </a:p>
          <a:p>
            <a:r>
              <a:rPr lang="en-US" altLang="en-US" sz="2000"/>
              <a:t>    - attribute</a:t>
            </a:r>
          </a:p>
          <a:p>
            <a:r>
              <a:rPr lang="en-US" altLang="en-US" sz="2000"/>
              <a:t>    - document</a:t>
            </a:r>
          </a:p>
        </p:txBody>
      </p:sp>
    </p:spTree>
    <p:extLst>
      <p:ext uri="{BB962C8B-B14F-4D97-AF65-F5344CB8AC3E}">
        <p14:creationId xmlns:p14="http://schemas.microsoft.com/office/powerpoint/2010/main" val="13608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Count the number of nodes containing the string “SCRIPT”</a:t>
            </a: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3832225" y="3178175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count(//node()[contains(., 'SCRIPT')])</a:t>
            </a:r>
          </a:p>
        </p:txBody>
      </p:sp>
    </p:spTree>
    <p:extLst>
      <p:ext uri="{BB962C8B-B14F-4D97-AF65-F5344CB8AC3E}">
        <p14:creationId xmlns:p14="http://schemas.microsoft.com/office/powerpoint/2010/main" val="15027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</a:t>
            </a:r>
            <a:r>
              <a:rPr lang="en-US" dirty="0" smtClean="0"/>
              <a:t>pandas </a:t>
            </a:r>
            <a:r>
              <a:rPr lang="en-US" dirty="0" smtClean="0"/>
              <a:t>&gt; 1</a:t>
            </a:r>
            <a:r>
              <a:rPr lang="en-US" dirty="0" smtClean="0"/>
              <a:t>-D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Index: array([0,1,2,3])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Values: </a:t>
            </a:r>
            <a:r>
              <a:rPr lang="pt-BR" sz="2200" dirty="0" err="1" smtClean="0"/>
              <a:t>array</a:t>
            </a:r>
            <a:r>
              <a:rPr lang="pt-BR" sz="2200" dirty="0"/>
              <a:t>([ 4, 7, -5, 3</a:t>
            </a:r>
            <a:r>
              <a:rPr lang="pt-BR" sz="2200" dirty="0" smtClean="0"/>
              <a:t>])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Select the first 20 characters of the first Para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4267201" y="3149600"/>
            <a:ext cx="333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substring(//Para[1], 1, 20)</a:t>
            </a:r>
          </a:p>
        </p:txBody>
      </p:sp>
    </p:spTree>
    <p:extLst>
      <p:ext uri="{BB962C8B-B14F-4D97-AF65-F5344CB8AC3E}">
        <p14:creationId xmlns:p14="http://schemas.microsoft.com/office/powerpoint/2010/main" val="6662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What's the length of the content of the first Para?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130676" y="32639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string-length(//Para[1])</a:t>
            </a:r>
          </a:p>
        </p:txBody>
      </p:sp>
    </p:spTree>
    <p:extLst>
      <p:ext uri="{BB962C8B-B14F-4D97-AF65-F5344CB8AC3E}">
        <p14:creationId xmlns:p14="http://schemas.microsoft.com/office/powerpoint/2010/main" val="1860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2017713" y="3241676"/>
            <a:ext cx="857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/>
              <a:t>translate(/Document/@classification, 'ABCDEFGHIJKLMNOPQRSTUVWXYZ', 'abcdefghijklmnopqrstuvwxyz')</a:t>
            </a:r>
          </a:p>
        </p:txBody>
      </p:sp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Convert Document’s classification to lowercase</a:t>
            </a:r>
          </a:p>
        </p:txBody>
      </p:sp>
    </p:spTree>
    <p:extLst>
      <p:ext uri="{BB962C8B-B14F-4D97-AF65-F5344CB8AC3E}">
        <p14:creationId xmlns:p14="http://schemas.microsoft.com/office/powerpoint/2010/main" val="3195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4121150" y="2098676"/>
            <a:ext cx="4237038" cy="229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eq means equal</a:t>
            </a:r>
          </a:p>
          <a:p>
            <a:r>
              <a:rPr lang="en-US" altLang="en-US"/>
              <a:t>ne means not equal</a:t>
            </a:r>
          </a:p>
          <a:p>
            <a:r>
              <a:rPr lang="en-US" altLang="en-US"/>
              <a:t>lt means less than</a:t>
            </a:r>
          </a:p>
          <a:p>
            <a:r>
              <a:rPr lang="en-US" altLang="en-US"/>
              <a:t>gt means greater than</a:t>
            </a:r>
          </a:p>
          <a:p>
            <a:r>
              <a:rPr lang="en-US" altLang="en-US"/>
              <a:t>le means less than or equal to</a:t>
            </a:r>
          </a:p>
          <a:p>
            <a:r>
              <a:rPr lang="en-US" altLang="en-US"/>
              <a:t>ge means greater than or equal to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Operators</a:t>
            </a:r>
          </a:p>
        </p:txBody>
      </p:sp>
    </p:spTree>
    <p:extLst>
      <p:ext uri="{BB962C8B-B14F-4D97-AF65-F5344CB8AC3E}">
        <p14:creationId xmlns:p14="http://schemas.microsoft.com/office/powerpoint/2010/main" val="18027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96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I</a:t>
            </a:r>
            <a:r>
              <a:rPr lang="en-US" altLang="en-US" sz="4000" dirty="0" smtClean="0"/>
              <a:t>f </a:t>
            </a:r>
            <a:r>
              <a:rPr lang="en-US" altLang="en-US" sz="4000" dirty="0"/>
              <a:t>Document's classification is top-secret then there can be no Para with a classification not equal to top-secret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814513" y="3702050"/>
            <a:ext cx="866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600"/>
              <a:t>if (/Document/@classification eq 'top-secret') then not(//Para[@classification ne 'top-secret']) else true()</a:t>
            </a:r>
          </a:p>
        </p:txBody>
      </p:sp>
    </p:spTree>
    <p:extLst>
      <p:ext uri="{BB962C8B-B14F-4D97-AF65-F5344CB8AC3E}">
        <p14:creationId xmlns:p14="http://schemas.microsoft.com/office/powerpoint/2010/main" val="15635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built-in functions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4954589" y="2887664"/>
            <a:ext cx="970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true()</a:t>
            </a:r>
          </a:p>
          <a:p>
            <a:endParaRPr lang="en-US" altLang="en-US"/>
          </a:p>
          <a:p>
            <a:r>
              <a:rPr lang="en-US" altLang="en-US"/>
              <a:t>false()</a:t>
            </a:r>
          </a:p>
        </p:txBody>
      </p:sp>
    </p:spTree>
    <p:extLst>
      <p:ext uri="{BB962C8B-B14F-4D97-AF65-F5344CB8AC3E}">
        <p14:creationId xmlns:p14="http://schemas.microsoft.com/office/powerpoint/2010/main" val="13357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Cast a value to a numeric type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856164" y="3084513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number(Cost)</a:t>
            </a:r>
          </a:p>
        </p:txBody>
      </p:sp>
    </p:spTree>
    <p:extLst>
      <p:ext uri="{BB962C8B-B14F-4D97-AF65-F5344CB8AC3E}">
        <p14:creationId xmlns:p14="http://schemas.microsoft.com/office/powerpoint/2010/main" val="130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sum() function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121151" y="2098676"/>
            <a:ext cx="3713163" cy="3046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&lt;?xml version="1.0"?&gt;</a:t>
            </a:r>
            <a:br>
              <a:rPr lang="en-US" altLang="en-US"/>
            </a:br>
            <a:r>
              <a:rPr lang="en-US" altLang="en-US"/>
              <a:t>&lt;numbers&gt;</a:t>
            </a:r>
            <a:br>
              <a:rPr lang="en-US" altLang="en-US"/>
            </a:br>
            <a:r>
              <a:rPr lang="en-US" altLang="en-US"/>
              <a:t>      &lt;number&gt;23&lt;/number&gt;</a:t>
            </a:r>
            <a:br>
              <a:rPr lang="en-US" altLang="en-US"/>
            </a:br>
            <a:r>
              <a:rPr lang="en-US" altLang="en-US"/>
              <a:t>      &lt;number&gt;5&lt;/number&gt;</a:t>
            </a:r>
            <a:br>
              <a:rPr lang="en-US" altLang="en-US"/>
            </a:br>
            <a:r>
              <a:rPr lang="en-US" altLang="en-US"/>
              <a:t>      &lt;number&gt;-41&lt;/number&gt;</a:t>
            </a:r>
            <a:br>
              <a:rPr lang="en-US" altLang="en-US"/>
            </a:br>
            <a:r>
              <a:rPr lang="en-US" altLang="en-US"/>
              <a:t>      &lt;number&gt;50&lt;/number&gt;</a:t>
            </a:r>
            <a:br>
              <a:rPr lang="en-US" altLang="en-US"/>
            </a:br>
            <a:r>
              <a:rPr lang="en-US" altLang="en-US"/>
              <a:t>      &lt;number&gt;12&lt;/number&gt;</a:t>
            </a:r>
            <a:br>
              <a:rPr lang="en-US" altLang="en-US"/>
            </a:br>
            <a:r>
              <a:rPr lang="en-US" altLang="en-US"/>
              <a:t>&lt;/numbers&gt;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5151438" y="5443538"/>
            <a:ext cx="203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sum(//number)</a:t>
            </a:r>
          </a:p>
          <a:p>
            <a:r>
              <a:rPr lang="en-US" altLang="en-US">
                <a:sym typeface="Wingdings" charset="2"/>
              </a:rPr>
              <a:t> </a:t>
            </a:r>
            <a:r>
              <a:rPr lang="en-US" altLang="en-US"/>
              <a:t>returns 49.0</a:t>
            </a:r>
          </a:p>
        </p:txBody>
      </p:sp>
    </p:spTree>
    <p:extLst>
      <p:ext uri="{BB962C8B-B14F-4D97-AF65-F5344CB8AC3E}">
        <p14:creationId xmlns:p14="http://schemas.microsoft.com/office/powerpoint/2010/main" val="8312733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lecture04.web.scraping.ipynb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Hacker News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Hacker News: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/>
              <a:t>upload your </a:t>
            </a:r>
            <a:r>
              <a:rPr lang="en-US" dirty="0" err="1"/>
              <a:t>Jupyter</a:t>
            </a:r>
            <a:r>
              <a:rPr lang="en-US" dirty="0"/>
              <a:t> notebook here that contains the implementation of this function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Print out the average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points of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the posters to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frontpage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HackerNews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():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# stuff here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print "Average experience now: %.2f" % 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avgScore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  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Explain how articles get ranked &amp; pushed to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frontpage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Hacker News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 of lists with indices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713"/>
            <a:ext cx="10198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smtClean="0"/>
              <a:t>Web Scraping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XPath</a:t>
            </a:r>
          </a:p>
          <a:p>
            <a:pPr lvl="1"/>
            <a:r>
              <a:rPr lang="en-US" dirty="0"/>
              <a:t>Hacker </a:t>
            </a:r>
            <a:r>
              <a:rPr lang="en-US" dirty="0" smtClean="0"/>
              <a:t>News</a:t>
            </a:r>
            <a:endParaRPr lang="en-US" dirty="0" smtClean="0"/>
          </a:p>
          <a:p>
            <a:r>
              <a:rPr lang="en-US" b="1" dirty="0" smtClean="0"/>
              <a:t>Merging Data</a:t>
            </a:r>
            <a:endParaRPr lang="en-US" b="1" dirty="0"/>
          </a:p>
          <a:p>
            <a:r>
              <a:rPr lang="en-US" dirty="0" smtClean="0"/>
              <a:t>Pandas Input </a:t>
            </a:r>
            <a:r>
              <a:rPr lang="en-US" dirty="0" smtClean="0"/>
              <a:t>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Union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circa 2016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6" y="0"/>
            <a:ext cx="7431314" cy="68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Extra-EU Trade Data for 2010, 2012,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4114"/>
            <a:ext cx="10515600" cy="7257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ec.europa.eu</a:t>
            </a:r>
            <a:r>
              <a:rPr lang="en-US" dirty="0" smtClean="0"/>
              <a:t>/</a:t>
            </a:r>
            <a:r>
              <a:rPr lang="en-US" dirty="0" err="1" smtClean="0"/>
              <a:t>eurostat</a:t>
            </a:r>
            <a:r>
              <a:rPr lang="en-US" dirty="0" smtClean="0"/>
              <a:t>/web/products-datasets/-/</a:t>
            </a:r>
            <a:r>
              <a:rPr lang="en-US" dirty="0" err="1" smtClean="0"/>
              <a:t>ext_lt_invcur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“Extra-EU trade”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4000" dirty="0" smtClean="0"/>
              <a:t>“Extra-EU trade” statistics cover the trading of goods between Member States and a non-member countries.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09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SITC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SITC : Standard International Trade Classification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>
                <a:hlinkClick r:id="rId2"/>
              </a:rPr>
              <a:t>SITC0-4A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88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Extra-EU Trade Data for 2010, 2012,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357" y="1480457"/>
            <a:ext cx="8799286" cy="53775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partner,currency,stk_flow,sitc06,geo\time       2014    2012    2010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EXT_EU,EUR,EXP,SITC0-4A,AT      61.9    65.6    67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EXT_EU,EUR,EXP,SITC0-4A,BE      53.8    85.8    92.4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EXT_EU,EUR,EXP,SITC0-4A,BG      57      46.2    54.1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EXT_EU,EUR,EXP,SITC0-4A,CY      79.1    60.7    61.4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EXT_EU,EUR,EXP,SITC0-4A,CZ      58.3    66.7    59.1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EXT_EU,EUR,EXP,SITC0-4A,DE      62.5    61.5    65.9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EXT_EU,EUR,EXP,SITC0-4A,DK      12.8    14      12.2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EXT_EU,EUR,EXP,SITC0-4A,EA      60.7    65.4    64.1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EXT_EU,EUR,EXP,SITC0-4A,EE      67.9    62.8    51.8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EXT_EU,EUR,EXP,SITC0-4A,EL      60.3    58.4    59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EXT_EU,EUR,EXP,SITC0-4A,ES      61.8    63.7    75.6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EXT_EU,EUR,EXP,SITC0-4A,EU      50.1    53.5    53.2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EXT_EU,EUR,EXP,SITC0-4A,FI      42.4    40.7    47.7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EXT_EU,EUR,EXP,SITC0-4A,FR      63.8    62.3    58.4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EXT_EU,EUR,EXP,SITC0-4A,HR      77.3    :       : 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EXT_EU,EUR,EXP,SITC0-4A,HU      45.4    45.5    67.8</a:t>
            </a:r>
          </a:p>
          <a:p>
            <a:pPr marL="0" indent="0">
              <a:buNone/>
            </a:pP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in by chunk of 100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3229" cy="136751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chunk])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1357"/>
            <a:ext cx="5880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column 1 : step 1 (splitting)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3229" cy="23254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[0].split(',')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[:2],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54286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([['EXT_EU', 'EUR', 'EXP', 'SITC0-4A', 'AT'], ['EXT_EU', 'EUR', 'EXP', 'SITC0-4A', 'BE']], ['partner',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'sitc06',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\\time'])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2 (fixing </a:t>
            </a:r>
            <a:r>
              <a:rPr lang="en-US" dirty="0" err="1" smtClean="0"/>
              <a:t>colname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23254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[0].split(',')]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[:2],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354286"/>
            <a:ext cx="1078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>
                <a:latin typeface="Courier New" charset="0"/>
                <a:ea typeface="Courier New" charset="0"/>
                <a:cs typeface="Courier New" charset="0"/>
              </a:rPr>
              <a:t>([['EXT_EU', 'EUR', 'EXP', 'SITC0-4A', 'AT'], ['EXT_EU', 'EUR', 'EXP', 'SITC0-4A', 'BE']], ['partner',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', 'sitc06', '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'])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3 (merge)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316729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[0].split(',')]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columns=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# now we can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by "column" which means axis=1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chunk], axis=1)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992914"/>
            <a:ext cx="10787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partner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sitc06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0 EXT_EU EUR EXP SITC0-4A AT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1 EXT_EU EUR EXP SITC0-4A BE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2 EXT_EU EUR EXP SITC0-4A BG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3 EXT_EU EUR EXP SITC0-4A CY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4 EXT_EU EUR EXP SITC0-4A CZ </a:t>
            </a:r>
            <a:br>
              <a:rPr lang="nl-NL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b="1" dirty="0" smtClean="0"/>
              <a:t>Web Scraping</a:t>
            </a:r>
          </a:p>
          <a:p>
            <a:pPr lvl="1"/>
            <a:r>
              <a:rPr lang="en-US" b="1" dirty="0" smtClean="0"/>
              <a:t>CSS</a:t>
            </a:r>
          </a:p>
          <a:p>
            <a:pPr lvl="1"/>
            <a:r>
              <a:rPr lang="en-US" b="1" dirty="0" smtClean="0"/>
              <a:t>XPath</a:t>
            </a:r>
          </a:p>
          <a:p>
            <a:pPr lvl="1"/>
            <a:r>
              <a:rPr lang="en-US" b="1" dirty="0" smtClean="0"/>
              <a:t>Hacker News</a:t>
            </a:r>
            <a:endParaRPr lang="en-US" b="1" dirty="0" smtClean="0"/>
          </a:p>
          <a:p>
            <a:r>
              <a:rPr lang="en-US" dirty="0" smtClean="0"/>
              <a:t>Merging Data</a:t>
            </a:r>
            <a:endParaRPr lang="en-US" dirty="0"/>
          </a:p>
          <a:p>
            <a:r>
              <a:rPr lang="en-US" dirty="0" smtClean="0"/>
              <a:t>Pandas Input </a:t>
            </a:r>
            <a:r>
              <a:rPr lang="en-US" dirty="0" smtClean="0"/>
              <a:t>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4 (clean)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316729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[0].split(',')]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columns=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# now we can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by "column" which means axis=1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chunk.drop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[0], axis=1)],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			axis=1)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print(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break;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103674"/>
            <a:ext cx="10787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partner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currency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stk_flow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sitc06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geo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0 EXT_EU EUR EXP SITC0-4A AT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1 EXT_EU EUR EXP SITC0-4A BE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2 EXT_EU EUR EXP SITC0-4A BG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3 EXT_EU EUR EXP SITC0-4A CY </a:t>
            </a:r>
          </a:p>
          <a:p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4 EXT_EU EUR EXP SITC0-4A CZ </a:t>
            </a:r>
            <a:br>
              <a:rPr lang="nl-NL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 smtClean="0"/>
              <a:t>Transforming column 1 : step 5 (finalize)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2920547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chunk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('data/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ext_lt_invcur.tsv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='\t',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chunksize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=100):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[row for row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chunk.ix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[:,0].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col.split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('\\')[0] for col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[0].split(',')]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pd.DataFrame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data_rows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columns=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data_cols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# now we can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by "column" which means axis=1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clean_df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chunk.drop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chunk.columns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[0], axis=1)],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	axis=1)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pd.concat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new_df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]) 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052786"/>
            <a:ext cx="6859809" cy="18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36942"/>
            <a:ext cx="11150600" cy="43860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f.shape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58874"/>
            <a:ext cx="1078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>
                <a:latin typeface="Courier New" charset="0"/>
                <a:ea typeface="Courier New" charset="0"/>
                <a:cs typeface="Courier New" charset="0"/>
              </a:rPr>
              <a:t>(1320, 8)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36942"/>
            <a:ext cx="11150600" cy="43860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df.describe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(include=‘all’)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900"/>
            <a:ext cx="72263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“mean</a:t>
            </a:r>
            <a:r>
              <a:rPr lang="en-US" smtClean="0"/>
              <a:t>” 2014 EU </a:t>
            </a:r>
            <a:r>
              <a:rPr lang="en-US" dirty="0" smtClean="0"/>
              <a:t>export % to Extra-EU states with: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itc06==“SITC33”      #petroleum products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urrency==“EUR”     # euro currency</a:t>
            </a:r>
          </a:p>
          <a:p>
            <a:pPr lvl="1"/>
            <a:r>
              <a:rPr lang="en-US" dirty="0" err="1" smtClean="0"/>
              <a:t>Stk_flow</a:t>
            </a:r>
            <a:r>
              <a:rPr lang="en-US" dirty="0" smtClean="0"/>
              <a:t>==“EXP”      # export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smtClean="0"/>
              <a:t>Web Scraping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XPath</a:t>
            </a:r>
          </a:p>
          <a:p>
            <a:pPr lvl="1"/>
            <a:r>
              <a:rPr lang="en-US" dirty="0"/>
              <a:t>Hacker </a:t>
            </a:r>
            <a:r>
              <a:rPr lang="en-US" dirty="0" smtClean="0"/>
              <a:t>News</a:t>
            </a:r>
            <a:endParaRPr lang="en-US" dirty="0" smtClean="0"/>
          </a:p>
          <a:p>
            <a:r>
              <a:rPr lang="en-US" dirty="0" smtClean="0"/>
              <a:t>Merging Data</a:t>
            </a:r>
            <a:endParaRPr lang="en-US" dirty="0"/>
          </a:p>
          <a:p>
            <a:r>
              <a:rPr lang="en-US" b="1" dirty="0" smtClean="0"/>
              <a:t>Pandas Input </a:t>
            </a:r>
            <a:r>
              <a:rPr lang="en-US" b="1" dirty="0" smtClean="0"/>
              <a:t>/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30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89842"/>
            <a:ext cx="82423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51377"/>
            <a:ext cx="8229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96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001684"/>
            <a:ext cx="8216900" cy="1308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3884971"/>
            <a:ext cx="8229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614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413000"/>
            <a:ext cx="8204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68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37974"/>
            <a:ext cx="8229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37974"/>
            <a:ext cx="8267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284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658829"/>
            <a:ext cx="8229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33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Hacker News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Hacker News: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/>
              <a:t>upload your </a:t>
            </a:r>
            <a:r>
              <a:rPr lang="en-US" dirty="0" err="1"/>
              <a:t>Jupyter</a:t>
            </a:r>
            <a:r>
              <a:rPr lang="en-US" dirty="0"/>
              <a:t> notebook here that contains the implementation of this function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Print out the average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points of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the posters to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frontpage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HackerNews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():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# stuff here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  print "Average experience now: %.2f" % 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avgScore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    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getExperiencePointsNow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Explain how articles get ranked &amp; pushed to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frontpage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Hacker News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news.ycombinator.com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317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Midterm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(1 </a:t>
            </a:r>
            <a:r>
              <a:rPr lang="en-US" dirty="0"/>
              <a:t>hour)</a:t>
            </a:r>
          </a:p>
          <a:p>
            <a:r>
              <a:rPr lang="en-US" dirty="0"/>
              <a:t>Take-home (1 dataset)</a:t>
            </a:r>
          </a:p>
        </p:txBody>
      </p:sp>
    </p:spTree>
    <p:extLst>
      <p:ext uri="{BB962C8B-B14F-4D97-AF65-F5344CB8AC3E}">
        <p14:creationId xmlns:p14="http://schemas.microsoft.com/office/powerpoint/2010/main" val="128799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2709</Words>
  <Application>Microsoft Macintosh PowerPoint</Application>
  <PresentationFormat>Widescreen</PresentationFormat>
  <Paragraphs>787</Paragraphs>
  <Slides>93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Calibri</vt:lpstr>
      <vt:lpstr>Calibri Light</vt:lpstr>
      <vt:lpstr>Courier New</vt:lpstr>
      <vt:lpstr>ヒラギノ角ゴ Pro W3</vt:lpstr>
      <vt:lpstr>Arial</vt:lpstr>
      <vt:lpstr>Times New Roman</vt:lpstr>
      <vt:lpstr>Univers 55</vt:lpstr>
      <vt:lpstr>Verdana</vt:lpstr>
      <vt:lpstr>Wingdings</vt:lpstr>
      <vt:lpstr>Office Theme</vt:lpstr>
      <vt:lpstr>Data Wrangling</vt:lpstr>
      <vt:lpstr>Agenda</vt:lpstr>
      <vt:lpstr>Pandas</vt:lpstr>
      <vt:lpstr>Series : pandas 1-D vectors</vt:lpstr>
      <vt:lpstr>Series: Index, Values</vt:lpstr>
      <vt:lpstr>DataFrame: pandas &gt; 1-D vectors</vt:lpstr>
      <vt:lpstr>DataFrame: columns of lists with indices</vt:lpstr>
      <vt:lpstr>Agenda</vt:lpstr>
      <vt:lpstr>Web Scraping</vt:lpstr>
      <vt:lpstr>lecture04.web.scraping.ipynb</vt:lpstr>
      <vt:lpstr>CSS</vt:lpstr>
      <vt:lpstr>What is CSS?</vt:lpstr>
      <vt:lpstr>Rules in CSS</vt:lpstr>
      <vt:lpstr>CSS : Example</vt:lpstr>
      <vt:lpstr>CSS Rules: Selectors and Declarations</vt:lpstr>
      <vt:lpstr>CSS Rules: Declaration Parts</vt:lpstr>
      <vt:lpstr>CSS Simple, or Element Selectors</vt:lpstr>
      <vt:lpstr>CSS Class Selectors</vt:lpstr>
      <vt:lpstr>CSS Class Selectors</vt:lpstr>
      <vt:lpstr>CSS ID Selectors</vt:lpstr>
      <vt:lpstr>CSS ID Selectors</vt:lpstr>
      <vt:lpstr>Class Selectors vs ID Selectors</vt:lpstr>
      <vt:lpstr>Class Selectors vs ID Selectors</vt:lpstr>
      <vt:lpstr>CSS Pseudo-Classes</vt:lpstr>
      <vt:lpstr>CSS Pseudo-Classes</vt:lpstr>
      <vt:lpstr>Combining Pseudo-Classes with Classes</vt:lpstr>
      <vt:lpstr>XPath</vt:lpstr>
      <vt:lpstr>PowerPoint Presentation</vt:lpstr>
      <vt:lpstr>Terminology -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Capabilities of XPath</vt:lpstr>
      <vt:lpstr>Select all Para Elements</vt:lpstr>
      <vt:lpstr>Select the first Para</vt:lpstr>
      <vt:lpstr>Select the last Para</vt:lpstr>
      <vt:lpstr>Select the classification attribute of the first Para</vt:lpstr>
      <vt:lpstr>Is the Document element’s classification top-secret?</vt:lpstr>
      <vt:lpstr>Is the Document element’s classification top-secret or secret?</vt:lpstr>
      <vt:lpstr>Logical Operators</vt:lpstr>
      <vt:lpstr>Select all Para’s with a secret classification</vt:lpstr>
      <vt:lpstr>Check that no Para has a top-secret classification </vt:lpstr>
      <vt:lpstr>Select the Following Siblings</vt:lpstr>
      <vt:lpstr>Select the First Following Sibling</vt:lpstr>
      <vt:lpstr>Select the Following Para Siblings</vt:lpstr>
      <vt:lpstr>Select all Following Siblings</vt:lpstr>
      <vt:lpstr>PowerPoint Presentation</vt:lpstr>
      <vt:lpstr>Get parent element's classification</vt:lpstr>
      <vt:lpstr>Axis</vt:lpstr>
      <vt:lpstr>Count the number of Para elements</vt:lpstr>
      <vt:lpstr>Count the number of Para elements with secret classification</vt:lpstr>
      <vt:lpstr>Does the first Para element contain the string “SCRIPT”?</vt:lpstr>
      <vt:lpstr>Select all nodes containing the string “SCRIPT”</vt:lpstr>
      <vt:lpstr>Count the number of nodes containing the string “SCRIPT”</vt:lpstr>
      <vt:lpstr>Select the first 20 characters of the first Para</vt:lpstr>
      <vt:lpstr>What's the length of the content of the first Para?</vt:lpstr>
      <vt:lpstr>Convert Document’s classification to lowercase</vt:lpstr>
      <vt:lpstr>Boolean Operators</vt:lpstr>
      <vt:lpstr>If Document's classification is top-secret then there can be no Para with a classification not equal to top-secret</vt:lpstr>
      <vt:lpstr>Two built-in functions</vt:lpstr>
      <vt:lpstr>Cast a value to a numeric type</vt:lpstr>
      <vt:lpstr>The sum() function</vt:lpstr>
      <vt:lpstr>lecture04.web.scraping.ipynb</vt:lpstr>
      <vt:lpstr>Assignment: Hacker News </vt:lpstr>
      <vt:lpstr>Agenda</vt:lpstr>
      <vt:lpstr>European Union  circa 2016</vt:lpstr>
      <vt:lpstr>Extra-EU Trade Data for 2010, 2012, 2014</vt:lpstr>
      <vt:lpstr>PowerPoint Presentation</vt:lpstr>
      <vt:lpstr>PowerPoint Presentation</vt:lpstr>
      <vt:lpstr>Extra-EU Trade Data for 2010, 2012, 2014</vt:lpstr>
      <vt:lpstr>Read in by chunk of 100 rows</vt:lpstr>
      <vt:lpstr>Transforming column 1 : step 1 (splitting)</vt:lpstr>
      <vt:lpstr>Transforming column 1 : step 2 (fixing colname)</vt:lpstr>
      <vt:lpstr>Transforming column 1 : step 3 (merge)</vt:lpstr>
      <vt:lpstr>Transforming column 1 : step 4 (clean)</vt:lpstr>
      <vt:lpstr>Transforming column 1 : step 5 (finalize)</vt:lpstr>
      <vt:lpstr>Data Exploration</vt:lpstr>
      <vt:lpstr>Data Exploration</vt:lpstr>
      <vt:lpstr>Group Exercise</vt:lpstr>
      <vt:lpstr>Agenda</vt:lpstr>
      <vt:lpstr>Reading CSV into DataFrame</vt:lpstr>
      <vt:lpstr>Reading CSV into DataFrame</vt:lpstr>
      <vt:lpstr>Reading CSV into DataFrame</vt:lpstr>
      <vt:lpstr>Reading CSV into DataFrame</vt:lpstr>
      <vt:lpstr>Reading CSV into DataFrame</vt:lpstr>
      <vt:lpstr>Reading CSV into DataFrame</vt:lpstr>
      <vt:lpstr>Assignment: Hacker News </vt:lpstr>
      <vt:lpstr>Reminder: Midterm Next Week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Microsoft Office User</cp:lastModifiedBy>
  <cp:revision>15</cp:revision>
  <cp:lastPrinted>2016-07-23T19:03:46Z</cp:lastPrinted>
  <dcterms:created xsi:type="dcterms:W3CDTF">2016-07-23T16:13:53Z</dcterms:created>
  <dcterms:modified xsi:type="dcterms:W3CDTF">2016-10-22T18:13:28Z</dcterms:modified>
</cp:coreProperties>
</file>