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6" r:id="rId15"/>
    <p:sldId id="267" r:id="rId16"/>
    <p:sldId id="268" r:id="rId17"/>
    <p:sldId id="272" r:id="rId18"/>
    <p:sldId id="271" r:id="rId19"/>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AB6866-AA21-4086-BC36-9E61C0A59B8E}" v="270" dt="2021-05-22T01:04:20.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pt-BR" sz="1400" b="0" strike="noStrike" spc="-1">
                <a:solidFill>
                  <a:srgbClr val="000000"/>
                </a:solidFill>
                <a:latin typeface="Arial"/>
              </a:rPr>
              <a:t>Clique para mover o slide</a:t>
            </a:r>
          </a:p>
        </p:txBody>
      </p:sp>
      <p:sp>
        <p:nvSpPr>
          <p:cNvPr id="201"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202"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20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20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20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C363E5C-6CC7-40AE-B377-C863A2CCA950}"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noRot="1" noChangeAspect="1"/>
          </p:cNvSpPr>
          <p:nvPr>
            <p:ph type="sldImg"/>
          </p:nvPr>
        </p:nvSpPr>
        <p:spPr>
          <a:xfrm>
            <a:off x="381000" y="685800"/>
            <a:ext cx="6096000" cy="3429000"/>
          </a:xfrm>
          <a:prstGeom prst="rect">
            <a:avLst/>
          </a:prstGeom>
        </p:spPr>
      </p:sp>
      <p:sp>
        <p:nvSpPr>
          <p:cNvPr id="357"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tabLst>
                <a:tab pos="0" algn="l"/>
              </a:tabLst>
            </a:pPr>
            <a:r>
              <a:rPr lang="pt-BR" sz="1100" b="0" strike="noStrike" spc="-1">
                <a:latin typeface="Arial"/>
              </a:rPr>
              <a:t>openSuse Online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381000" y="685800"/>
            <a:ext cx="6096000" cy="3429000"/>
          </a:xfrm>
          <a:prstGeom prst="rect">
            <a:avLst/>
          </a:prstGeom>
        </p:spPr>
      </p:sp>
      <p:sp>
        <p:nvSpPr>
          <p:cNvPr id="359"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tabLst>
                <a:tab pos="0" algn="l"/>
              </a:tabLst>
            </a:pPr>
            <a:r>
              <a:rPr lang="pt-BR" sz="1100" b="0" strike="noStrike" spc="-1">
                <a:latin typeface="Arial"/>
              </a:rPr>
              <a:t>Instalar pacotes que auxiliam na utilização da ferramenta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948600" y="360720"/>
            <a:ext cx="7264080" cy="23360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948600" y="360720"/>
            <a:ext cx="7264080" cy="23360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2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2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948600" y="360720"/>
            <a:ext cx="7264080" cy="23360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3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4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5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6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6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6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948600" y="360720"/>
            <a:ext cx="7264080" cy="23360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7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7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7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8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8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8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8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8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8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48600" y="360720"/>
            <a:ext cx="7264080" cy="23360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9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48600" y="360720"/>
            <a:ext cx="7264080" cy="503640"/>
          </a:xfrm>
          <a:prstGeom prst="rect">
            <a:avLst/>
          </a:prstGeom>
        </p:spPr>
        <p:txBody>
          <a:bodyPr lIns="0" tIns="0" rIns="0" bIns="0" anchor="ctr">
            <a:noAutofit/>
          </a:bodyPr>
          <a:lstStyle/>
          <a:p>
            <a:endParaRPr lang="pt-BR" sz="14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Google Shape;9;p2"/>
          <p:cNvSpPr/>
          <p:nvPr/>
        </p:nvSpPr>
        <p:spPr>
          <a:xfrm flipH="1">
            <a:off x="-7200" y="-137520"/>
            <a:ext cx="9190080" cy="5280480"/>
          </a:xfrm>
          <a:prstGeom prst="rtTriangle">
            <a:avLst/>
          </a:prstGeom>
          <a:solidFill>
            <a:schemeClr val="lt1"/>
          </a:solidFill>
          <a:ln w="0">
            <a:noFill/>
          </a:ln>
        </p:spPr>
        <p:style>
          <a:lnRef idx="0">
            <a:scrgbClr r="0" g="0" b="0"/>
          </a:lnRef>
          <a:fillRef idx="0">
            <a:scrgbClr r="0" g="0" b="0"/>
          </a:fillRef>
          <a:effectRef idx="0">
            <a:scrgbClr r="0" g="0" b="0"/>
          </a:effectRef>
          <a:fontRef idx="minor"/>
        </p:style>
      </p:sp>
      <p:sp>
        <p:nvSpPr>
          <p:cNvPr id="4" name="PlaceHolder 1"/>
          <p:cNvSpPr>
            <a:spLocks noGrp="1"/>
          </p:cNvSpPr>
          <p:nvPr>
            <p:ph type="title"/>
          </p:nvPr>
        </p:nvSpPr>
        <p:spPr>
          <a:xfrm>
            <a:off x="4818600" y="1392120"/>
            <a:ext cx="3526920" cy="2039400"/>
          </a:xfrm>
          <a:prstGeom prst="rect">
            <a:avLst/>
          </a:prstGeom>
        </p:spPr>
        <p:txBody>
          <a:bodyPr tIns="91440" bIns="91440" anchor="b">
            <a:noAutofit/>
          </a:bodyPr>
          <a:lstStyle/>
          <a:p>
            <a:r>
              <a:rPr lang="pt-BR" sz="6500" b="0" strike="noStrike" spc="-1">
                <a:solidFill>
                  <a:srgbClr val="000000"/>
                </a:solidFill>
                <a:latin typeface="Arial"/>
              </a:rPr>
              <a:t>Clique para editar o formato do texto do título</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39" name="Google Shape;14;p3"/>
          <p:cNvSpPr/>
          <p:nvPr/>
        </p:nvSpPr>
        <p:spPr>
          <a:xfrm>
            <a:off x="0" y="555840"/>
            <a:ext cx="1388520" cy="23688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40" name="PlaceHolder 1"/>
          <p:cNvSpPr>
            <a:spLocks noGrp="1"/>
          </p:cNvSpPr>
          <p:nvPr>
            <p:ph type="title"/>
          </p:nvPr>
        </p:nvSpPr>
        <p:spPr>
          <a:xfrm>
            <a:off x="948600" y="360720"/>
            <a:ext cx="7264080" cy="503640"/>
          </a:xfrm>
          <a:prstGeom prst="rect">
            <a:avLst/>
          </a:prstGeom>
        </p:spPr>
        <p:txBody>
          <a:bodyPr tIns="91440" bIns="91440">
            <a:noAutofit/>
          </a:bodyPr>
          <a:lstStyle/>
          <a:p>
            <a:r>
              <a:rPr lang="pt-BR" sz="2800" b="0" strike="noStrike" spc="-1">
                <a:solidFill>
                  <a:srgbClr val="000000"/>
                </a:solidFill>
                <a:latin typeface="Arial"/>
              </a:rPr>
              <a:t>Clique para editar o formato do texto do título</a:t>
            </a:r>
          </a:p>
        </p:txBody>
      </p:sp>
      <p:sp>
        <p:nvSpPr>
          <p:cNvPr id="4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78" name="Google Shape;17;p4"/>
          <p:cNvSpPr/>
          <p:nvPr/>
        </p:nvSpPr>
        <p:spPr>
          <a:xfrm rot="10800000" flipH="1">
            <a:off x="-6480" y="-136800"/>
            <a:ext cx="9190080" cy="5280480"/>
          </a:xfrm>
          <a:prstGeom prst="rtTriangle">
            <a:avLst/>
          </a:prstGeom>
          <a:solidFill>
            <a:schemeClr val="lt1"/>
          </a:solidFill>
          <a:ln w="0">
            <a:noFill/>
          </a:ln>
        </p:spPr>
        <p:style>
          <a:lnRef idx="0">
            <a:scrgbClr r="0" g="0" b="0"/>
          </a:lnRef>
          <a:fillRef idx="0">
            <a:scrgbClr r="0" g="0" b="0"/>
          </a:fillRef>
          <a:effectRef idx="0">
            <a:scrgbClr r="0" g="0" b="0"/>
          </a:effectRef>
          <a:fontRef idx="minor"/>
        </p:style>
      </p:sp>
      <p:sp>
        <p:nvSpPr>
          <p:cNvPr id="79" name="PlaceHolder 1"/>
          <p:cNvSpPr>
            <a:spLocks noGrp="1"/>
          </p:cNvSpPr>
          <p:nvPr>
            <p:ph type="title"/>
          </p:nvPr>
        </p:nvSpPr>
        <p:spPr>
          <a:xfrm>
            <a:off x="607680" y="483480"/>
            <a:ext cx="803880" cy="577440"/>
          </a:xfrm>
          <a:prstGeom prst="rect">
            <a:avLst/>
          </a:prstGeom>
        </p:spPr>
        <p:txBody>
          <a:bodyPr tIns="91440" bIns="91440" anchor="ctr">
            <a:noAutofit/>
          </a:bodyPr>
          <a:lstStyle/>
          <a:p>
            <a:pPr algn="r">
              <a:lnSpc>
                <a:spcPct val="100000"/>
              </a:lnSpc>
            </a:pPr>
            <a:r>
              <a:rPr lang="pt-BR" sz="5000" b="0" strike="noStrike" spc="-1">
                <a:solidFill>
                  <a:srgbClr val="23C7AC"/>
                </a:solidFill>
                <a:latin typeface="Staatliches"/>
                <a:ea typeface="Staatliches"/>
              </a:rPr>
              <a:t>xx%</a:t>
            </a:r>
            <a:endParaRPr lang="pt-BR" sz="5000" b="0" strike="noStrike" spc="-1">
              <a:solidFill>
                <a:srgbClr val="000000"/>
              </a:solidFill>
              <a:latin typeface="Arial"/>
            </a:endParaRPr>
          </a:p>
        </p:txBody>
      </p:sp>
      <p:sp>
        <p:nvSpPr>
          <p:cNvPr id="80" name="PlaceHolder 2"/>
          <p:cNvSpPr>
            <a:spLocks noGrp="1"/>
          </p:cNvSpPr>
          <p:nvPr>
            <p:ph type="title"/>
          </p:nvPr>
        </p:nvSpPr>
        <p:spPr>
          <a:xfrm>
            <a:off x="2988720" y="3646440"/>
            <a:ext cx="1211760" cy="577440"/>
          </a:xfrm>
          <a:prstGeom prst="rect">
            <a:avLst/>
          </a:prstGeom>
        </p:spPr>
        <p:txBody>
          <a:bodyPr tIns="91440" bIns="91440" anchor="ctr">
            <a:noAutofit/>
          </a:bodyPr>
          <a:lstStyle/>
          <a:p>
            <a:pPr algn="r">
              <a:lnSpc>
                <a:spcPct val="100000"/>
              </a:lnSpc>
            </a:pPr>
            <a:r>
              <a:rPr lang="pt-BR" sz="5000" b="0" strike="noStrike" spc="-1">
                <a:solidFill>
                  <a:srgbClr val="23C7AC"/>
                </a:solidFill>
                <a:latin typeface="Staatliches"/>
                <a:ea typeface="Staatliches"/>
              </a:rPr>
              <a:t>xx%</a:t>
            </a:r>
            <a:endParaRPr lang="pt-BR" sz="5000" b="0" strike="noStrike" spc="-1">
              <a:solidFill>
                <a:srgbClr val="000000"/>
              </a:solidFill>
              <a:latin typeface="Arial"/>
            </a:endParaRPr>
          </a:p>
        </p:txBody>
      </p:sp>
      <p:sp>
        <p:nvSpPr>
          <p:cNvPr id="81" name="PlaceHolder 3"/>
          <p:cNvSpPr>
            <a:spLocks noGrp="1"/>
          </p:cNvSpPr>
          <p:nvPr>
            <p:ph type="title"/>
          </p:nvPr>
        </p:nvSpPr>
        <p:spPr>
          <a:xfrm>
            <a:off x="607680" y="1886040"/>
            <a:ext cx="803880" cy="577440"/>
          </a:xfrm>
          <a:prstGeom prst="rect">
            <a:avLst/>
          </a:prstGeom>
        </p:spPr>
        <p:txBody>
          <a:bodyPr tIns="91440" bIns="91440" anchor="ctr">
            <a:noAutofit/>
          </a:bodyPr>
          <a:lstStyle/>
          <a:p>
            <a:pPr algn="r">
              <a:lnSpc>
                <a:spcPct val="100000"/>
              </a:lnSpc>
            </a:pPr>
            <a:r>
              <a:rPr lang="pt-BR" sz="5000" b="0" strike="noStrike" spc="-1">
                <a:solidFill>
                  <a:srgbClr val="23C7AC"/>
                </a:solidFill>
                <a:latin typeface="Staatliches"/>
                <a:ea typeface="Staatliches"/>
              </a:rPr>
              <a:t>xx%</a:t>
            </a:r>
            <a:endParaRPr lang="pt-BR" sz="5000" b="0" strike="noStrike" spc="-1">
              <a:solidFill>
                <a:srgbClr val="000000"/>
              </a:solidFill>
              <a:latin typeface="Arial"/>
            </a:endParaRPr>
          </a:p>
        </p:txBody>
      </p:sp>
      <p:sp>
        <p:nvSpPr>
          <p:cNvPr id="82" name="PlaceHolder 4"/>
          <p:cNvSpPr>
            <a:spLocks noGrp="1"/>
          </p:cNvSpPr>
          <p:nvPr>
            <p:ph type="title"/>
          </p:nvPr>
        </p:nvSpPr>
        <p:spPr>
          <a:xfrm>
            <a:off x="3333600" y="483480"/>
            <a:ext cx="855360" cy="577440"/>
          </a:xfrm>
          <a:prstGeom prst="rect">
            <a:avLst/>
          </a:prstGeom>
        </p:spPr>
        <p:txBody>
          <a:bodyPr tIns="91440" bIns="91440" anchor="ctr">
            <a:noAutofit/>
          </a:bodyPr>
          <a:lstStyle/>
          <a:p>
            <a:pPr algn="r">
              <a:lnSpc>
                <a:spcPct val="100000"/>
              </a:lnSpc>
            </a:pPr>
            <a:r>
              <a:rPr lang="pt-BR" sz="5000" b="0" strike="noStrike" spc="-1">
                <a:solidFill>
                  <a:srgbClr val="23C7AC"/>
                </a:solidFill>
                <a:latin typeface="Staatliches"/>
                <a:ea typeface="Staatliches"/>
              </a:rPr>
              <a:t>xx%</a:t>
            </a:r>
            <a:endParaRPr lang="pt-BR" sz="5000" b="0" strike="noStrike" spc="-1">
              <a:solidFill>
                <a:srgbClr val="000000"/>
              </a:solidFill>
              <a:latin typeface="Arial"/>
            </a:endParaRPr>
          </a:p>
        </p:txBody>
      </p:sp>
      <p:sp>
        <p:nvSpPr>
          <p:cNvPr id="83" name="PlaceHolder 5"/>
          <p:cNvSpPr>
            <a:spLocks noGrp="1"/>
          </p:cNvSpPr>
          <p:nvPr>
            <p:ph type="title"/>
          </p:nvPr>
        </p:nvSpPr>
        <p:spPr>
          <a:xfrm>
            <a:off x="5632920" y="3646440"/>
            <a:ext cx="1211760" cy="577440"/>
          </a:xfrm>
          <a:prstGeom prst="rect">
            <a:avLst/>
          </a:prstGeom>
        </p:spPr>
        <p:txBody>
          <a:bodyPr tIns="91440" bIns="91440" anchor="ctr">
            <a:noAutofit/>
          </a:bodyPr>
          <a:lstStyle/>
          <a:p>
            <a:pPr algn="r">
              <a:lnSpc>
                <a:spcPct val="100000"/>
              </a:lnSpc>
            </a:pPr>
            <a:r>
              <a:rPr lang="pt-BR" sz="5000" b="0" strike="noStrike" spc="-1">
                <a:solidFill>
                  <a:srgbClr val="23C7AC"/>
                </a:solidFill>
                <a:latin typeface="Staatliches"/>
                <a:ea typeface="Staatliches"/>
              </a:rPr>
              <a:t>xx%</a:t>
            </a:r>
            <a:endParaRPr lang="pt-BR" sz="5000" b="0" strike="noStrike" spc="-1">
              <a:solidFill>
                <a:srgbClr val="000000"/>
              </a:solidFill>
              <a:latin typeface="Arial"/>
            </a:endParaRPr>
          </a:p>
        </p:txBody>
      </p:sp>
      <p:sp>
        <p:nvSpPr>
          <p:cNvPr id="84" name="PlaceHolder 6"/>
          <p:cNvSpPr>
            <a:spLocks noGrp="1"/>
          </p:cNvSpPr>
          <p:nvPr>
            <p:ph type="title"/>
          </p:nvPr>
        </p:nvSpPr>
        <p:spPr>
          <a:xfrm>
            <a:off x="5632920" y="2283120"/>
            <a:ext cx="1211760" cy="577440"/>
          </a:xfrm>
          <a:prstGeom prst="rect">
            <a:avLst/>
          </a:prstGeom>
        </p:spPr>
        <p:txBody>
          <a:bodyPr tIns="91440" bIns="91440" anchor="ctr">
            <a:noAutofit/>
          </a:bodyPr>
          <a:lstStyle/>
          <a:p>
            <a:pPr algn="r">
              <a:lnSpc>
                <a:spcPct val="100000"/>
              </a:lnSpc>
            </a:pPr>
            <a:r>
              <a:rPr lang="pt-BR" sz="5000" b="0" strike="noStrike" spc="-1">
                <a:solidFill>
                  <a:srgbClr val="23C7AC"/>
                </a:solidFill>
                <a:latin typeface="Staatliches"/>
                <a:ea typeface="Staatliches"/>
              </a:rPr>
              <a:t>xx%</a:t>
            </a:r>
            <a:endParaRPr lang="pt-BR" sz="5000" b="0" strike="noStrike" spc="-1">
              <a:solidFill>
                <a:srgbClr val="000000"/>
              </a:solidFill>
              <a:latin typeface="Arial"/>
            </a:endParaRPr>
          </a:p>
        </p:txBody>
      </p:sp>
      <p:sp>
        <p:nvSpPr>
          <p:cNvPr id="85"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22" name="Google Shape;97;p14"/>
          <p:cNvSpPr/>
          <p:nvPr/>
        </p:nvSpPr>
        <p:spPr>
          <a:xfrm flipH="1">
            <a:off x="7754760" y="555840"/>
            <a:ext cx="1388520" cy="236880"/>
          </a:xfrm>
          <a:prstGeom prst="rect">
            <a:avLst/>
          </a:prstGeom>
          <a:solidFill>
            <a:schemeClr val="lt1"/>
          </a:solidFill>
          <a:ln w="9525">
            <a:solidFill>
              <a:srgbClr val="37474F"/>
            </a:solidFill>
            <a:round/>
          </a:ln>
        </p:spPr>
        <p:style>
          <a:lnRef idx="0">
            <a:scrgbClr r="0" g="0" b="0"/>
          </a:lnRef>
          <a:fillRef idx="0">
            <a:scrgbClr r="0" g="0" b="0"/>
          </a:fillRef>
          <a:effectRef idx="0">
            <a:scrgbClr r="0" g="0" b="0"/>
          </a:effectRef>
          <a:fontRef idx="minor"/>
        </p:style>
      </p:sp>
      <p:sp>
        <p:nvSpPr>
          <p:cNvPr id="123" name="PlaceHolder 1"/>
          <p:cNvSpPr>
            <a:spLocks noGrp="1"/>
          </p:cNvSpPr>
          <p:nvPr>
            <p:ph type="title"/>
          </p:nvPr>
        </p:nvSpPr>
        <p:spPr>
          <a:xfrm>
            <a:off x="5944680" y="366840"/>
            <a:ext cx="2250720" cy="503640"/>
          </a:xfrm>
          <a:prstGeom prst="rect">
            <a:avLst/>
          </a:prstGeom>
        </p:spPr>
        <p:txBody>
          <a:bodyPr tIns="91440" bIns="91440">
            <a:noAutofit/>
          </a:bodyPr>
          <a:lstStyle/>
          <a:p>
            <a:r>
              <a:rPr lang="pt-BR" sz="2800" b="0" strike="noStrike" spc="-1">
                <a:solidFill>
                  <a:srgbClr val="000000"/>
                </a:solidFill>
                <a:latin typeface="Arial"/>
              </a:rPr>
              <a:t>Clique para editar o formato do texto do título</a:t>
            </a:r>
          </a:p>
        </p:txBody>
      </p:sp>
      <p:sp>
        <p:nvSpPr>
          <p:cNvPr id="124"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61" name="Google Shape;14;p3"/>
          <p:cNvSpPr/>
          <p:nvPr/>
        </p:nvSpPr>
        <p:spPr>
          <a:xfrm>
            <a:off x="0" y="555840"/>
            <a:ext cx="1388520" cy="23688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162" name="PlaceHolder 1"/>
          <p:cNvSpPr>
            <a:spLocks noGrp="1"/>
          </p:cNvSpPr>
          <p:nvPr>
            <p:ph type="title"/>
          </p:nvPr>
        </p:nvSpPr>
        <p:spPr>
          <a:xfrm>
            <a:off x="948600" y="360720"/>
            <a:ext cx="7264080" cy="503640"/>
          </a:xfrm>
          <a:prstGeom prst="rect">
            <a:avLst/>
          </a:prstGeom>
        </p:spPr>
        <p:txBody>
          <a:bodyPr tIns="91440" bIns="91440">
            <a:noAutofit/>
          </a:bodyPr>
          <a:lstStyle/>
          <a:p>
            <a:r>
              <a:rPr lang="pt-BR" sz="2800" b="0" strike="noStrike" spc="-1">
                <a:solidFill>
                  <a:srgbClr val="000000"/>
                </a:solidFill>
                <a:latin typeface="Arial"/>
              </a:rPr>
              <a:t>Clique para editar o formato do texto do título</a:t>
            </a:r>
          </a:p>
        </p:txBody>
      </p:sp>
      <p:sp>
        <p:nvSpPr>
          <p:cNvPr id="16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Imagem 4"/>
          <p:cNvPicPr/>
          <p:nvPr/>
        </p:nvPicPr>
        <p:blipFill>
          <a:blip r:embed="rId2"/>
          <a:stretch/>
        </p:blipFill>
        <p:spPr>
          <a:xfrm>
            <a:off x="2265840" y="987840"/>
            <a:ext cx="4495680" cy="280944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45" name="Google Shape;5006;p36"/>
          <p:cNvGrpSpPr/>
          <p:nvPr/>
        </p:nvGrpSpPr>
        <p:grpSpPr>
          <a:xfrm>
            <a:off x="2720880" y="956160"/>
            <a:ext cx="3719880" cy="3230640"/>
            <a:chOff x="2720880" y="956160"/>
            <a:chExt cx="3719880" cy="3230640"/>
          </a:xfrm>
        </p:grpSpPr>
        <p:sp>
          <p:nvSpPr>
            <p:cNvPr id="246" name="Google Shape;5007;p36"/>
            <p:cNvSpPr/>
            <p:nvPr/>
          </p:nvSpPr>
          <p:spPr>
            <a:xfrm>
              <a:off x="2720880" y="956160"/>
              <a:ext cx="3719880" cy="3230640"/>
            </a:xfrm>
            <a:custGeom>
              <a:avLst/>
              <a:gdLst/>
              <a:ahLst/>
              <a:cxnLst/>
              <a:rect l="l" t="t" r="r" b="b"/>
              <a:pathLst>
                <a:path w="168254" h="146139">
                  <a:moveTo>
                    <a:pt x="4437" y="1"/>
                  </a:moveTo>
                  <a:cubicBezTo>
                    <a:pt x="2002" y="1"/>
                    <a:pt x="0" y="1969"/>
                    <a:pt x="0" y="4437"/>
                  </a:cubicBezTo>
                  <a:lnTo>
                    <a:pt x="0" y="141702"/>
                  </a:lnTo>
                  <a:cubicBezTo>
                    <a:pt x="0" y="144137"/>
                    <a:pt x="2002" y="146139"/>
                    <a:pt x="4437" y="146139"/>
                  </a:cubicBezTo>
                  <a:lnTo>
                    <a:pt x="163817" y="146139"/>
                  </a:lnTo>
                  <a:cubicBezTo>
                    <a:pt x="166252" y="146139"/>
                    <a:pt x="168254" y="144137"/>
                    <a:pt x="168254" y="141702"/>
                  </a:cubicBezTo>
                  <a:lnTo>
                    <a:pt x="168254" y="4437"/>
                  </a:lnTo>
                  <a:cubicBezTo>
                    <a:pt x="168254" y="1969"/>
                    <a:pt x="166252" y="1"/>
                    <a:pt x="16381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47" name="Google Shape;5012;p36"/>
            <p:cNvSpPr/>
            <p:nvPr/>
          </p:nvSpPr>
          <p:spPr>
            <a:xfrm>
              <a:off x="2871360" y="3686400"/>
              <a:ext cx="39600" cy="79200"/>
            </a:xfrm>
            <a:custGeom>
              <a:avLst/>
              <a:gdLst/>
              <a:ahLst/>
              <a:cxnLst/>
              <a:rect l="l" t="t" r="r" b="b"/>
              <a:pathLst>
                <a:path w="1802" h="3603">
                  <a:moveTo>
                    <a:pt x="401" y="0"/>
                  </a:moveTo>
                  <a:cubicBezTo>
                    <a:pt x="167" y="0"/>
                    <a:pt x="0" y="200"/>
                    <a:pt x="0" y="434"/>
                  </a:cubicBezTo>
                  <a:lnTo>
                    <a:pt x="0" y="3203"/>
                  </a:lnTo>
                  <a:cubicBezTo>
                    <a:pt x="0" y="3436"/>
                    <a:pt x="167" y="3603"/>
                    <a:pt x="401" y="3603"/>
                  </a:cubicBezTo>
                  <a:lnTo>
                    <a:pt x="1401" y="3603"/>
                  </a:lnTo>
                  <a:cubicBezTo>
                    <a:pt x="1635" y="3603"/>
                    <a:pt x="1802" y="3436"/>
                    <a:pt x="1802" y="3203"/>
                  </a:cubicBezTo>
                  <a:lnTo>
                    <a:pt x="1802" y="434"/>
                  </a:lnTo>
                  <a:cubicBezTo>
                    <a:pt x="1802" y="200"/>
                    <a:pt x="1601" y="0"/>
                    <a:pt x="1401"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48" name="Google Shape;5016;p36"/>
            <p:cNvSpPr/>
            <p:nvPr/>
          </p:nvSpPr>
          <p:spPr>
            <a:xfrm>
              <a:off x="3669840" y="3686400"/>
              <a:ext cx="120600" cy="9360"/>
            </a:xfrm>
            <a:custGeom>
              <a:avLst/>
              <a:gdLst/>
              <a:ahLst/>
              <a:cxnLst/>
              <a:rect l="l" t="t" r="r" b="b"/>
              <a:pathLst>
                <a:path w="5471" h="434">
                  <a:moveTo>
                    <a:pt x="0" y="0"/>
                  </a:moveTo>
                  <a:lnTo>
                    <a:pt x="0" y="434"/>
                  </a:lnTo>
                  <a:lnTo>
                    <a:pt x="5471" y="434"/>
                  </a:lnTo>
                  <a:lnTo>
                    <a:pt x="5471" y="0"/>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49" name="Google Shape;5019;p36"/>
            <p:cNvSpPr/>
            <p:nvPr/>
          </p:nvSpPr>
          <p:spPr>
            <a:xfrm>
              <a:off x="3669840" y="3729240"/>
              <a:ext cx="37440" cy="9360"/>
            </a:xfrm>
            <a:custGeom>
              <a:avLst/>
              <a:gdLst/>
              <a:ahLst/>
              <a:cxnLst/>
              <a:rect l="l" t="t" r="r" b="b"/>
              <a:pathLst>
                <a:path w="1702" h="435">
                  <a:moveTo>
                    <a:pt x="0" y="1"/>
                  </a:moveTo>
                  <a:lnTo>
                    <a:pt x="0" y="435"/>
                  </a:lnTo>
                  <a:lnTo>
                    <a:pt x="1701" y="435"/>
                  </a:lnTo>
                  <a:lnTo>
                    <a:pt x="1701" y="1"/>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50" name="Google Shape;5021;p36"/>
            <p:cNvSpPr/>
            <p:nvPr/>
          </p:nvSpPr>
          <p:spPr>
            <a:xfrm>
              <a:off x="3669840" y="3758040"/>
              <a:ext cx="37440" cy="9360"/>
            </a:xfrm>
            <a:custGeom>
              <a:avLst/>
              <a:gdLst/>
              <a:ahLst/>
              <a:cxnLst/>
              <a:rect l="l" t="t" r="r" b="b"/>
              <a:pathLst>
                <a:path w="1702" h="435">
                  <a:moveTo>
                    <a:pt x="0" y="1"/>
                  </a:moveTo>
                  <a:lnTo>
                    <a:pt x="0" y="435"/>
                  </a:lnTo>
                  <a:lnTo>
                    <a:pt x="1701" y="435"/>
                  </a:lnTo>
                  <a:lnTo>
                    <a:pt x="1701" y="1"/>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51" name="Google Shape;5023;p36"/>
            <p:cNvSpPr/>
            <p:nvPr/>
          </p:nvSpPr>
          <p:spPr>
            <a:xfrm>
              <a:off x="3943440" y="3718080"/>
              <a:ext cx="18000" cy="18000"/>
            </a:xfrm>
            <a:custGeom>
              <a:avLst/>
              <a:gdLst/>
              <a:ahLst/>
              <a:cxnLst/>
              <a:rect l="l" t="t" r="r" b="b"/>
              <a:pathLst>
                <a:path w="835" h="835">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52" name="Google Shape;5025;p36"/>
            <p:cNvSpPr/>
            <p:nvPr/>
          </p:nvSpPr>
          <p:spPr>
            <a:xfrm>
              <a:off x="4019760" y="3718080"/>
              <a:ext cx="18000" cy="18000"/>
            </a:xfrm>
            <a:custGeom>
              <a:avLst/>
              <a:gdLst/>
              <a:ahLst/>
              <a:cxnLst/>
              <a:rect l="l" t="t" r="r" b="b"/>
              <a:pathLst>
                <a:path w="835" h="835">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53" name="Google Shape;5026;p36"/>
            <p:cNvSpPr/>
            <p:nvPr/>
          </p:nvSpPr>
          <p:spPr>
            <a:xfrm>
              <a:off x="2856600" y="1105920"/>
              <a:ext cx="203040" cy="203040"/>
            </a:xfrm>
            <a:custGeom>
              <a:avLst/>
              <a:gdLst/>
              <a:ahLst/>
              <a:cxnLst/>
              <a:rect l="l" t="t" r="r" b="b"/>
              <a:pathLst>
                <a:path w="9207" h="9207">
                  <a:moveTo>
                    <a:pt x="4603" y="0"/>
                  </a:moveTo>
                  <a:cubicBezTo>
                    <a:pt x="2035" y="0"/>
                    <a:pt x="0" y="2069"/>
                    <a:pt x="0" y="4604"/>
                  </a:cubicBezTo>
                  <a:cubicBezTo>
                    <a:pt x="0" y="7139"/>
                    <a:pt x="2035" y="9207"/>
                    <a:pt x="4603" y="9207"/>
                  </a:cubicBezTo>
                  <a:cubicBezTo>
                    <a:pt x="7139" y="9207"/>
                    <a:pt x="9207" y="7139"/>
                    <a:pt x="9207" y="4604"/>
                  </a:cubicBezTo>
                  <a:cubicBezTo>
                    <a:pt x="9207" y="2069"/>
                    <a:pt x="7139" y="0"/>
                    <a:pt x="4603"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54" name="Google Shape;5027;p36"/>
            <p:cNvSpPr/>
            <p:nvPr/>
          </p:nvSpPr>
          <p:spPr>
            <a:xfrm>
              <a:off x="2934000" y="1158840"/>
              <a:ext cx="44640" cy="44640"/>
            </a:xfrm>
            <a:custGeom>
              <a:avLst/>
              <a:gdLst/>
              <a:ahLst/>
              <a:cxnLst/>
              <a:rect l="l" t="t" r="r" b="b"/>
              <a:pathLst>
                <a:path w="2036" h="2035">
                  <a:moveTo>
                    <a:pt x="1035" y="0"/>
                  </a:moveTo>
                  <a:cubicBezTo>
                    <a:pt x="468" y="0"/>
                    <a:pt x="1" y="467"/>
                    <a:pt x="1" y="1034"/>
                  </a:cubicBezTo>
                  <a:cubicBezTo>
                    <a:pt x="1" y="1601"/>
                    <a:pt x="468" y="2035"/>
                    <a:pt x="1035" y="2035"/>
                  </a:cubicBezTo>
                  <a:cubicBezTo>
                    <a:pt x="1602" y="2035"/>
                    <a:pt x="2035" y="1601"/>
                    <a:pt x="2035" y="1034"/>
                  </a:cubicBezTo>
                  <a:cubicBezTo>
                    <a:pt x="2035" y="467"/>
                    <a:pt x="1602" y="0"/>
                    <a:pt x="1035" y="0"/>
                  </a:cubicBez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255" name="Google Shape;5028;p36"/>
            <p:cNvSpPr/>
            <p:nvPr/>
          </p:nvSpPr>
          <p:spPr>
            <a:xfrm>
              <a:off x="2919240" y="1207800"/>
              <a:ext cx="77760" cy="45360"/>
            </a:xfrm>
            <a:custGeom>
              <a:avLst/>
              <a:gdLst/>
              <a:ahLst/>
              <a:cxnLst/>
              <a:rect l="l" t="t" r="r" b="b"/>
              <a:pathLst>
                <a:path w="3537" h="2069">
                  <a:moveTo>
                    <a:pt x="1768" y="1"/>
                  </a:moveTo>
                  <a:cubicBezTo>
                    <a:pt x="768" y="1"/>
                    <a:pt x="0" y="801"/>
                    <a:pt x="0" y="1802"/>
                  </a:cubicBezTo>
                  <a:lnTo>
                    <a:pt x="0" y="2069"/>
                  </a:lnTo>
                  <a:lnTo>
                    <a:pt x="3536" y="2069"/>
                  </a:lnTo>
                  <a:lnTo>
                    <a:pt x="3536" y="1802"/>
                  </a:lnTo>
                  <a:cubicBezTo>
                    <a:pt x="3536" y="801"/>
                    <a:pt x="2736" y="1"/>
                    <a:pt x="1768" y="1"/>
                  </a:cubicBez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256" name="Google Shape;5029;p36"/>
            <p:cNvSpPr/>
            <p:nvPr/>
          </p:nvSpPr>
          <p:spPr>
            <a:xfrm>
              <a:off x="3195000" y="1158120"/>
              <a:ext cx="829440" cy="98640"/>
            </a:xfrm>
            <a:custGeom>
              <a:avLst/>
              <a:gdLst/>
              <a:ahLst/>
              <a:cxnLst/>
              <a:rect l="l" t="t" r="r" b="b"/>
              <a:pathLst>
                <a:path w="37527" h="4471">
                  <a:moveTo>
                    <a:pt x="2235" y="1"/>
                  </a:moveTo>
                  <a:cubicBezTo>
                    <a:pt x="1001" y="1"/>
                    <a:pt x="0" y="1001"/>
                    <a:pt x="0" y="2236"/>
                  </a:cubicBezTo>
                  <a:cubicBezTo>
                    <a:pt x="0" y="3470"/>
                    <a:pt x="1001" y="4471"/>
                    <a:pt x="2235" y="4471"/>
                  </a:cubicBezTo>
                  <a:lnTo>
                    <a:pt x="35292" y="4471"/>
                  </a:lnTo>
                  <a:cubicBezTo>
                    <a:pt x="36526" y="4471"/>
                    <a:pt x="37527" y="3470"/>
                    <a:pt x="37527" y="2236"/>
                  </a:cubicBezTo>
                  <a:cubicBezTo>
                    <a:pt x="37527" y="1001"/>
                    <a:pt x="36526" y="1"/>
                    <a:pt x="35292" y="1"/>
                  </a:cubicBez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257" name="Google Shape;5030;p36"/>
            <p:cNvSpPr/>
            <p:nvPr/>
          </p:nvSpPr>
          <p:spPr>
            <a:xfrm>
              <a:off x="2856600" y="4020480"/>
              <a:ext cx="3442320" cy="19440"/>
            </a:xfrm>
            <a:custGeom>
              <a:avLst/>
              <a:gdLst/>
              <a:ahLst/>
              <a:cxnLst/>
              <a:rect l="l" t="t" r="r" b="b"/>
              <a:pathLst>
                <a:path w="155712" h="901">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rgbClr val="CCCCCC"/>
            </a:solidFill>
            <a:ln w="0">
              <a:noFill/>
            </a:ln>
          </p:spPr>
          <p:style>
            <a:lnRef idx="0">
              <a:scrgbClr r="0" g="0" b="0"/>
            </a:lnRef>
            <a:fillRef idx="0">
              <a:scrgbClr r="0" g="0" b="0"/>
            </a:fillRef>
            <a:effectRef idx="0">
              <a:scrgbClr r="0" g="0" b="0"/>
            </a:effectRef>
            <a:fontRef idx="minor"/>
          </p:style>
        </p:sp>
      </p:grpSp>
      <p:sp>
        <p:nvSpPr>
          <p:cNvPr id="258" name="Google Shape;5043;p36"/>
          <p:cNvSpPr/>
          <p:nvPr/>
        </p:nvSpPr>
        <p:spPr>
          <a:xfrm flipH="1">
            <a:off x="6664680" y="1880640"/>
            <a:ext cx="1662120" cy="10803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r>
              <a:rPr lang="pt-BR" sz="1100" b="0" strike="noStrike" spc="-1">
                <a:solidFill>
                  <a:srgbClr val="FF0000"/>
                </a:solidFill>
                <a:latin typeface="Staatliches"/>
                <a:ea typeface="Arial"/>
              </a:rPr>
              <a:t>https://www.onworks.net/runos/create-os.html?os=openSUSE-Leap-15.0-DVD-x86_64&amp;home=init</a:t>
            </a:r>
            <a:endParaRPr lang="pt-BR" sz="1100" b="0" strike="noStrike" spc="-1">
              <a:latin typeface="Arial"/>
            </a:endParaRPr>
          </a:p>
        </p:txBody>
      </p:sp>
      <p:sp>
        <p:nvSpPr>
          <p:cNvPr id="259" name="Google Shape;5044;p36"/>
          <p:cNvSpPr txBox="1"/>
          <p:nvPr/>
        </p:nvSpPr>
        <p:spPr>
          <a:xfrm>
            <a:off x="5461920" y="346320"/>
            <a:ext cx="2250720" cy="503640"/>
          </a:xfrm>
          <a:prstGeom prst="rect">
            <a:avLst/>
          </a:prstGeom>
          <a:noFill/>
          <a:ln w="0">
            <a:noFill/>
          </a:ln>
        </p:spPr>
        <p:txBody>
          <a:bodyPr tIns="91440" bIns="91440">
            <a:noAutofit/>
          </a:bodyPr>
          <a:lstStyle/>
          <a:p>
            <a:pPr algn="r">
              <a:lnSpc>
                <a:spcPct val="115000"/>
              </a:lnSpc>
              <a:tabLst>
                <a:tab pos="0" algn="l"/>
              </a:tabLst>
            </a:pPr>
            <a:r>
              <a:rPr lang="pt-BR" sz="2800" b="0" strike="noStrike" spc="-1">
                <a:solidFill>
                  <a:srgbClr val="23C7AC"/>
                </a:solidFill>
                <a:latin typeface="Staatliches"/>
                <a:ea typeface="Staatliches"/>
              </a:rPr>
              <a:t>Link 1</a:t>
            </a:r>
            <a:endParaRPr lang="pt-BR" sz="2800" b="0" strike="noStrike" spc="-1">
              <a:solidFill>
                <a:srgbClr val="000000"/>
              </a:solidFill>
              <a:latin typeface="Arial"/>
            </a:endParaRPr>
          </a:p>
        </p:txBody>
      </p:sp>
      <p:pic>
        <p:nvPicPr>
          <p:cNvPr id="260" name="Picture 2"/>
          <p:cNvPicPr/>
          <p:nvPr/>
        </p:nvPicPr>
        <p:blipFill>
          <a:blip r:embed="rId3"/>
          <a:stretch/>
        </p:blipFill>
        <p:spPr>
          <a:xfrm>
            <a:off x="2770920" y="1340280"/>
            <a:ext cx="3580920" cy="2514240"/>
          </a:xfrm>
          <a:prstGeom prst="rect">
            <a:avLst/>
          </a:prstGeom>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61" name="Google Shape;5006;p36"/>
          <p:cNvGrpSpPr/>
          <p:nvPr/>
        </p:nvGrpSpPr>
        <p:grpSpPr>
          <a:xfrm>
            <a:off x="2720880" y="956160"/>
            <a:ext cx="3719880" cy="3230640"/>
            <a:chOff x="2720880" y="956160"/>
            <a:chExt cx="3719880" cy="3230640"/>
          </a:xfrm>
        </p:grpSpPr>
        <p:sp>
          <p:nvSpPr>
            <p:cNvPr id="262" name="Google Shape;5007;p36"/>
            <p:cNvSpPr/>
            <p:nvPr/>
          </p:nvSpPr>
          <p:spPr>
            <a:xfrm>
              <a:off x="2720880" y="956160"/>
              <a:ext cx="3719880" cy="3230640"/>
            </a:xfrm>
            <a:custGeom>
              <a:avLst/>
              <a:gdLst/>
              <a:ahLst/>
              <a:cxnLst/>
              <a:rect l="l" t="t" r="r" b="b"/>
              <a:pathLst>
                <a:path w="168254" h="146139">
                  <a:moveTo>
                    <a:pt x="4437" y="1"/>
                  </a:moveTo>
                  <a:cubicBezTo>
                    <a:pt x="2002" y="1"/>
                    <a:pt x="0" y="1969"/>
                    <a:pt x="0" y="4437"/>
                  </a:cubicBezTo>
                  <a:lnTo>
                    <a:pt x="0" y="141702"/>
                  </a:lnTo>
                  <a:cubicBezTo>
                    <a:pt x="0" y="144137"/>
                    <a:pt x="2002" y="146139"/>
                    <a:pt x="4437" y="146139"/>
                  </a:cubicBezTo>
                  <a:lnTo>
                    <a:pt x="163817" y="146139"/>
                  </a:lnTo>
                  <a:cubicBezTo>
                    <a:pt x="166252" y="146139"/>
                    <a:pt x="168254" y="144137"/>
                    <a:pt x="168254" y="141702"/>
                  </a:cubicBezTo>
                  <a:lnTo>
                    <a:pt x="168254" y="4437"/>
                  </a:lnTo>
                  <a:cubicBezTo>
                    <a:pt x="168254" y="1969"/>
                    <a:pt x="166252" y="1"/>
                    <a:pt x="16381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63" name="Google Shape;5012;p36"/>
            <p:cNvSpPr/>
            <p:nvPr/>
          </p:nvSpPr>
          <p:spPr>
            <a:xfrm>
              <a:off x="2871360" y="3686400"/>
              <a:ext cx="39600" cy="79200"/>
            </a:xfrm>
            <a:custGeom>
              <a:avLst/>
              <a:gdLst/>
              <a:ahLst/>
              <a:cxnLst/>
              <a:rect l="l" t="t" r="r" b="b"/>
              <a:pathLst>
                <a:path w="1802" h="3603">
                  <a:moveTo>
                    <a:pt x="401" y="0"/>
                  </a:moveTo>
                  <a:cubicBezTo>
                    <a:pt x="167" y="0"/>
                    <a:pt x="0" y="200"/>
                    <a:pt x="0" y="434"/>
                  </a:cubicBezTo>
                  <a:lnTo>
                    <a:pt x="0" y="3203"/>
                  </a:lnTo>
                  <a:cubicBezTo>
                    <a:pt x="0" y="3436"/>
                    <a:pt x="167" y="3603"/>
                    <a:pt x="401" y="3603"/>
                  </a:cubicBezTo>
                  <a:lnTo>
                    <a:pt x="1401" y="3603"/>
                  </a:lnTo>
                  <a:cubicBezTo>
                    <a:pt x="1635" y="3603"/>
                    <a:pt x="1802" y="3436"/>
                    <a:pt x="1802" y="3203"/>
                  </a:cubicBezTo>
                  <a:lnTo>
                    <a:pt x="1802" y="434"/>
                  </a:lnTo>
                  <a:cubicBezTo>
                    <a:pt x="1802" y="200"/>
                    <a:pt x="1601" y="0"/>
                    <a:pt x="1401"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64" name="Google Shape;5016;p36"/>
            <p:cNvSpPr/>
            <p:nvPr/>
          </p:nvSpPr>
          <p:spPr>
            <a:xfrm>
              <a:off x="3669840" y="3686400"/>
              <a:ext cx="120600" cy="9360"/>
            </a:xfrm>
            <a:custGeom>
              <a:avLst/>
              <a:gdLst/>
              <a:ahLst/>
              <a:cxnLst/>
              <a:rect l="l" t="t" r="r" b="b"/>
              <a:pathLst>
                <a:path w="5471" h="434">
                  <a:moveTo>
                    <a:pt x="0" y="0"/>
                  </a:moveTo>
                  <a:lnTo>
                    <a:pt x="0" y="434"/>
                  </a:lnTo>
                  <a:lnTo>
                    <a:pt x="5471" y="434"/>
                  </a:lnTo>
                  <a:lnTo>
                    <a:pt x="5471" y="0"/>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65" name="Google Shape;5019;p36"/>
            <p:cNvSpPr/>
            <p:nvPr/>
          </p:nvSpPr>
          <p:spPr>
            <a:xfrm>
              <a:off x="3669840" y="3729240"/>
              <a:ext cx="37440" cy="9360"/>
            </a:xfrm>
            <a:custGeom>
              <a:avLst/>
              <a:gdLst/>
              <a:ahLst/>
              <a:cxnLst/>
              <a:rect l="l" t="t" r="r" b="b"/>
              <a:pathLst>
                <a:path w="1702" h="435">
                  <a:moveTo>
                    <a:pt x="0" y="1"/>
                  </a:moveTo>
                  <a:lnTo>
                    <a:pt x="0" y="435"/>
                  </a:lnTo>
                  <a:lnTo>
                    <a:pt x="1701" y="435"/>
                  </a:lnTo>
                  <a:lnTo>
                    <a:pt x="1701" y="1"/>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66" name="Google Shape;5021;p36"/>
            <p:cNvSpPr/>
            <p:nvPr/>
          </p:nvSpPr>
          <p:spPr>
            <a:xfrm>
              <a:off x="3669840" y="3758040"/>
              <a:ext cx="37440" cy="9360"/>
            </a:xfrm>
            <a:custGeom>
              <a:avLst/>
              <a:gdLst/>
              <a:ahLst/>
              <a:cxnLst/>
              <a:rect l="l" t="t" r="r" b="b"/>
              <a:pathLst>
                <a:path w="1702" h="435">
                  <a:moveTo>
                    <a:pt x="0" y="1"/>
                  </a:moveTo>
                  <a:lnTo>
                    <a:pt x="0" y="435"/>
                  </a:lnTo>
                  <a:lnTo>
                    <a:pt x="1701" y="435"/>
                  </a:lnTo>
                  <a:lnTo>
                    <a:pt x="1701" y="1"/>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67" name="Google Shape;5023;p36"/>
            <p:cNvSpPr/>
            <p:nvPr/>
          </p:nvSpPr>
          <p:spPr>
            <a:xfrm>
              <a:off x="3943440" y="3718080"/>
              <a:ext cx="18000" cy="18000"/>
            </a:xfrm>
            <a:custGeom>
              <a:avLst/>
              <a:gdLst/>
              <a:ahLst/>
              <a:cxnLst/>
              <a:rect l="l" t="t" r="r" b="b"/>
              <a:pathLst>
                <a:path w="835" h="835">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68" name="Google Shape;5025;p36"/>
            <p:cNvSpPr/>
            <p:nvPr/>
          </p:nvSpPr>
          <p:spPr>
            <a:xfrm>
              <a:off x="4019760" y="3718080"/>
              <a:ext cx="18000" cy="18000"/>
            </a:xfrm>
            <a:custGeom>
              <a:avLst/>
              <a:gdLst/>
              <a:ahLst/>
              <a:cxnLst/>
              <a:rect l="l" t="t" r="r" b="b"/>
              <a:pathLst>
                <a:path w="835" h="835">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69" name="Google Shape;5026;p36"/>
            <p:cNvSpPr/>
            <p:nvPr/>
          </p:nvSpPr>
          <p:spPr>
            <a:xfrm>
              <a:off x="2856600" y="1105920"/>
              <a:ext cx="203040" cy="203040"/>
            </a:xfrm>
            <a:custGeom>
              <a:avLst/>
              <a:gdLst/>
              <a:ahLst/>
              <a:cxnLst/>
              <a:rect l="l" t="t" r="r" b="b"/>
              <a:pathLst>
                <a:path w="9207" h="9207">
                  <a:moveTo>
                    <a:pt x="4603" y="0"/>
                  </a:moveTo>
                  <a:cubicBezTo>
                    <a:pt x="2035" y="0"/>
                    <a:pt x="0" y="2069"/>
                    <a:pt x="0" y="4604"/>
                  </a:cubicBezTo>
                  <a:cubicBezTo>
                    <a:pt x="0" y="7139"/>
                    <a:pt x="2035" y="9207"/>
                    <a:pt x="4603" y="9207"/>
                  </a:cubicBezTo>
                  <a:cubicBezTo>
                    <a:pt x="7139" y="9207"/>
                    <a:pt x="9207" y="7139"/>
                    <a:pt x="9207" y="4604"/>
                  </a:cubicBezTo>
                  <a:cubicBezTo>
                    <a:pt x="9207" y="2069"/>
                    <a:pt x="7139" y="0"/>
                    <a:pt x="4603"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70" name="Google Shape;5027;p36"/>
            <p:cNvSpPr/>
            <p:nvPr/>
          </p:nvSpPr>
          <p:spPr>
            <a:xfrm>
              <a:off x="2934000" y="1158840"/>
              <a:ext cx="44640" cy="44640"/>
            </a:xfrm>
            <a:custGeom>
              <a:avLst/>
              <a:gdLst/>
              <a:ahLst/>
              <a:cxnLst/>
              <a:rect l="l" t="t" r="r" b="b"/>
              <a:pathLst>
                <a:path w="2036" h="2035">
                  <a:moveTo>
                    <a:pt x="1035" y="0"/>
                  </a:moveTo>
                  <a:cubicBezTo>
                    <a:pt x="468" y="0"/>
                    <a:pt x="1" y="467"/>
                    <a:pt x="1" y="1034"/>
                  </a:cubicBezTo>
                  <a:cubicBezTo>
                    <a:pt x="1" y="1601"/>
                    <a:pt x="468" y="2035"/>
                    <a:pt x="1035" y="2035"/>
                  </a:cubicBezTo>
                  <a:cubicBezTo>
                    <a:pt x="1602" y="2035"/>
                    <a:pt x="2035" y="1601"/>
                    <a:pt x="2035" y="1034"/>
                  </a:cubicBezTo>
                  <a:cubicBezTo>
                    <a:pt x="2035" y="467"/>
                    <a:pt x="1602" y="0"/>
                    <a:pt x="1035" y="0"/>
                  </a:cubicBez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271" name="Google Shape;5028;p36"/>
            <p:cNvSpPr/>
            <p:nvPr/>
          </p:nvSpPr>
          <p:spPr>
            <a:xfrm>
              <a:off x="2919240" y="1207800"/>
              <a:ext cx="77760" cy="45360"/>
            </a:xfrm>
            <a:custGeom>
              <a:avLst/>
              <a:gdLst/>
              <a:ahLst/>
              <a:cxnLst/>
              <a:rect l="l" t="t" r="r" b="b"/>
              <a:pathLst>
                <a:path w="3537" h="2069">
                  <a:moveTo>
                    <a:pt x="1768" y="1"/>
                  </a:moveTo>
                  <a:cubicBezTo>
                    <a:pt x="768" y="1"/>
                    <a:pt x="0" y="801"/>
                    <a:pt x="0" y="1802"/>
                  </a:cubicBezTo>
                  <a:lnTo>
                    <a:pt x="0" y="2069"/>
                  </a:lnTo>
                  <a:lnTo>
                    <a:pt x="3536" y="2069"/>
                  </a:lnTo>
                  <a:lnTo>
                    <a:pt x="3536" y="1802"/>
                  </a:lnTo>
                  <a:cubicBezTo>
                    <a:pt x="3536" y="801"/>
                    <a:pt x="2736" y="1"/>
                    <a:pt x="1768" y="1"/>
                  </a:cubicBez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272" name="Google Shape;5029;p36"/>
            <p:cNvSpPr/>
            <p:nvPr/>
          </p:nvSpPr>
          <p:spPr>
            <a:xfrm>
              <a:off x="3195000" y="1158120"/>
              <a:ext cx="829440" cy="98640"/>
            </a:xfrm>
            <a:custGeom>
              <a:avLst/>
              <a:gdLst/>
              <a:ahLst/>
              <a:cxnLst/>
              <a:rect l="l" t="t" r="r" b="b"/>
              <a:pathLst>
                <a:path w="37527" h="4471">
                  <a:moveTo>
                    <a:pt x="2235" y="1"/>
                  </a:moveTo>
                  <a:cubicBezTo>
                    <a:pt x="1001" y="1"/>
                    <a:pt x="0" y="1001"/>
                    <a:pt x="0" y="2236"/>
                  </a:cubicBezTo>
                  <a:cubicBezTo>
                    <a:pt x="0" y="3470"/>
                    <a:pt x="1001" y="4471"/>
                    <a:pt x="2235" y="4471"/>
                  </a:cubicBezTo>
                  <a:lnTo>
                    <a:pt x="35292" y="4471"/>
                  </a:lnTo>
                  <a:cubicBezTo>
                    <a:pt x="36526" y="4471"/>
                    <a:pt x="37527" y="3470"/>
                    <a:pt x="37527" y="2236"/>
                  </a:cubicBezTo>
                  <a:cubicBezTo>
                    <a:pt x="37527" y="1001"/>
                    <a:pt x="36526" y="1"/>
                    <a:pt x="35292" y="1"/>
                  </a:cubicBez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273" name="Google Shape;5030;p36"/>
            <p:cNvSpPr/>
            <p:nvPr/>
          </p:nvSpPr>
          <p:spPr>
            <a:xfrm>
              <a:off x="2856600" y="4020480"/>
              <a:ext cx="3442320" cy="19440"/>
            </a:xfrm>
            <a:custGeom>
              <a:avLst/>
              <a:gdLst/>
              <a:ahLst/>
              <a:cxnLst/>
              <a:rect l="l" t="t" r="r" b="b"/>
              <a:pathLst>
                <a:path w="155712" h="901">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rgbClr val="CCCCCC"/>
            </a:solidFill>
            <a:ln w="0">
              <a:noFill/>
            </a:ln>
          </p:spPr>
          <p:style>
            <a:lnRef idx="0">
              <a:scrgbClr r="0" g="0" b="0"/>
            </a:lnRef>
            <a:fillRef idx="0">
              <a:scrgbClr r="0" g="0" b="0"/>
            </a:fillRef>
            <a:effectRef idx="0">
              <a:scrgbClr r="0" g="0" b="0"/>
            </a:effectRef>
            <a:fontRef idx="minor"/>
          </p:style>
        </p:sp>
      </p:grpSp>
      <p:sp>
        <p:nvSpPr>
          <p:cNvPr id="274" name="Google Shape;5043;p36"/>
          <p:cNvSpPr/>
          <p:nvPr/>
        </p:nvSpPr>
        <p:spPr>
          <a:xfrm flipH="1">
            <a:off x="6654240" y="1807920"/>
            <a:ext cx="1662120" cy="159984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r>
              <a:rPr lang="pt-BR" sz="1100" b="0" strike="noStrike" spc="-1">
                <a:solidFill>
                  <a:srgbClr val="FF0000"/>
                </a:solidFill>
                <a:latin typeface="Staatliches"/>
                <a:ea typeface="Dosis ExtraLight"/>
              </a:rPr>
              <a:t>https://beasthackerz.ru/pt/skype/izuchaem-linux-opensuse-kak-ustanavlivat-programmy-v-linux-suse-pereustanovka.html</a:t>
            </a:r>
            <a:endParaRPr lang="pt-BR" sz="1100" b="0" strike="noStrike" spc="-1">
              <a:latin typeface="Arial"/>
            </a:endParaRPr>
          </a:p>
        </p:txBody>
      </p:sp>
      <p:sp>
        <p:nvSpPr>
          <p:cNvPr id="275" name="Google Shape;5044;p36"/>
          <p:cNvSpPr txBox="1"/>
          <p:nvPr/>
        </p:nvSpPr>
        <p:spPr>
          <a:xfrm>
            <a:off x="5461920" y="346320"/>
            <a:ext cx="2250720" cy="503640"/>
          </a:xfrm>
          <a:prstGeom prst="rect">
            <a:avLst/>
          </a:prstGeom>
          <a:noFill/>
          <a:ln w="0">
            <a:noFill/>
          </a:ln>
        </p:spPr>
        <p:txBody>
          <a:bodyPr tIns="91440" bIns="91440">
            <a:noAutofit/>
          </a:bodyPr>
          <a:lstStyle/>
          <a:p>
            <a:pPr algn="r">
              <a:lnSpc>
                <a:spcPct val="115000"/>
              </a:lnSpc>
              <a:tabLst>
                <a:tab pos="0" algn="l"/>
              </a:tabLst>
            </a:pPr>
            <a:r>
              <a:rPr lang="pt-BR" sz="2800" b="0" strike="noStrike" spc="-1">
                <a:solidFill>
                  <a:srgbClr val="23C7AC"/>
                </a:solidFill>
                <a:latin typeface="Staatliches"/>
                <a:ea typeface="Staatliches"/>
              </a:rPr>
              <a:t>Link 2</a:t>
            </a:r>
            <a:endParaRPr lang="pt-BR" sz="2800" b="0" strike="noStrike" spc="-1">
              <a:solidFill>
                <a:srgbClr val="000000"/>
              </a:solidFill>
              <a:latin typeface="Arial"/>
            </a:endParaRPr>
          </a:p>
        </p:txBody>
      </p:sp>
      <p:pic>
        <p:nvPicPr>
          <p:cNvPr id="276" name="Picture 2"/>
          <p:cNvPicPr/>
          <p:nvPr/>
        </p:nvPicPr>
        <p:blipFill>
          <a:blip r:embed="rId3"/>
          <a:stretch/>
        </p:blipFill>
        <p:spPr>
          <a:xfrm>
            <a:off x="2867400" y="1400760"/>
            <a:ext cx="3403440" cy="2422800"/>
          </a:xfrm>
          <a:prstGeom prst="rect">
            <a:avLst/>
          </a:prstGeom>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77" name="Google Shape;5006;p36"/>
          <p:cNvGrpSpPr/>
          <p:nvPr/>
        </p:nvGrpSpPr>
        <p:grpSpPr>
          <a:xfrm>
            <a:off x="2720880" y="956160"/>
            <a:ext cx="3719880" cy="3230640"/>
            <a:chOff x="2720880" y="956160"/>
            <a:chExt cx="3719880" cy="3230640"/>
          </a:xfrm>
        </p:grpSpPr>
        <p:sp>
          <p:nvSpPr>
            <p:cNvPr id="278" name="Google Shape;5007;p36"/>
            <p:cNvSpPr/>
            <p:nvPr/>
          </p:nvSpPr>
          <p:spPr>
            <a:xfrm>
              <a:off x="2720880" y="956160"/>
              <a:ext cx="3719880" cy="3230640"/>
            </a:xfrm>
            <a:custGeom>
              <a:avLst/>
              <a:gdLst/>
              <a:ahLst/>
              <a:cxnLst/>
              <a:rect l="l" t="t" r="r" b="b"/>
              <a:pathLst>
                <a:path w="168254" h="146139">
                  <a:moveTo>
                    <a:pt x="4437" y="1"/>
                  </a:moveTo>
                  <a:cubicBezTo>
                    <a:pt x="2002" y="1"/>
                    <a:pt x="0" y="1969"/>
                    <a:pt x="0" y="4437"/>
                  </a:cubicBezTo>
                  <a:lnTo>
                    <a:pt x="0" y="141702"/>
                  </a:lnTo>
                  <a:cubicBezTo>
                    <a:pt x="0" y="144137"/>
                    <a:pt x="2002" y="146139"/>
                    <a:pt x="4437" y="146139"/>
                  </a:cubicBezTo>
                  <a:lnTo>
                    <a:pt x="163817" y="146139"/>
                  </a:lnTo>
                  <a:cubicBezTo>
                    <a:pt x="166252" y="146139"/>
                    <a:pt x="168254" y="144137"/>
                    <a:pt x="168254" y="141702"/>
                  </a:cubicBezTo>
                  <a:lnTo>
                    <a:pt x="168254" y="4437"/>
                  </a:lnTo>
                  <a:cubicBezTo>
                    <a:pt x="168254" y="1969"/>
                    <a:pt x="166252" y="1"/>
                    <a:pt x="16381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79" name="Google Shape;5012;p36"/>
            <p:cNvSpPr/>
            <p:nvPr/>
          </p:nvSpPr>
          <p:spPr>
            <a:xfrm>
              <a:off x="2871360" y="3686400"/>
              <a:ext cx="39600" cy="79200"/>
            </a:xfrm>
            <a:custGeom>
              <a:avLst/>
              <a:gdLst/>
              <a:ahLst/>
              <a:cxnLst/>
              <a:rect l="l" t="t" r="r" b="b"/>
              <a:pathLst>
                <a:path w="1802" h="3603">
                  <a:moveTo>
                    <a:pt x="401" y="0"/>
                  </a:moveTo>
                  <a:cubicBezTo>
                    <a:pt x="167" y="0"/>
                    <a:pt x="0" y="200"/>
                    <a:pt x="0" y="434"/>
                  </a:cubicBezTo>
                  <a:lnTo>
                    <a:pt x="0" y="3203"/>
                  </a:lnTo>
                  <a:cubicBezTo>
                    <a:pt x="0" y="3436"/>
                    <a:pt x="167" y="3603"/>
                    <a:pt x="401" y="3603"/>
                  </a:cubicBezTo>
                  <a:lnTo>
                    <a:pt x="1401" y="3603"/>
                  </a:lnTo>
                  <a:cubicBezTo>
                    <a:pt x="1635" y="3603"/>
                    <a:pt x="1802" y="3436"/>
                    <a:pt x="1802" y="3203"/>
                  </a:cubicBezTo>
                  <a:lnTo>
                    <a:pt x="1802" y="434"/>
                  </a:lnTo>
                  <a:cubicBezTo>
                    <a:pt x="1802" y="200"/>
                    <a:pt x="1601" y="0"/>
                    <a:pt x="1401"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80" name="Google Shape;5016;p36"/>
            <p:cNvSpPr/>
            <p:nvPr/>
          </p:nvSpPr>
          <p:spPr>
            <a:xfrm>
              <a:off x="3669840" y="3686400"/>
              <a:ext cx="120600" cy="9360"/>
            </a:xfrm>
            <a:custGeom>
              <a:avLst/>
              <a:gdLst/>
              <a:ahLst/>
              <a:cxnLst/>
              <a:rect l="l" t="t" r="r" b="b"/>
              <a:pathLst>
                <a:path w="5471" h="434">
                  <a:moveTo>
                    <a:pt x="0" y="0"/>
                  </a:moveTo>
                  <a:lnTo>
                    <a:pt x="0" y="434"/>
                  </a:lnTo>
                  <a:lnTo>
                    <a:pt x="5471" y="434"/>
                  </a:lnTo>
                  <a:lnTo>
                    <a:pt x="5471" y="0"/>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81" name="Google Shape;5019;p36"/>
            <p:cNvSpPr/>
            <p:nvPr/>
          </p:nvSpPr>
          <p:spPr>
            <a:xfrm>
              <a:off x="3669840" y="3729240"/>
              <a:ext cx="37440" cy="9360"/>
            </a:xfrm>
            <a:custGeom>
              <a:avLst/>
              <a:gdLst/>
              <a:ahLst/>
              <a:cxnLst/>
              <a:rect l="l" t="t" r="r" b="b"/>
              <a:pathLst>
                <a:path w="1702" h="435">
                  <a:moveTo>
                    <a:pt x="0" y="1"/>
                  </a:moveTo>
                  <a:lnTo>
                    <a:pt x="0" y="435"/>
                  </a:lnTo>
                  <a:lnTo>
                    <a:pt x="1701" y="435"/>
                  </a:lnTo>
                  <a:lnTo>
                    <a:pt x="1701" y="1"/>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82" name="Google Shape;5021;p36"/>
            <p:cNvSpPr/>
            <p:nvPr/>
          </p:nvSpPr>
          <p:spPr>
            <a:xfrm>
              <a:off x="3669840" y="3758040"/>
              <a:ext cx="37440" cy="9360"/>
            </a:xfrm>
            <a:custGeom>
              <a:avLst/>
              <a:gdLst/>
              <a:ahLst/>
              <a:cxnLst/>
              <a:rect l="l" t="t" r="r" b="b"/>
              <a:pathLst>
                <a:path w="1702" h="435">
                  <a:moveTo>
                    <a:pt x="0" y="1"/>
                  </a:moveTo>
                  <a:lnTo>
                    <a:pt x="0" y="435"/>
                  </a:lnTo>
                  <a:lnTo>
                    <a:pt x="1701" y="435"/>
                  </a:lnTo>
                  <a:lnTo>
                    <a:pt x="1701" y="1"/>
                  </a:ln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83" name="Google Shape;5023;p36"/>
            <p:cNvSpPr/>
            <p:nvPr/>
          </p:nvSpPr>
          <p:spPr>
            <a:xfrm>
              <a:off x="3943440" y="3718080"/>
              <a:ext cx="18000" cy="18000"/>
            </a:xfrm>
            <a:custGeom>
              <a:avLst/>
              <a:gdLst/>
              <a:ahLst/>
              <a:cxnLst/>
              <a:rect l="l" t="t" r="r" b="b"/>
              <a:pathLst>
                <a:path w="835" h="835">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84" name="Google Shape;5025;p36"/>
            <p:cNvSpPr/>
            <p:nvPr/>
          </p:nvSpPr>
          <p:spPr>
            <a:xfrm>
              <a:off x="4019760" y="3718080"/>
              <a:ext cx="18000" cy="18000"/>
            </a:xfrm>
            <a:custGeom>
              <a:avLst/>
              <a:gdLst/>
              <a:ahLst/>
              <a:cxnLst/>
              <a:rect l="l" t="t" r="r" b="b"/>
              <a:pathLst>
                <a:path w="835" h="835">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rgbClr val="DDDDDD"/>
            </a:solidFill>
            <a:ln w="0">
              <a:noFill/>
            </a:ln>
          </p:spPr>
          <p:style>
            <a:lnRef idx="0">
              <a:scrgbClr r="0" g="0" b="0"/>
            </a:lnRef>
            <a:fillRef idx="0">
              <a:scrgbClr r="0" g="0" b="0"/>
            </a:fillRef>
            <a:effectRef idx="0">
              <a:scrgbClr r="0" g="0" b="0"/>
            </a:effectRef>
            <a:fontRef idx="minor"/>
          </p:style>
        </p:sp>
        <p:sp>
          <p:nvSpPr>
            <p:cNvPr id="285" name="Google Shape;5026;p36"/>
            <p:cNvSpPr/>
            <p:nvPr/>
          </p:nvSpPr>
          <p:spPr>
            <a:xfrm>
              <a:off x="2856600" y="1105920"/>
              <a:ext cx="203040" cy="203040"/>
            </a:xfrm>
            <a:custGeom>
              <a:avLst/>
              <a:gdLst/>
              <a:ahLst/>
              <a:cxnLst/>
              <a:rect l="l" t="t" r="r" b="b"/>
              <a:pathLst>
                <a:path w="9207" h="9207">
                  <a:moveTo>
                    <a:pt x="4603" y="0"/>
                  </a:moveTo>
                  <a:cubicBezTo>
                    <a:pt x="2035" y="0"/>
                    <a:pt x="0" y="2069"/>
                    <a:pt x="0" y="4604"/>
                  </a:cubicBezTo>
                  <a:cubicBezTo>
                    <a:pt x="0" y="7139"/>
                    <a:pt x="2035" y="9207"/>
                    <a:pt x="4603" y="9207"/>
                  </a:cubicBezTo>
                  <a:cubicBezTo>
                    <a:pt x="7139" y="9207"/>
                    <a:pt x="9207" y="7139"/>
                    <a:pt x="9207" y="4604"/>
                  </a:cubicBezTo>
                  <a:cubicBezTo>
                    <a:pt x="9207" y="2069"/>
                    <a:pt x="7139" y="0"/>
                    <a:pt x="4603" y="0"/>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86" name="Google Shape;5027;p36"/>
            <p:cNvSpPr/>
            <p:nvPr/>
          </p:nvSpPr>
          <p:spPr>
            <a:xfrm>
              <a:off x="2934000" y="1158840"/>
              <a:ext cx="44640" cy="44640"/>
            </a:xfrm>
            <a:custGeom>
              <a:avLst/>
              <a:gdLst/>
              <a:ahLst/>
              <a:cxnLst/>
              <a:rect l="l" t="t" r="r" b="b"/>
              <a:pathLst>
                <a:path w="2036" h="2035">
                  <a:moveTo>
                    <a:pt x="1035" y="0"/>
                  </a:moveTo>
                  <a:cubicBezTo>
                    <a:pt x="468" y="0"/>
                    <a:pt x="1" y="467"/>
                    <a:pt x="1" y="1034"/>
                  </a:cubicBezTo>
                  <a:cubicBezTo>
                    <a:pt x="1" y="1601"/>
                    <a:pt x="468" y="2035"/>
                    <a:pt x="1035" y="2035"/>
                  </a:cubicBezTo>
                  <a:cubicBezTo>
                    <a:pt x="1602" y="2035"/>
                    <a:pt x="2035" y="1601"/>
                    <a:pt x="2035" y="1034"/>
                  </a:cubicBezTo>
                  <a:cubicBezTo>
                    <a:pt x="2035" y="467"/>
                    <a:pt x="1602" y="0"/>
                    <a:pt x="1035" y="0"/>
                  </a:cubicBez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287" name="Google Shape;5028;p36"/>
            <p:cNvSpPr/>
            <p:nvPr/>
          </p:nvSpPr>
          <p:spPr>
            <a:xfrm>
              <a:off x="2919240" y="1207800"/>
              <a:ext cx="77760" cy="45360"/>
            </a:xfrm>
            <a:custGeom>
              <a:avLst/>
              <a:gdLst/>
              <a:ahLst/>
              <a:cxnLst/>
              <a:rect l="l" t="t" r="r" b="b"/>
              <a:pathLst>
                <a:path w="3537" h="2069">
                  <a:moveTo>
                    <a:pt x="1768" y="1"/>
                  </a:moveTo>
                  <a:cubicBezTo>
                    <a:pt x="768" y="1"/>
                    <a:pt x="0" y="801"/>
                    <a:pt x="0" y="1802"/>
                  </a:cubicBezTo>
                  <a:lnTo>
                    <a:pt x="0" y="2069"/>
                  </a:lnTo>
                  <a:lnTo>
                    <a:pt x="3536" y="2069"/>
                  </a:lnTo>
                  <a:lnTo>
                    <a:pt x="3536" y="1802"/>
                  </a:lnTo>
                  <a:cubicBezTo>
                    <a:pt x="3536" y="801"/>
                    <a:pt x="2736" y="1"/>
                    <a:pt x="1768" y="1"/>
                  </a:cubicBez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288" name="Google Shape;5029;p36"/>
            <p:cNvSpPr/>
            <p:nvPr/>
          </p:nvSpPr>
          <p:spPr>
            <a:xfrm>
              <a:off x="3195000" y="1158120"/>
              <a:ext cx="829440" cy="98640"/>
            </a:xfrm>
            <a:custGeom>
              <a:avLst/>
              <a:gdLst/>
              <a:ahLst/>
              <a:cxnLst/>
              <a:rect l="l" t="t" r="r" b="b"/>
              <a:pathLst>
                <a:path w="37527" h="4471">
                  <a:moveTo>
                    <a:pt x="2235" y="1"/>
                  </a:moveTo>
                  <a:cubicBezTo>
                    <a:pt x="1001" y="1"/>
                    <a:pt x="0" y="1001"/>
                    <a:pt x="0" y="2236"/>
                  </a:cubicBezTo>
                  <a:cubicBezTo>
                    <a:pt x="0" y="3470"/>
                    <a:pt x="1001" y="4471"/>
                    <a:pt x="2235" y="4471"/>
                  </a:cubicBezTo>
                  <a:lnTo>
                    <a:pt x="35292" y="4471"/>
                  </a:lnTo>
                  <a:cubicBezTo>
                    <a:pt x="36526" y="4471"/>
                    <a:pt x="37527" y="3470"/>
                    <a:pt x="37527" y="2236"/>
                  </a:cubicBezTo>
                  <a:cubicBezTo>
                    <a:pt x="37527" y="1001"/>
                    <a:pt x="36526" y="1"/>
                    <a:pt x="35292" y="1"/>
                  </a:cubicBez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289" name="Google Shape;5030;p36"/>
            <p:cNvSpPr/>
            <p:nvPr/>
          </p:nvSpPr>
          <p:spPr>
            <a:xfrm>
              <a:off x="2856600" y="4020480"/>
              <a:ext cx="3442320" cy="19440"/>
            </a:xfrm>
            <a:custGeom>
              <a:avLst/>
              <a:gdLst/>
              <a:ahLst/>
              <a:cxnLst/>
              <a:rect l="l" t="t" r="r" b="b"/>
              <a:pathLst>
                <a:path w="155712" h="901">
                  <a:moveTo>
                    <a:pt x="434" y="0"/>
                  </a:moveTo>
                  <a:cubicBezTo>
                    <a:pt x="200" y="0"/>
                    <a:pt x="0" y="200"/>
                    <a:pt x="0" y="467"/>
                  </a:cubicBezTo>
                  <a:cubicBezTo>
                    <a:pt x="0" y="701"/>
                    <a:pt x="200" y="901"/>
                    <a:pt x="434" y="901"/>
                  </a:cubicBezTo>
                  <a:lnTo>
                    <a:pt x="155278" y="901"/>
                  </a:lnTo>
                  <a:cubicBezTo>
                    <a:pt x="155511" y="901"/>
                    <a:pt x="155711" y="701"/>
                    <a:pt x="155711" y="467"/>
                  </a:cubicBezTo>
                  <a:cubicBezTo>
                    <a:pt x="155711" y="200"/>
                    <a:pt x="155511" y="0"/>
                    <a:pt x="155278" y="0"/>
                  </a:cubicBezTo>
                  <a:close/>
                </a:path>
              </a:pathLst>
            </a:custGeom>
            <a:solidFill>
              <a:srgbClr val="CCCCCC"/>
            </a:solidFill>
            <a:ln w="0">
              <a:noFill/>
            </a:ln>
          </p:spPr>
          <p:style>
            <a:lnRef idx="0">
              <a:scrgbClr r="0" g="0" b="0"/>
            </a:lnRef>
            <a:fillRef idx="0">
              <a:scrgbClr r="0" g="0" b="0"/>
            </a:fillRef>
            <a:effectRef idx="0">
              <a:scrgbClr r="0" g="0" b="0"/>
            </a:effectRef>
            <a:fontRef idx="minor"/>
          </p:style>
        </p:sp>
      </p:grpSp>
      <p:sp>
        <p:nvSpPr>
          <p:cNvPr id="290" name="Google Shape;5043;p36"/>
          <p:cNvSpPr/>
          <p:nvPr/>
        </p:nvSpPr>
        <p:spPr>
          <a:xfrm flipH="1">
            <a:off x="6654240" y="1807920"/>
            <a:ext cx="1662120" cy="159984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r>
              <a:rPr lang="pt-BR" sz="1100" b="0" strike="noStrike" spc="-1">
                <a:solidFill>
                  <a:srgbClr val="FF0000"/>
                </a:solidFill>
                <a:latin typeface="Staatliches"/>
                <a:ea typeface="Dosis ExtraLight"/>
              </a:rPr>
              <a:t>https://www.youtube.com/watch?v=Z6fYqFoWiI8</a:t>
            </a:r>
            <a:endParaRPr lang="pt-BR" sz="1100" b="0" strike="noStrike" spc="-1">
              <a:latin typeface="Arial"/>
            </a:endParaRPr>
          </a:p>
        </p:txBody>
      </p:sp>
      <p:sp>
        <p:nvSpPr>
          <p:cNvPr id="291" name="Google Shape;5044;p36"/>
          <p:cNvSpPr txBox="1"/>
          <p:nvPr/>
        </p:nvSpPr>
        <p:spPr>
          <a:xfrm>
            <a:off x="5461920" y="346320"/>
            <a:ext cx="2250720" cy="503640"/>
          </a:xfrm>
          <a:prstGeom prst="rect">
            <a:avLst/>
          </a:prstGeom>
          <a:noFill/>
          <a:ln w="0">
            <a:noFill/>
          </a:ln>
        </p:spPr>
        <p:txBody>
          <a:bodyPr tIns="91440" bIns="91440">
            <a:noAutofit/>
          </a:bodyPr>
          <a:lstStyle/>
          <a:p>
            <a:pPr algn="r">
              <a:lnSpc>
                <a:spcPct val="115000"/>
              </a:lnSpc>
              <a:tabLst>
                <a:tab pos="0" algn="l"/>
              </a:tabLst>
            </a:pPr>
            <a:r>
              <a:rPr lang="pt-BR" sz="2800" b="0" strike="noStrike" spc="-1">
                <a:solidFill>
                  <a:srgbClr val="23C7AC"/>
                </a:solidFill>
                <a:latin typeface="Staatliches"/>
                <a:ea typeface="Staatliches"/>
              </a:rPr>
              <a:t>Link 3</a:t>
            </a:r>
            <a:endParaRPr lang="pt-BR" sz="2800" b="0" strike="noStrike" spc="-1">
              <a:solidFill>
                <a:srgbClr val="000000"/>
              </a:solidFill>
              <a:latin typeface="Arial"/>
            </a:endParaRPr>
          </a:p>
        </p:txBody>
      </p:sp>
      <p:pic>
        <p:nvPicPr>
          <p:cNvPr id="292" name="Picture 2"/>
          <p:cNvPicPr/>
          <p:nvPr/>
        </p:nvPicPr>
        <p:blipFill>
          <a:blip r:embed="rId2"/>
          <a:stretch/>
        </p:blipFill>
        <p:spPr>
          <a:xfrm>
            <a:off x="2905920" y="1497240"/>
            <a:ext cx="3276360" cy="2222280"/>
          </a:xfrm>
          <a:prstGeom prst="rect">
            <a:avLst/>
          </a:prstGeom>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Google Shape;319;p24_2"/>
          <p:cNvSpPr txBox="1"/>
          <p:nvPr/>
        </p:nvSpPr>
        <p:spPr>
          <a:xfrm>
            <a:off x="1425990" y="214380"/>
            <a:ext cx="7292560" cy="565560"/>
          </a:xfrm>
          <a:prstGeom prst="rect">
            <a:avLst/>
          </a:prstGeom>
          <a:noFill/>
          <a:ln w="0">
            <a:noFill/>
          </a:ln>
        </p:spPr>
        <p:txBody>
          <a:bodyPr tIns="91440" bIns="91440">
            <a:noAutofit/>
          </a:bodyPr>
          <a:lstStyle/>
          <a:p>
            <a:pPr>
              <a:lnSpc>
                <a:spcPct val="115000"/>
              </a:lnSpc>
              <a:tabLst>
                <a:tab pos="0" algn="l"/>
              </a:tabLst>
            </a:pPr>
            <a:r>
              <a:rPr lang="pt-BR" sz="2800" b="0" strike="noStrike" spc="-1" dirty="0">
                <a:solidFill>
                  <a:schemeClr val="bg1"/>
                </a:solidFill>
                <a:latin typeface="Staatliches"/>
                <a:ea typeface="Staatliches"/>
              </a:rPr>
              <a:t>Alguns bons motivos para usar a distro Linux </a:t>
            </a:r>
            <a:r>
              <a:rPr lang="pt-BR" sz="2800" b="0" strike="noStrike" spc="-1" dirty="0" err="1">
                <a:solidFill>
                  <a:schemeClr val="bg1"/>
                </a:solidFill>
                <a:latin typeface="Staatliches"/>
                <a:ea typeface="Staatliches"/>
              </a:rPr>
              <a:t>OpenSUSE</a:t>
            </a:r>
            <a:r>
              <a:rPr lang="pt-BR" sz="2800" b="0" strike="noStrike" spc="-1" dirty="0">
                <a:solidFill>
                  <a:schemeClr val="bg1"/>
                </a:solidFill>
                <a:latin typeface="Staatliches"/>
                <a:ea typeface="Staatliches"/>
              </a:rPr>
              <a:t>:</a:t>
            </a:r>
            <a:endParaRPr lang="pt-BR" sz="2800" b="0" strike="noStrike" spc="-1" dirty="0">
              <a:solidFill>
                <a:srgbClr val="000000"/>
              </a:solidFill>
              <a:latin typeface="Arial"/>
            </a:endParaRPr>
          </a:p>
        </p:txBody>
      </p:sp>
      <p:sp>
        <p:nvSpPr>
          <p:cNvPr id="240" name="CaixaDeTexto 150_3"/>
          <p:cNvSpPr/>
          <p:nvPr/>
        </p:nvSpPr>
        <p:spPr>
          <a:xfrm>
            <a:off x="1200650" y="1606587"/>
            <a:ext cx="6504120" cy="33225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BR" sz="1800" b="0" strike="noStrike" spc="-1" dirty="0">
                <a:solidFill>
                  <a:srgbClr val="D3DCE0"/>
                </a:solidFill>
                <a:latin typeface="Arial"/>
                <a:ea typeface="Arial"/>
              </a:rPr>
              <a:t>	</a:t>
            </a:r>
            <a:r>
              <a:rPr lang="pt-BR" sz="1600" b="0" strike="noStrike" spc="-1" dirty="0">
                <a:solidFill>
                  <a:srgbClr val="D3DCE0"/>
                </a:solidFill>
                <a:latin typeface="+mj-lt"/>
                <a:ea typeface="Arial"/>
              </a:rPr>
              <a:t>A maioria dos usuários Linux estão divididos em quatro grandes sistemas: Ubuntu, Debian, Fedora, e </a:t>
            </a:r>
            <a:r>
              <a:rPr lang="pt-BR" sz="1600" b="0" strike="noStrike" spc="-1" dirty="0" err="1">
                <a:solidFill>
                  <a:srgbClr val="D3DCE0"/>
                </a:solidFill>
                <a:latin typeface="+mj-lt"/>
                <a:ea typeface="Arial"/>
              </a:rPr>
              <a:t>Arch</a:t>
            </a:r>
            <a:r>
              <a:rPr lang="pt-BR" sz="1600" b="0" strike="noStrike" spc="-1" dirty="0">
                <a:solidFill>
                  <a:srgbClr val="D3DCE0"/>
                </a:solidFill>
                <a:latin typeface="+mj-lt"/>
                <a:ea typeface="Arial"/>
              </a:rPr>
              <a:t> Linux. Se não em algum deles diretamente, pelo menos em alguma versão derivada desses projetos; como por exemplo Linux </a:t>
            </a:r>
            <a:r>
              <a:rPr lang="pt-BR" sz="1600" b="0" strike="noStrike" spc="-1" dirty="0" err="1">
                <a:solidFill>
                  <a:srgbClr val="D3DCE0"/>
                </a:solidFill>
                <a:latin typeface="+mj-lt"/>
                <a:ea typeface="Arial"/>
              </a:rPr>
              <a:t>Mint</a:t>
            </a:r>
            <a:r>
              <a:rPr lang="pt-BR" sz="1600" b="0" strike="noStrike" spc="-1" dirty="0">
                <a:solidFill>
                  <a:srgbClr val="D3DCE0"/>
                </a:solidFill>
                <a:latin typeface="+mj-lt"/>
                <a:ea typeface="Arial"/>
              </a:rPr>
              <a:t> e o </a:t>
            </a:r>
            <a:r>
              <a:rPr lang="pt-BR" sz="1600" b="0" strike="noStrike" spc="-1" dirty="0" err="1">
                <a:solidFill>
                  <a:srgbClr val="D3DCE0"/>
                </a:solidFill>
                <a:latin typeface="+mj-lt"/>
                <a:ea typeface="Arial"/>
              </a:rPr>
              <a:t>Manjaro</a:t>
            </a:r>
            <a:r>
              <a:rPr lang="pt-BR" sz="1600" b="0" strike="noStrike" spc="-1" dirty="0">
                <a:solidFill>
                  <a:srgbClr val="D3DCE0"/>
                </a:solidFill>
                <a:latin typeface="+mj-lt"/>
                <a:ea typeface="Arial"/>
              </a:rPr>
              <a:t>. </a:t>
            </a:r>
          </a:p>
          <a:p>
            <a:pPr>
              <a:lnSpc>
                <a:spcPct val="100000"/>
              </a:lnSpc>
            </a:pPr>
            <a:endParaRPr lang="pt-BR" sz="1600" b="0" strike="noStrike" spc="-1" dirty="0">
              <a:solidFill>
                <a:srgbClr val="D3DCE0"/>
              </a:solidFill>
              <a:latin typeface="+mj-lt"/>
              <a:ea typeface="Arial"/>
            </a:endParaRPr>
          </a:p>
          <a:p>
            <a:pPr>
              <a:lnSpc>
                <a:spcPct val="100000"/>
              </a:lnSpc>
            </a:pPr>
            <a:r>
              <a:rPr lang="pt-BR" sz="1600" spc="-1" dirty="0">
                <a:solidFill>
                  <a:srgbClr val="D3DCE0"/>
                </a:solidFill>
                <a:latin typeface="+mj-lt"/>
                <a:ea typeface="Arial"/>
              </a:rPr>
              <a:t>	</a:t>
            </a:r>
            <a:r>
              <a:rPr lang="pt-BR" sz="1600" b="0" strike="noStrike" spc="-1" dirty="0">
                <a:solidFill>
                  <a:srgbClr val="D3DCE0"/>
                </a:solidFill>
                <a:latin typeface="+mj-lt"/>
                <a:ea typeface="Arial"/>
              </a:rPr>
              <a:t>Há algum tempo que o projeto </a:t>
            </a:r>
            <a:r>
              <a:rPr lang="pt-BR" sz="1600" b="0" strike="noStrike" spc="-1" dirty="0" err="1">
                <a:solidFill>
                  <a:srgbClr val="D3DCE0"/>
                </a:solidFill>
                <a:latin typeface="+mj-lt"/>
                <a:ea typeface="Arial"/>
              </a:rPr>
              <a:t>OpenSUSE</a:t>
            </a:r>
            <a:r>
              <a:rPr lang="pt-BR" sz="1600" b="0" strike="noStrike" spc="-1" dirty="0">
                <a:solidFill>
                  <a:srgbClr val="D3DCE0"/>
                </a:solidFill>
                <a:latin typeface="+mj-lt"/>
                <a:ea typeface="Arial"/>
              </a:rPr>
              <a:t> vem ganhando vários adeptos e aumentando significativamente o número de usuários na sua comunidade. </a:t>
            </a:r>
          </a:p>
          <a:p>
            <a:pPr>
              <a:lnSpc>
                <a:spcPct val="100000"/>
              </a:lnSpc>
            </a:pPr>
            <a:endParaRPr lang="pt-BR" sz="1600" b="0" strike="noStrike" spc="-1" dirty="0">
              <a:solidFill>
                <a:srgbClr val="D3DCE0"/>
              </a:solidFill>
              <a:latin typeface="+mj-lt"/>
              <a:ea typeface="Arial"/>
            </a:endParaRPr>
          </a:p>
          <a:p>
            <a:r>
              <a:rPr lang="pt-BR" sz="1600" spc="-1" dirty="0">
                <a:solidFill>
                  <a:srgbClr val="D3DCE0"/>
                </a:solidFill>
                <a:latin typeface="+mj-lt"/>
                <a:ea typeface="Arial"/>
              </a:rPr>
              <a:t>	</a:t>
            </a:r>
            <a:r>
              <a:rPr lang="pt-BR" sz="1600" b="0" strike="noStrike" spc="-1" dirty="0">
                <a:solidFill>
                  <a:srgbClr val="DCDDDE"/>
                </a:solidFill>
                <a:latin typeface="+mj-lt"/>
                <a:ea typeface="Microsoft YaHei"/>
              </a:rPr>
              <a:t>No geral, a </a:t>
            </a:r>
            <a:r>
              <a:rPr lang="pt-BR" sz="1600" b="0" strike="noStrike" spc="-1" dirty="0" err="1">
                <a:solidFill>
                  <a:srgbClr val="DCDDDE"/>
                </a:solidFill>
                <a:latin typeface="+mj-lt"/>
                <a:ea typeface="Microsoft YaHei"/>
              </a:rPr>
              <a:t>OpenSuse</a:t>
            </a:r>
            <a:r>
              <a:rPr lang="pt-BR" sz="1600" b="0" strike="noStrike" spc="-1" dirty="0">
                <a:solidFill>
                  <a:srgbClr val="DCDDDE"/>
                </a:solidFill>
                <a:latin typeface="+mj-lt"/>
                <a:ea typeface="Microsoft YaHei"/>
              </a:rPr>
              <a:t> é uma distribuição que está cada vez mais simples de usar, é estável e compatível com a grande maioria do hardware mais recente, em especial a versão </a:t>
            </a:r>
            <a:r>
              <a:rPr lang="pt-BR" sz="1600" b="0" strike="noStrike" spc="-1" dirty="0" err="1">
                <a:solidFill>
                  <a:srgbClr val="DCDDDE"/>
                </a:solidFill>
                <a:latin typeface="+mj-lt"/>
                <a:ea typeface="Microsoft YaHei"/>
              </a:rPr>
              <a:t>Tumbleweed</a:t>
            </a:r>
            <a:r>
              <a:rPr lang="pt-BR" sz="1600" b="0" strike="noStrike" spc="-1" dirty="0">
                <a:solidFill>
                  <a:srgbClr val="DCDDDE"/>
                </a:solidFill>
                <a:latin typeface="+mj-lt"/>
                <a:ea typeface="Microsoft YaHei"/>
              </a:rPr>
              <a:t>, algo que não acontecia há uns anos. </a:t>
            </a:r>
            <a:endParaRPr lang="pt-BR" sz="1600" b="0" strike="noStrike" spc="-1" dirty="0">
              <a:latin typeface="+mj-lt"/>
            </a:endParaRPr>
          </a:p>
        </p:txBody>
      </p:sp>
      <p:pic>
        <p:nvPicPr>
          <p:cNvPr id="241" name="Imagem 7_0"/>
          <p:cNvPicPr/>
          <p:nvPr/>
        </p:nvPicPr>
        <p:blipFill>
          <a:blip r:embed="rId2"/>
          <a:stretch/>
        </p:blipFill>
        <p:spPr>
          <a:xfrm>
            <a:off x="8460000" y="4714560"/>
            <a:ext cx="686520" cy="429120"/>
          </a:xfrm>
          <a:prstGeom prst="rect">
            <a:avLst/>
          </a:prstGeom>
          <a:ln w="0">
            <a:noFill/>
          </a:ln>
          <a:effectLst>
            <a:outerShdw blurRad="291960" dist="139498" dir="2700000" algn="tl" rotWithShape="0">
              <a:srgbClr val="333333">
                <a:alpha val="65000"/>
              </a:srgbClr>
            </a:outerShdw>
          </a:effectLst>
        </p:spPr>
      </p:pic>
      <p:pic>
        <p:nvPicPr>
          <p:cNvPr id="5" name="Imagem 29">
            <a:extLst>
              <a:ext uri="{FF2B5EF4-FFF2-40B4-BE49-F238E27FC236}">
                <a16:creationId xmlns:a16="http://schemas.microsoft.com/office/drawing/2014/main" id="{D02AD235-4BBB-4F90-8ACA-626BCF1F2D1C}"/>
              </a:ext>
            </a:extLst>
          </p:cNvPr>
          <p:cNvPicPr/>
          <p:nvPr/>
        </p:nvPicPr>
        <p:blipFill>
          <a:blip r:embed="rId3"/>
          <a:stretch/>
        </p:blipFill>
        <p:spPr>
          <a:xfrm>
            <a:off x="7584300" y="956340"/>
            <a:ext cx="1218960" cy="779400"/>
          </a:xfrm>
          <a:prstGeom prst="rect">
            <a:avLst/>
          </a:prstGeom>
          <a:ln>
            <a:noFill/>
          </a:ln>
          <a:effectLst>
            <a:softEdge rad="112500"/>
          </a:effectLst>
        </p:spPr>
      </p:pic>
    </p:spTree>
    <p:extLst>
      <p:ext uri="{BB962C8B-B14F-4D97-AF65-F5344CB8AC3E}">
        <p14:creationId xmlns:p14="http://schemas.microsoft.com/office/powerpoint/2010/main" val="320905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Google Shape;319;p24"/>
          <p:cNvSpPr txBox="1"/>
          <p:nvPr/>
        </p:nvSpPr>
        <p:spPr>
          <a:xfrm>
            <a:off x="1470960" y="387360"/>
            <a:ext cx="6227640" cy="565560"/>
          </a:xfrm>
          <a:prstGeom prst="rect">
            <a:avLst/>
          </a:prstGeom>
          <a:noFill/>
          <a:ln w="0">
            <a:noFill/>
          </a:ln>
        </p:spPr>
        <p:txBody>
          <a:bodyPr tIns="91440" bIns="91440">
            <a:noAutofit/>
          </a:bodyPr>
          <a:lstStyle/>
          <a:p>
            <a:pPr>
              <a:lnSpc>
                <a:spcPct val="115000"/>
              </a:lnSpc>
            </a:pPr>
            <a:r>
              <a:rPr lang="pt-BR" sz="2400" b="0" strike="noStrike" spc="-1">
                <a:solidFill>
                  <a:srgbClr val="FFFFFF"/>
                </a:solidFill>
                <a:latin typeface="Tw Cen MT Condensed Extra Bold"/>
                <a:ea typeface="Staatliches"/>
              </a:rPr>
              <a:t>Práticas de Programação – Sistemas de Informação</a:t>
            </a:r>
            <a:endParaRPr lang="pt-BR" sz="2400" b="0" strike="noStrike" spc="-1">
              <a:solidFill>
                <a:srgbClr val="000000"/>
              </a:solidFill>
              <a:latin typeface="Arial"/>
            </a:endParaRPr>
          </a:p>
        </p:txBody>
      </p:sp>
      <p:sp>
        <p:nvSpPr>
          <p:cNvPr id="353" name="CaixaDeTexto 1"/>
          <p:cNvSpPr/>
          <p:nvPr/>
        </p:nvSpPr>
        <p:spPr>
          <a:xfrm>
            <a:off x="1883880" y="2571840"/>
            <a:ext cx="5401800" cy="158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1400" b="0" strike="noStrike" spc="-1">
                <a:solidFill>
                  <a:srgbClr val="E1E1E1"/>
                </a:solidFill>
                <a:latin typeface="Gadugi"/>
                <a:ea typeface="Gadugi"/>
              </a:rPr>
              <a:t>Daniel Henrique de Assis - 108878</a:t>
            </a:r>
            <a:endParaRPr lang="pt-BR" sz="1400" b="0" strike="noStrike" spc="-1">
              <a:latin typeface="Arial"/>
            </a:endParaRPr>
          </a:p>
          <a:p>
            <a:pPr algn="ctr">
              <a:lnSpc>
                <a:spcPct val="100000"/>
              </a:lnSpc>
            </a:pPr>
            <a:r>
              <a:rPr lang="pt-BR" sz="1400" b="0" strike="noStrike" spc="-1">
                <a:solidFill>
                  <a:srgbClr val="E1E1E1"/>
                </a:solidFill>
                <a:latin typeface="Gadugi"/>
                <a:ea typeface="Gadugi"/>
              </a:rPr>
              <a:t>Demétrius Gustavo Denofrio - 109382</a:t>
            </a:r>
            <a:endParaRPr lang="pt-BR" sz="1400" b="0" strike="noStrike" spc="-1">
              <a:latin typeface="Arial"/>
            </a:endParaRPr>
          </a:p>
          <a:p>
            <a:pPr algn="ctr">
              <a:lnSpc>
                <a:spcPct val="100000"/>
              </a:lnSpc>
            </a:pPr>
            <a:r>
              <a:rPr lang="pt-BR" sz="1400" b="0" strike="noStrike" spc="-1">
                <a:solidFill>
                  <a:srgbClr val="E1E1E1"/>
                </a:solidFill>
                <a:latin typeface="Gadugi"/>
                <a:ea typeface="Gadugi"/>
              </a:rPr>
              <a:t>Eduardo Antônio Zimbre - 109085</a:t>
            </a:r>
            <a:endParaRPr lang="pt-BR" sz="1400" b="0" strike="noStrike" spc="-1">
              <a:latin typeface="Arial"/>
            </a:endParaRPr>
          </a:p>
          <a:p>
            <a:pPr algn="ctr">
              <a:lnSpc>
                <a:spcPct val="100000"/>
              </a:lnSpc>
            </a:pPr>
            <a:r>
              <a:rPr lang="pt-BR" sz="1400" b="0" strike="noStrike" spc="-1">
                <a:solidFill>
                  <a:srgbClr val="E1E1E1"/>
                </a:solidFill>
                <a:latin typeface="Gadugi"/>
                <a:ea typeface="Gadugi"/>
              </a:rPr>
              <a:t>Gabriel Braga da Silva - 110080</a:t>
            </a:r>
            <a:endParaRPr lang="pt-BR" sz="1400" b="0" strike="noStrike" spc="-1">
              <a:latin typeface="Arial"/>
            </a:endParaRPr>
          </a:p>
          <a:p>
            <a:pPr algn="ctr">
              <a:lnSpc>
                <a:spcPct val="100000"/>
              </a:lnSpc>
            </a:pPr>
            <a:r>
              <a:rPr lang="pt-BR" sz="1400" b="0" strike="noStrike" spc="-1">
                <a:solidFill>
                  <a:srgbClr val="E1E1E1"/>
                </a:solidFill>
                <a:latin typeface="Gadugi"/>
                <a:ea typeface="Gadugi"/>
              </a:rPr>
              <a:t>Lucas Bevilaqua  - 110601</a:t>
            </a:r>
            <a:endParaRPr lang="pt-BR" sz="1400" b="0" strike="noStrike" spc="-1">
              <a:latin typeface="Arial"/>
            </a:endParaRPr>
          </a:p>
          <a:p>
            <a:pPr algn="ctr">
              <a:lnSpc>
                <a:spcPct val="100000"/>
              </a:lnSpc>
            </a:pPr>
            <a:r>
              <a:rPr lang="pt-BR" sz="1400" b="0" strike="noStrike" spc="-1">
                <a:solidFill>
                  <a:srgbClr val="E1E1E1"/>
                </a:solidFill>
                <a:latin typeface="Gadugi"/>
                <a:ea typeface="Gadugi"/>
              </a:rPr>
              <a:t>Nicolas Gomes - 109181</a:t>
            </a:r>
            <a:endParaRPr lang="pt-BR" sz="1400" b="0" strike="noStrike" spc="-1">
              <a:latin typeface="Arial"/>
            </a:endParaRPr>
          </a:p>
          <a:p>
            <a:pPr algn="ctr">
              <a:lnSpc>
                <a:spcPct val="100000"/>
              </a:lnSpc>
            </a:pPr>
            <a:r>
              <a:rPr lang="pt-BR" sz="1400" b="0" strike="noStrike" spc="-1">
                <a:solidFill>
                  <a:srgbClr val="E1E1E1"/>
                </a:solidFill>
                <a:latin typeface="Gadugi"/>
                <a:ea typeface="Gadugi"/>
              </a:rPr>
              <a:t>Vitor Rocha - 105602</a:t>
            </a:r>
            <a:endParaRPr lang="pt-BR" sz="1400" b="0" strike="noStrike" spc="-1">
              <a:latin typeface="Arial"/>
            </a:endParaRPr>
          </a:p>
        </p:txBody>
      </p:sp>
      <p:pic>
        <p:nvPicPr>
          <p:cNvPr id="354" name="Imagem 10"/>
          <p:cNvPicPr/>
          <p:nvPr/>
        </p:nvPicPr>
        <p:blipFill>
          <a:blip r:embed="rId2"/>
          <a:stretch/>
        </p:blipFill>
        <p:spPr>
          <a:xfrm>
            <a:off x="7698960" y="219240"/>
            <a:ext cx="1865160" cy="1377360"/>
          </a:xfrm>
          <a:prstGeom prst="rect">
            <a:avLst/>
          </a:prstGeom>
          <a:ln w="0">
            <a:noFill/>
          </a:ln>
        </p:spPr>
      </p:pic>
      <p:sp>
        <p:nvSpPr>
          <p:cNvPr id="355" name="CaixaDeTexto 11"/>
          <p:cNvSpPr/>
          <p:nvPr/>
        </p:nvSpPr>
        <p:spPr>
          <a:xfrm>
            <a:off x="2123280" y="2152440"/>
            <a:ext cx="480528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1400" b="0" strike="noStrike" spc="-1">
                <a:solidFill>
                  <a:srgbClr val="E0E0E0"/>
                </a:solidFill>
                <a:latin typeface="Arial"/>
                <a:ea typeface="Arial"/>
              </a:rPr>
              <a:t>Grupo – RA:</a:t>
            </a:r>
            <a:endParaRPr lang="pt-BR"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207" name="Google Shape;319;p24"/>
          <p:cNvSpPr txBox="1"/>
          <p:nvPr/>
        </p:nvSpPr>
        <p:spPr>
          <a:xfrm>
            <a:off x="1445040" y="342000"/>
            <a:ext cx="7264080" cy="565560"/>
          </a:xfrm>
          <a:prstGeom prst="rect">
            <a:avLst/>
          </a:prstGeom>
          <a:noFill/>
          <a:ln w="0">
            <a:noFill/>
          </a:ln>
        </p:spPr>
        <p:txBody>
          <a:bodyPr tIns="91440" bIns="91440">
            <a:noAutofit/>
          </a:bodyPr>
          <a:lstStyle/>
          <a:p>
            <a:pPr>
              <a:lnSpc>
                <a:spcPct val="115000"/>
              </a:lnSpc>
              <a:tabLst>
                <a:tab pos="0" algn="l"/>
              </a:tabLst>
            </a:pPr>
            <a:r>
              <a:rPr lang="pt-BR" sz="2800" b="0" strike="noStrike" spc="-1">
                <a:solidFill>
                  <a:srgbClr val="FAFAFA"/>
                </a:solidFill>
                <a:latin typeface="Staatliches"/>
                <a:ea typeface="Staatliches"/>
              </a:rPr>
              <a:t>historia</a:t>
            </a:r>
            <a:endParaRPr lang="pt-BR" sz="2800" b="0" strike="noStrike" spc="-1">
              <a:solidFill>
                <a:srgbClr val="000000"/>
              </a:solidFill>
              <a:latin typeface="Arial"/>
            </a:endParaRPr>
          </a:p>
        </p:txBody>
      </p:sp>
      <p:sp>
        <p:nvSpPr>
          <p:cNvPr id="208" name="Google Shape;384;p26"/>
          <p:cNvSpPr/>
          <p:nvPr/>
        </p:nvSpPr>
        <p:spPr>
          <a:xfrm flipH="1">
            <a:off x="8352360" y="3911760"/>
            <a:ext cx="838440" cy="1047600"/>
          </a:xfrm>
          <a:custGeom>
            <a:avLst/>
            <a:gdLst/>
            <a:ahLst/>
            <a:cxnLst/>
            <a:rect l="l" t="t" r="r" b="b"/>
            <a:pathLst>
              <a:path w="4264" h="5327">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w="0">
            <a:noFill/>
          </a:ln>
        </p:spPr>
        <p:style>
          <a:lnRef idx="0">
            <a:scrgbClr r="0" g="0" b="0"/>
          </a:lnRef>
          <a:fillRef idx="0">
            <a:scrgbClr r="0" g="0" b="0"/>
          </a:fillRef>
          <a:effectRef idx="0">
            <a:scrgbClr r="0" g="0" b="0"/>
          </a:effectRef>
          <a:fontRef idx="minor"/>
        </p:style>
      </p:sp>
      <p:grpSp>
        <p:nvGrpSpPr>
          <p:cNvPr id="209" name="Google Shape;386;p26"/>
          <p:cNvGrpSpPr/>
          <p:nvPr/>
        </p:nvGrpSpPr>
        <p:grpSpPr>
          <a:xfrm>
            <a:off x="8492040" y="4443840"/>
            <a:ext cx="730440" cy="680040"/>
            <a:chOff x="8492040" y="4443840"/>
            <a:chExt cx="730440" cy="680040"/>
          </a:xfrm>
        </p:grpSpPr>
        <p:sp>
          <p:nvSpPr>
            <p:cNvPr id="210" name="Google Shape;387;p26"/>
            <p:cNvSpPr/>
            <p:nvPr/>
          </p:nvSpPr>
          <p:spPr>
            <a:xfrm flipH="1">
              <a:off x="8492040" y="4443840"/>
              <a:ext cx="717840" cy="680040"/>
            </a:xfrm>
            <a:custGeom>
              <a:avLst/>
              <a:gdLst/>
              <a:ahLst/>
              <a:cxnLst/>
              <a:rect l="l" t="t" r="r" b="b"/>
              <a:pathLst>
                <a:path w="3651" h="3459">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211" name="Google Shape;388;p26"/>
            <p:cNvSpPr/>
            <p:nvPr/>
          </p:nvSpPr>
          <p:spPr>
            <a:xfrm flipH="1">
              <a:off x="8652240" y="4529520"/>
              <a:ext cx="569880" cy="520920"/>
            </a:xfrm>
            <a:custGeom>
              <a:avLst/>
              <a:gdLst/>
              <a:ahLst/>
              <a:cxnLst/>
              <a:rect l="l" t="t" r="r" b="b"/>
              <a:pathLst>
                <a:path w="2898" h="265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212" name="Conector reto 149"/>
          <p:cNvSpPr/>
          <p:nvPr/>
        </p:nvSpPr>
        <p:spPr>
          <a:xfrm>
            <a:off x="505440" y="2858400"/>
            <a:ext cx="8147520" cy="0"/>
          </a:xfrm>
          <a:prstGeom prst="line">
            <a:avLst/>
          </a:prstGeom>
          <a:ln>
            <a:solidFill>
              <a:srgbClr val="E0E0E0"/>
            </a:solidFill>
            <a:round/>
          </a:ln>
        </p:spPr>
        <p:style>
          <a:lnRef idx="2">
            <a:schemeClr val="accent1"/>
          </a:lnRef>
          <a:fillRef idx="0">
            <a:schemeClr val="accent1"/>
          </a:fillRef>
          <a:effectRef idx="1">
            <a:schemeClr val="accent1"/>
          </a:effectRef>
          <a:fontRef idx="minor"/>
        </p:style>
      </p:sp>
      <p:sp>
        <p:nvSpPr>
          <p:cNvPr id="213" name="CaixaDeTexto 150"/>
          <p:cNvSpPr/>
          <p:nvPr/>
        </p:nvSpPr>
        <p:spPr>
          <a:xfrm>
            <a:off x="473400" y="1495080"/>
            <a:ext cx="4378320" cy="127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300" b="1" strike="noStrike" spc="-1">
                <a:solidFill>
                  <a:srgbClr val="CBF7F0"/>
                </a:solidFill>
                <a:latin typeface="Gadugi"/>
                <a:ea typeface="Gadugi"/>
              </a:rPr>
              <a:t>Em 1994: </a:t>
            </a:r>
            <a:r>
              <a:rPr lang="pt-BR" sz="1300" b="0" strike="noStrike" spc="-1">
                <a:solidFill>
                  <a:srgbClr val="E0E0E0"/>
                </a:solidFill>
                <a:latin typeface="Gadugi"/>
                <a:ea typeface="Gadugi"/>
              </a:rPr>
              <a:t>A ideia original da empresa alemã era desenvolver um software e prestar suporte a sistemas UNIX. Na época, a S.u.S.E (acrônimo na língua alemã para “Software und System Entwicklung”) era um prestadora de serviços e suporte técnico. a empresa lançou seu primeiro software com o nome S.u.S.E Linux;</a:t>
            </a:r>
            <a:endParaRPr lang="pt-BR" sz="1300" b="0" strike="noStrike" spc="-1">
              <a:latin typeface="Arial"/>
            </a:endParaRPr>
          </a:p>
        </p:txBody>
      </p:sp>
      <p:sp>
        <p:nvSpPr>
          <p:cNvPr id="214" name="CaixaDeTexto 151"/>
          <p:cNvSpPr/>
          <p:nvPr/>
        </p:nvSpPr>
        <p:spPr>
          <a:xfrm>
            <a:off x="3022200" y="3067560"/>
            <a:ext cx="3417120" cy="115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CBF7F0"/>
                </a:solidFill>
                <a:latin typeface="Gadugi"/>
                <a:ea typeface="Gadugi"/>
              </a:rPr>
              <a:t>Em 1997: </a:t>
            </a:r>
            <a:r>
              <a:rPr lang="pt-BR" sz="1400" b="0" strike="noStrike" spc="-1">
                <a:solidFill>
                  <a:srgbClr val="DCDDDE"/>
                </a:solidFill>
                <a:latin typeface="Gadugi"/>
                <a:ea typeface="Gadugi"/>
              </a:rPr>
              <a:t>A empresa S.u.S.E era a maior distribuidora de Linux na Alemanha e estava começando a expandir seu sistema Linux para a América e Ásia. Assim virando apenas SuSE;</a:t>
            </a:r>
            <a:endParaRPr lang="pt-BR" sz="1400" b="0" strike="noStrike" spc="-1">
              <a:latin typeface="Arial"/>
            </a:endParaRPr>
          </a:p>
        </p:txBody>
      </p:sp>
      <p:pic>
        <p:nvPicPr>
          <p:cNvPr id="215" name="Imagem 153"/>
          <p:cNvPicPr/>
          <p:nvPr/>
        </p:nvPicPr>
        <p:blipFill>
          <a:blip r:embed="rId2"/>
          <a:stretch/>
        </p:blipFill>
        <p:spPr>
          <a:xfrm>
            <a:off x="685800" y="3152160"/>
            <a:ext cx="1656720" cy="1656720"/>
          </a:xfrm>
          <a:prstGeom prst="rect">
            <a:avLst/>
          </a:prstGeom>
          <a:ln w="0">
            <a:noFill/>
          </a:ln>
        </p:spPr>
      </p:pic>
      <p:sp>
        <p:nvSpPr>
          <p:cNvPr id="216" name="CaixaDeTexto 154"/>
          <p:cNvSpPr/>
          <p:nvPr/>
        </p:nvSpPr>
        <p:spPr>
          <a:xfrm>
            <a:off x="5653080" y="2046240"/>
            <a:ext cx="3056040" cy="72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CBF7F0"/>
                </a:solidFill>
                <a:latin typeface="Gadugi"/>
                <a:ea typeface="Gadugi"/>
              </a:rPr>
              <a:t>Em 2003:</a:t>
            </a:r>
            <a:r>
              <a:rPr lang="pt-BR" sz="1400" b="0" strike="noStrike" spc="-1">
                <a:solidFill>
                  <a:srgbClr val="DCDDDE"/>
                </a:solidFill>
                <a:latin typeface="Gadugi"/>
                <a:ea typeface="Gadugi"/>
              </a:rPr>
              <a:t> a empresa Novell comprou a SuSE e mudou o nome para SUSE;</a:t>
            </a:r>
            <a:endParaRPr lang="pt-BR"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Google Shape;319;p24"/>
          <p:cNvSpPr txBox="1"/>
          <p:nvPr/>
        </p:nvSpPr>
        <p:spPr>
          <a:xfrm>
            <a:off x="1445040" y="342000"/>
            <a:ext cx="7264080" cy="565560"/>
          </a:xfrm>
          <a:prstGeom prst="rect">
            <a:avLst/>
          </a:prstGeom>
          <a:noFill/>
          <a:ln w="0">
            <a:noFill/>
          </a:ln>
        </p:spPr>
        <p:txBody>
          <a:bodyPr tIns="91440" bIns="91440">
            <a:noAutofit/>
          </a:bodyPr>
          <a:lstStyle/>
          <a:p>
            <a:pPr>
              <a:lnSpc>
                <a:spcPct val="115000"/>
              </a:lnSpc>
              <a:tabLst>
                <a:tab pos="0" algn="l"/>
              </a:tabLst>
            </a:pPr>
            <a:r>
              <a:rPr lang="pt-BR" sz="2800" b="0" strike="noStrike" spc="-1">
                <a:solidFill>
                  <a:srgbClr val="FAFAFA"/>
                </a:solidFill>
                <a:latin typeface="Staatliches"/>
                <a:ea typeface="Staatliches"/>
              </a:rPr>
              <a:t>historia</a:t>
            </a:r>
            <a:endParaRPr lang="pt-BR" sz="2800" b="0" strike="noStrike" spc="-1">
              <a:solidFill>
                <a:srgbClr val="000000"/>
              </a:solidFill>
              <a:latin typeface="Arial"/>
            </a:endParaRPr>
          </a:p>
        </p:txBody>
      </p:sp>
      <p:sp>
        <p:nvSpPr>
          <p:cNvPr id="218" name="Conector reto 149"/>
          <p:cNvSpPr/>
          <p:nvPr/>
        </p:nvSpPr>
        <p:spPr>
          <a:xfrm>
            <a:off x="498240" y="2853360"/>
            <a:ext cx="8147160" cy="0"/>
          </a:xfrm>
          <a:prstGeom prst="line">
            <a:avLst/>
          </a:prstGeom>
          <a:ln>
            <a:solidFill>
              <a:srgbClr val="E0E0E0"/>
            </a:solidFill>
            <a:round/>
          </a:ln>
        </p:spPr>
        <p:style>
          <a:lnRef idx="2">
            <a:schemeClr val="accent1"/>
          </a:lnRef>
          <a:fillRef idx="0">
            <a:schemeClr val="accent1"/>
          </a:fillRef>
          <a:effectRef idx="1">
            <a:schemeClr val="accent1"/>
          </a:effectRef>
          <a:fontRef idx="minor"/>
        </p:style>
      </p:sp>
      <p:sp>
        <p:nvSpPr>
          <p:cNvPr id="219" name="CaixaDeTexto 150"/>
          <p:cNvSpPr/>
          <p:nvPr/>
        </p:nvSpPr>
        <p:spPr>
          <a:xfrm>
            <a:off x="439920" y="1654200"/>
            <a:ext cx="4365360" cy="115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CBF7F0"/>
                </a:solidFill>
                <a:latin typeface="Gadugi"/>
                <a:ea typeface="Gadugi"/>
              </a:rPr>
              <a:t>Em 2005: </a:t>
            </a:r>
            <a:r>
              <a:rPr lang="pt-BR" sz="1400" b="0" strike="noStrike" spc="-1">
                <a:solidFill>
                  <a:srgbClr val="DCDDDE"/>
                </a:solidFill>
                <a:latin typeface="Gadugi"/>
                <a:ea typeface="Gadugi"/>
              </a:rPr>
              <a:t>A Novell anunciou a criação do projeto openSUSE, publicando seu ciclo de desenvolvimento. A partir de então, o processo de desenvolvimento do SUSE deixou de ocorrer inteiramente fechado, passando a ter o status de </a:t>
            </a:r>
            <a:r>
              <a:rPr lang="pt-BR" sz="1400" b="0" u="sng" strike="noStrike" spc="-1">
                <a:solidFill>
                  <a:srgbClr val="DCDDDE"/>
                </a:solidFill>
                <a:uFillTx/>
                <a:latin typeface="Gadugi"/>
                <a:ea typeface="Gadugi"/>
              </a:rPr>
              <a:t>Software Livre</a:t>
            </a:r>
            <a:r>
              <a:rPr lang="pt-BR" sz="1400" b="0" strike="noStrike" spc="-1">
                <a:solidFill>
                  <a:srgbClr val="DCDDDE"/>
                </a:solidFill>
                <a:latin typeface="Gadugi"/>
                <a:ea typeface="Gadugi"/>
              </a:rPr>
              <a:t>;</a:t>
            </a:r>
            <a:endParaRPr lang="pt-BR" sz="1400" b="0" strike="noStrike" spc="-1">
              <a:latin typeface="Arial"/>
            </a:endParaRPr>
          </a:p>
        </p:txBody>
      </p:sp>
      <p:sp>
        <p:nvSpPr>
          <p:cNvPr id="220" name="CaixaDeTexto 151"/>
          <p:cNvSpPr/>
          <p:nvPr/>
        </p:nvSpPr>
        <p:spPr>
          <a:xfrm>
            <a:off x="2801520" y="3058200"/>
            <a:ext cx="3540600" cy="72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CBF7F0"/>
                </a:solidFill>
                <a:latin typeface="Gadugi"/>
                <a:ea typeface="Gadugi"/>
              </a:rPr>
              <a:t>Em 2011: </a:t>
            </a:r>
            <a:r>
              <a:rPr lang="pt-BR" sz="1400" b="0" strike="noStrike" spc="-1">
                <a:solidFill>
                  <a:srgbClr val="DCDDDE"/>
                </a:solidFill>
                <a:latin typeface="Gadugi"/>
                <a:ea typeface="Gadugi"/>
              </a:rPr>
              <a:t>A Novell se tornou parte da Attachmate Group, que acabou comprando-a;</a:t>
            </a:r>
            <a:endParaRPr lang="pt-BR" sz="1400" b="0" strike="noStrike" spc="-1">
              <a:latin typeface="Arial"/>
            </a:endParaRPr>
          </a:p>
        </p:txBody>
      </p:sp>
      <p:sp>
        <p:nvSpPr>
          <p:cNvPr id="221" name="CaixaDeTexto 154"/>
          <p:cNvSpPr/>
          <p:nvPr/>
        </p:nvSpPr>
        <p:spPr>
          <a:xfrm>
            <a:off x="5737320" y="1869840"/>
            <a:ext cx="3056040" cy="94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CBF7F0"/>
                </a:solidFill>
                <a:latin typeface="Gadugi"/>
                <a:ea typeface="Gadugi"/>
              </a:rPr>
              <a:t>Em 2014:</a:t>
            </a:r>
            <a:r>
              <a:rPr lang="pt-BR" sz="1400" b="0" strike="noStrike" spc="-1">
                <a:solidFill>
                  <a:srgbClr val="DCDDDE"/>
                </a:solidFill>
                <a:latin typeface="Gadugi"/>
                <a:ea typeface="Gadugi"/>
              </a:rPr>
              <a:t> este último grupo se fundiu com a Micro Focus que fez do SUSE uma unidade independente.</a:t>
            </a:r>
            <a:endParaRPr lang="pt-BR" sz="1400" b="0" strike="noStrike" spc="-1">
              <a:latin typeface="Arial"/>
            </a:endParaRPr>
          </a:p>
        </p:txBody>
      </p:sp>
      <p:pic>
        <p:nvPicPr>
          <p:cNvPr id="222" name="Imagem 8"/>
          <p:cNvPicPr/>
          <p:nvPr/>
        </p:nvPicPr>
        <p:blipFill>
          <a:blip r:embed="rId2"/>
          <a:stretch/>
        </p:blipFill>
        <p:spPr>
          <a:xfrm>
            <a:off x="6873120" y="3629520"/>
            <a:ext cx="2270520" cy="15138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319;p24"/>
          <p:cNvSpPr txBox="1"/>
          <p:nvPr/>
        </p:nvSpPr>
        <p:spPr>
          <a:xfrm>
            <a:off x="1445040" y="342000"/>
            <a:ext cx="7264080" cy="565560"/>
          </a:xfrm>
          <a:prstGeom prst="rect">
            <a:avLst/>
          </a:prstGeom>
          <a:noFill/>
          <a:ln w="0">
            <a:noFill/>
          </a:ln>
        </p:spPr>
        <p:txBody>
          <a:bodyPr tIns="91440" bIns="91440">
            <a:noAutofit/>
          </a:bodyPr>
          <a:lstStyle/>
          <a:p>
            <a:pPr>
              <a:lnSpc>
                <a:spcPct val="115000"/>
              </a:lnSpc>
              <a:tabLst>
                <a:tab pos="0" algn="l"/>
              </a:tabLst>
            </a:pPr>
            <a:r>
              <a:rPr lang="pt-BR" sz="2800" b="0" strike="noStrike" spc="-1">
                <a:solidFill>
                  <a:srgbClr val="FAFAFA"/>
                </a:solidFill>
                <a:latin typeface="Staatliches"/>
                <a:ea typeface="Staatliches"/>
              </a:rPr>
              <a:t>historia</a:t>
            </a:r>
            <a:endParaRPr lang="pt-BR" sz="2800" b="0" strike="noStrike" spc="-1">
              <a:solidFill>
                <a:srgbClr val="000000"/>
              </a:solidFill>
              <a:latin typeface="Arial"/>
            </a:endParaRPr>
          </a:p>
        </p:txBody>
      </p:sp>
      <p:sp>
        <p:nvSpPr>
          <p:cNvPr id="224" name="CaixaDeTexto 150"/>
          <p:cNvSpPr/>
          <p:nvPr/>
        </p:nvSpPr>
        <p:spPr>
          <a:xfrm>
            <a:off x="1290600" y="1432080"/>
            <a:ext cx="6504120" cy="10757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BR" sz="1600" b="0" strike="noStrike" spc="-1" dirty="0">
                <a:solidFill>
                  <a:srgbClr val="DCDDDE"/>
                </a:solidFill>
                <a:latin typeface="Gadugi"/>
                <a:ea typeface="Gadugi"/>
              </a:rPr>
              <a:t>Atualmente, o </a:t>
            </a:r>
            <a:r>
              <a:rPr lang="pt-BR" sz="1600" b="0" strike="noStrike" spc="-1" err="1">
                <a:solidFill>
                  <a:srgbClr val="DCDDDE"/>
                </a:solidFill>
                <a:latin typeface="Gadugi"/>
                <a:ea typeface="Gadugi"/>
              </a:rPr>
              <a:t>openSUSE</a:t>
            </a:r>
            <a:r>
              <a:rPr lang="pt-BR" sz="1600" b="0" strike="noStrike" spc="-1" dirty="0">
                <a:solidFill>
                  <a:srgbClr val="DCDDDE"/>
                </a:solidFill>
                <a:latin typeface="Gadugi"/>
                <a:ea typeface="Gadugi"/>
              </a:rPr>
              <a:t> é mantido pela SUSE. Mas, mesmo depois de diversas compras e aquisições, por parte dos criadores e mantenedores do projeto, o </a:t>
            </a:r>
            <a:r>
              <a:rPr lang="pt-BR" sz="1600" b="0" strike="noStrike" spc="-1" err="1">
                <a:solidFill>
                  <a:srgbClr val="DCDDDE"/>
                </a:solidFill>
                <a:latin typeface="Gadugi"/>
                <a:ea typeface="Gadugi"/>
              </a:rPr>
              <a:t>openSUSE</a:t>
            </a:r>
            <a:r>
              <a:rPr lang="pt-BR" sz="1600" b="0" strike="noStrike" spc="-1" dirty="0">
                <a:solidFill>
                  <a:srgbClr val="DCDDDE"/>
                </a:solidFill>
                <a:latin typeface="Gadugi"/>
                <a:ea typeface="Gadugi"/>
              </a:rPr>
              <a:t> continua sendo uma das maiores comunidades de código aberto no mundo do software livre.</a:t>
            </a:r>
            <a:endParaRPr lang="pt-BR" sz="1600" b="0" strike="noStrike" spc="-1" dirty="0">
              <a:latin typeface="Arial"/>
            </a:endParaRPr>
          </a:p>
        </p:txBody>
      </p:sp>
      <p:pic>
        <p:nvPicPr>
          <p:cNvPr id="225" name="Imagem 7"/>
          <p:cNvPicPr/>
          <p:nvPr/>
        </p:nvPicPr>
        <p:blipFill>
          <a:blip r:embed="rId2"/>
          <a:stretch/>
        </p:blipFill>
        <p:spPr>
          <a:xfrm>
            <a:off x="3418920" y="3164760"/>
            <a:ext cx="2247120" cy="140436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Google Shape;319;p24_0"/>
          <p:cNvSpPr txBox="1"/>
          <p:nvPr/>
        </p:nvSpPr>
        <p:spPr>
          <a:xfrm>
            <a:off x="1445040" y="342000"/>
            <a:ext cx="7264080" cy="565560"/>
          </a:xfrm>
          <a:prstGeom prst="rect">
            <a:avLst/>
          </a:prstGeom>
          <a:noFill/>
          <a:ln w="0">
            <a:noFill/>
          </a:ln>
        </p:spPr>
        <p:txBody>
          <a:bodyPr tIns="91440" bIns="91440">
            <a:noAutofit/>
          </a:bodyPr>
          <a:lstStyle/>
          <a:p>
            <a:r>
              <a:rPr lang="pt-BR" sz="2800" b="0" strike="noStrike" spc="-1" dirty="0">
                <a:solidFill>
                  <a:srgbClr val="FAFAFA"/>
                </a:solidFill>
                <a:latin typeface="Staatliches"/>
                <a:ea typeface="Staatliches"/>
              </a:rPr>
              <a:t>Características</a:t>
            </a:r>
            <a:endParaRPr lang="pt-BR" sz="2800" b="0" strike="noStrike" spc="-1" dirty="0">
              <a:solidFill>
                <a:srgbClr val="000000"/>
              </a:solidFill>
              <a:latin typeface="Arial"/>
            </a:endParaRPr>
          </a:p>
        </p:txBody>
      </p:sp>
      <p:sp>
        <p:nvSpPr>
          <p:cNvPr id="227" name="CaixaDeTexto 150_1"/>
          <p:cNvSpPr/>
          <p:nvPr/>
        </p:nvSpPr>
        <p:spPr>
          <a:xfrm>
            <a:off x="798292" y="1808867"/>
            <a:ext cx="7545723" cy="159898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pt-BR" b="1" spc="-1" dirty="0">
                <a:solidFill>
                  <a:srgbClr val="DCDDDE"/>
                </a:solidFill>
                <a:latin typeface="Gadugi"/>
                <a:ea typeface="Gadugi"/>
              </a:rPr>
              <a:t>Introdução</a:t>
            </a:r>
          </a:p>
          <a:p>
            <a:endParaRPr lang="pt-BR" sz="1600" spc="-1" dirty="0">
              <a:solidFill>
                <a:srgbClr val="DCDDDE"/>
              </a:solidFill>
              <a:latin typeface="Gadugi"/>
              <a:ea typeface="Gadugi"/>
            </a:endParaRPr>
          </a:p>
          <a:p>
            <a:r>
              <a:rPr lang="pt-BR" sz="1600" b="0" strike="noStrike" spc="-1" dirty="0" err="1">
                <a:solidFill>
                  <a:srgbClr val="DCDDDE"/>
                </a:solidFill>
                <a:latin typeface="Gadugi"/>
                <a:ea typeface="Gadugi"/>
              </a:rPr>
              <a:t>OpenSUSE</a:t>
            </a:r>
            <a:r>
              <a:rPr lang="pt-BR" sz="1600" b="0" strike="noStrike" spc="-1" dirty="0">
                <a:solidFill>
                  <a:srgbClr val="DCDDDE"/>
                </a:solidFill>
                <a:latin typeface="Gadugi"/>
                <a:ea typeface="Gadugi"/>
              </a:rPr>
              <a:t> oferece-lhe a escolha de quatro grandes ambientes de trabalho livre oficialmente suportados, todos com alto nível de polimento e suporte. Digno de nota é o fato de que o </a:t>
            </a:r>
            <a:r>
              <a:rPr lang="pt-BR" sz="1600" b="0" strike="noStrike" spc="-1" dirty="0" err="1">
                <a:solidFill>
                  <a:srgbClr val="DCDDDE"/>
                </a:solidFill>
                <a:latin typeface="Gadugi"/>
                <a:ea typeface="Gadugi"/>
              </a:rPr>
              <a:t>OpenSUSE</a:t>
            </a:r>
            <a:r>
              <a:rPr lang="pt-BR" sz="1600" b="0" strike="noStrike" spc="-1" dirty="0">
                <a:solidFill>
                  <a:srgbClr val="DCDDDE"/>
                </a:solidFill>
                <a:latin typeface="Gadugi"/>
                <a:ea typeface="Gadugi"/>
              </a:rPr>
              <a:t> é a primeira grande distribuição Linux a embarcar ferramentas de gerenciamento de cores, tanto para o GNOME e KDE!</a:t>
            </a:r>
            <a:endParaRPr lang="pt-BR" sz="1600" b="0" strike="noStrike" spc="-1" dirty="0">
              <a:latin typeface="Gadugi"/>
            </a:endParaRPr>
          </a:p>
        </p:txBody>
      </p:sp>
      <p:pic>
        <p:nvPicPr>
          <p:cNvPr id="228" name="Imagem 7_1"/>
          <p:cNvPicPr/>
          <p:nvPr/>
        </p:nvPicPr>
        <p:blipFill>
          <a:blip r:embed="rId2"/>
          <a:stretch/>
        </p:blipFill>
        <p:spPr>
          <a:xfrm>
            <a:off x="8457480" y="4680000"/>
            <a:ext cx="686520" cy="42912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Google Shape;319;p24_4"/>
          <p:cNvSpPr txBox="1"/>
          <p:nvPr/>
        </p:nvSpPr>
        <p:spPr>
          <a:xfrm>
            <a:off x="1445040" y="342000"/>
            <a:ext cx="7264080" cy="565560"/>
          </a:xfrm>
          <a:prstGeom prst="rect">
            <a:avLst/>
          </a:prstGeom>
          <a:noFill/>
          <a:ln w="0">
            <a:noFill/>
          </a:ln>
        </p:spPr>
        <p:txBody>
          <a:bodyPr tIns="91440" bIns="91440">
            <a:noAutofit/>
          </a:bodyPr>
          <a:lstStyle/>
          <a:p>
            <a:r>
              <a:rPr lang="pt-BR" sz="2800" b="0" strike="noStrike" spc="-1" dirty="0">
                <a:solidFill>
                  <a:srgbClr val="FAFAFA"/>
                </a:solidFill>
                <a:latin typeface="Staatliches"/>
                <a:ea typeface="Staatliches"/>
              </a:rPr>
              <a:t>Características</a:t>
            </a:r>
            <a:endParaRPr lang="pt-BR" sz="2800" b="0" strike="noStrike" spc="-1" dirty="0">
              <a:solidFill>
                <a:srgbClr val="000000"/>
              </a:solidFill>
              <a:latin typeface="Arial"/>
            </a:endParaRPr>
          </a:p>
        </p:txBody>
      </p:sp>
      <p:sp>
        <p:nvSpPr>
          <p:cNvPr id="230" name="CaixaDeTexto 150_4"/>
          <p:cNvSpPr/>
          <p:nvPr/>
        </p:nvSpPr>
        <p:spPr>
          <a:xfrm>
            <a:off x="1415880" y="1753560"/>
            <a:ext cx="6504120" cy="1306440"/>
          </a:xfrm>
          <a:prstGeom prst="rect">
            <a:avLst/>
          </a:prstGeom>
          <a:noFill/>
          <a:ln w="0">
            <a:noFill/>
          </a:ln>
        </p:spPr>
        <p:style>
          <a:lnRef idx="0">
            <a:scrgbClr r="0" g="0" b="0"/>
          </a:lnRef>
          <a:fillRef idx="0">
            <a:scrgbClr r="0" g="0" b="0"/>
          </a:fillRef>
          <a:effectRef idx="0">
            <a:scrgbClr r="0" g="0" b="0"/>
          </a:effectRef>
          <a:fontRef idx="minor"/>
        </p:style>
      </p:sp>
      <p:pic>
        <p:nvPicPr>
          <p:cNvPr id="231" name="Imagem 7_4"/>
          <p:cNvPicPr/>
          <p:nvPr/>
        </p:nvPicPr>
        <p:blipFill>
          <a:blip r:embed="rId2"/>
          <a:stretch/>
        </p:blipFill>
        <p:spPr>
          <a:xfrm>
            <a:off x="8457480" y="4680000"/>
            <a:ext cx="686520" cy="429120"/>
          </a:xfrm>
          <a:prstGeom prst="rect">
            <a:avLst/>
          </a:prstGeom>
          <a:ln w="0">
            <a:noFill/>
          </a:ln>
          <a:effectLst>
            <a:outerShdw blurRad="291960" dist="139498" dir="2700000" algn="tl" rotWithShape="0">
              <a:srgbClr val="333333">
                <a:alpha val="65000"/>
              </a:srgbClr>
            </a:outerShdw>
          </a:effectLst>
        </p:spPr>
      </p:pic>
      <p:sp>
        <p:nvSpPr>
          <p:cNvPr id="2" name="CaixaDeTexto 1">
            <a:extLst>
              <a:ext uri="{FF2B5EF4-FFF2-40B4-BE49-F238E27FC236}">
                <a16:creationId xmlns:a16="http://schemas.microsoft.com/office/drawing/2014/main" id="{E11280F3-2165-47CB-9F63-E7E2E31362FC}"/>
              </a:ext>
            </a:extLst>
          </p:cNvPr>
          <p:cNvSpPr txBox="1"/>
          <p:nvPr/>
        </p:nvSpPr>
        <p:spPr>
          <a:xfrm>
            <a:off x="877528" y="1522770"/>
            <a:ext cx="7388940"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DCDDDE"/>
                </a:solidFill>
                <a:latin typeface="Gadugi"/>
              </a:rPr>
              <a:t>GNOME Shell é melhorado e refinado</a:t>
            </a:r>
            <a:endParaRPr lang="en-US" b="1">
              <a:solidFill>
                <a:srgbClr val="DCDDDE"/>
              </a:solidFill>
              <a:latin typeface="Gadugi"/>
              <a:ea typeface="+mn-lt"/>
              <a:cs typeface="+mn-lt"/>
            </a:endParaRPr>
          </a:p>
          <a:p>
            <a:endParaRPr lang="pt-BR" b="1" dirty="0">
              <a:solidFill>
                <a:srgbClr val="DCDDDE"/>
              </a:solidFill>
              <a:latin typeface="Gadugi"/>
            </a:endParaRPr>
          </a:p>
          <a:p>
            <a:r>
              <a:rPr lang="pt-BR" sz="1600" dirty="0">
                <a:solidFill>
                  <a:srgbClr val="DCDDDE"/>
                </a:solidFill>
                <a:latin typeface="Gadugi"/>
              </a:rPr>
              <a:t>Grandes melhorias em comparação com o GNOME 3 visto no </a:t>
            </a:r>
            <a:r>
              <a:rPr lang="pt-BR" sz="1600" err="1">
                <a:solidFill>
                  <a:srgbClr val="DCDDDE"/>
                </a:solidFill>
                <a:latin typeface="Gadugi"/>
              </a:rPr>
              <a:t>OpenSUSE</a:t>
            </a:r>
            <a:r>
              <a:rPr lang="pt-BR" sz="1600" dirty="0">
                <a:solidFill>
                  <a:srgbClr val="DCDDDE"/>
                </a:solidFill>
                <a:latin typeface="Gadugi"/>
              </a:rPr>
              <a:t> 11.4 incluem uma melhor manipulação de telas menores e </a:t>
            </a:r>
            <a:r>
              <a:rPr lang="pt-BR" sz="1600" err="1">
                <a:solidFill>
                  <a:srgbClr val="DCDDDE"/>
                </a:solidFill>
                <a:latin typeface="Gadugi"/>
              </a:rPr>
              <a:t>multi-screen</a:t>
            </a:r>
            <a:r>
              <a:rPr lang="pt-BR" sz="1600" dirty="0">
                <a:solidFill>
                  <a:srgbClr val="DCDDDE"/>
                </a:solidFill>
                <a:latin typeface="Gadugi"/>
              </a:rPr>
              <a:t> setups, melhores notificações e uma configuração de contas online centralizada. Esta versão também traz para você um novo gerenciador de Documento, pré-visualização rápida no gerenciador de arquivos Nautilus, aprimorado gerenciamento de cores e rotação automática de dispositivos com tela sensível ao toque.</a:t>
            </a:r>
            <a:endParaRPr lang="en-US" sz="1600">
              <a:solidFill>
                <a:srgbClr val="DCDDDE"/>
              </a:solidFill>
              <a:latin typeface="Gadugi"/>
              <a:ea typeface="+mn-lt"/>
              <a:cs typeface="+mn-lt"/>
            </a:endParaRPr>
          </a:p>
          <a:p>
            <a:pPr algn="l"/>
            <a:endParaRPr lang="pt-BR" dirty="0">
              <a:solidFill>
                <a:srgbClr val="DCDDD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Google Shape;319;p24_5"/>
          <p:cNvSpPr txBox="1"/>
          <p:nvPr/>
        </p:nvSpPr>
        <p:spPr>
          <a:xfrm>
            <a:off x="1432340" y="354700"/>
            <a:ext cx="7264080" cy="565560"/>
          </a:xfrm>
          <a:prstGeom prst="rect">
            <a:avLst/>
          </a:prstGeom>
          <a:noFill/>
          <a:ln w="0">
            <a:noFill/>
          </a:ln>
        </p:spPr>
        <p:txBody>
          <a:bodyPr tIns="91440" bIns="91440">
            <a:noAutofit/>
          </a:bodyPr>
          <a:lstStyle/>
          <a:p>
            <a:r>
              <a:rPr lang="pt-BR" sz="2800" b="0" strike="noStrike" spc="-1" dirty="0">
                <a:solidFill>
                  <a:srgbClr val="FAFAFA"/>
                </a:solidFill>
                <a:latin typeface="Staatliches"/>
                <a:ea typeface="Staatliches"/>
              </a:rPr>
              <a:t>Características</a:t>
            </a:r>
            <a:endParaRPr lang="pt-BR" sz="2800" b="0" strike="noStrike" spc="-1" dirty="0">
              <a:solidFill>
                <a:srgbClr val="000000"/>
              </a:solidFill>
              <a:latin typeface="Arial"/>
            </a:endParaRPr>
          </a:p>
        </p:txBody>
      </p:sp>
      <p:pic>
        <p:nvPicPr>
          <p:cNvPr id="235" name="Imagem 7_5"/>
          <p:cNvPicPr/>
          <p:nvPr/>
        </p:nvPicPr>
        <p:blipFill>
          <a:blip r:embed="rId2"/>
          <a:stretch/>
        </p:blipFill>
        <p:spPr>
          <a:xfrm>
            <a:off x="8457480" y="4680000"/>
            <a:ext cx="686520" cy="429120"/>
          </a:xfrm>
          <a:prstGeom prst="rect">
            <a:avLst/>
          </a:prstGeom>
          <a:ln w="0">
            <a:noFill/>
          </a:ln>
          <a:effectLst>
            <a:outerShdw blurRad="291960" dist="139498" dir="2700000" algn="tl" rotWithShape="0">
              <a:srgbClr val="333333">
                <a:alpha val="65000"/>
              </a:srgbClr>
            </a:outerShdw>
          </a:effectLst>
        </p:spPr>
      </p:pic>
      <p:sp>
        <p:nvSpPr>
          <p:cNvPr id="2" name="CaixaDeTexto 1">
            <a:extLst>
              <a:ext uri="{FF2B5EF4-FFF2-40B4-BE49-F238E27FC236}">
                <a16:creationId xmlns:a16="http://schemas.microsoft.com/office/drawing/2014/main" id="{9AC0D541-DC26-477B-AB00-E8D62DA26F7F}"/>
              </a:ext>
            </a:extLst>
          </p:cNvPr>
          <p:cNvSpPr txBox="1"/>
          <p:nvPr/>
        </p:nvSpPr>
        <p:spPr>
          <a:xfrm>
            <a:off x="342899" y="1522770"/>
            <a:ext cx="8578028"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DCDDDE"/>
                </a:solidFill>
                <a:latin typeface="Gadugi"/>
                <a:ea typeface="+mn-lt"/>
                <a:cs typeface="+mn-lt"/>
              </a:rPr>
              <a:t>Os outros ambientes de trabalho</a:t>
            </a:r>
            <a:endParaRPr lang="pt-BR" b="1">
              <a:solidFill>
                <a:srgbClr val="DCDDDE"/>
              </a:solidFill>
              <a:latin typeface="Gadugi"/>
            </a:endParaRPr>
          </a:p>
          <a:p>
            <a:endParaRPr lang="pt-BR" sz="1600" dirty="0">
              <a:solidFill>
                <a:srgbClr val="DCDDDE"/>
              </a:solidFill>
              <a:latin typeface="Gadugi"/>
            </a:endParaRPr>
          </a:p>
          <a:p>
            <a:r>
              <a:rPr lang="pt-BR" sz="1600" dirty="0">
                <a:solidFill>
                  <a:srgbClr val="DCDDDE"/>
                </a:solidFill>
                <a:latin typeface="Gadugi"/>
              </a:rPr>
              <a:t>Pequenas melhorias foram feitas e estão incluídas nesta versão. </a:t>
            </a:r>
            <a:r>
              <a:rPr lang="pt-BR" sz="1600" dirty="0">
                <a:solidFill>
                  <a:srgbClr val="DCDDDE"/>
                </a:solidFill>
                <a:latin typeface="Gadugi"/>
                <a:cs typeface="Arial"/>
              </a:rPr>
              <a:t>Isso inclui melhor tema e boa integração com o desktop como uma melhor seleção de aplicações parte da seleção padrão para cada área de trabalho.</a:t>
            </a:r>
            <a:endParaRPr lang="pt-BR" sz="1600" dirty="0">
              <a:solidFill>
                <a:srgbClr val="DCDDDE"/>
              </a:solidFill>
              <a:latin typeface="Gadugi"/>
            </a:endParaRPr>
          </a:p>
          <a:p>
            <a:endParaRPr lang="pt-BR" sz="1600" dirty="0">
              <a:solidFill>
                <a:srgbClr val="DCDDDE"/>
              </a:solidFill>
              <a:latin typeface="Gadugi"/>
              <a:cs typeface="Arial"/>
            </a:endParaRPr>
          </a:p>
          <a:p>
            <a:r>
              <a:rPr lang="pt-BR" b="1" dirty="0">
                <a:solidFill>
                  <a:srgbClr val="DCDDDE"/>
                </a:solidFill>
                <a:latin typeface="Gadugi"/>
              </a:rPr>
              <a:t>Tecnologias Web e Nuvem</a:t>
            </a:r>
          </a:p>
          <a:p>
            <a:endParaRPr lang="pt-BR" b="1" dirty="0">
              <a:solidFill>
                <a:srgbClr val="DCDDDE"/>
              </a:solidFill>
              <a:latin typeface="Gadugi"/>
            </a:endParaRPr>
          </a:p>
          <a:p>
            <a:r>
              <a:rPr lang="pt-BR" sz="1600" err="1">
                <a:solidFill>
                  <a:srgbClr val="DCDDDE"/>
                </a:solidFill>
                <a:latin typeface="Gadugi"/>
              </a:rPr>
              <a:t>OpenSUSE</a:t>
            </a:r>
            <a:r>
              <a:rPr lang="pt-BR" sz="1600" dirty="0">
                <a:solidFill>
                  <a:srgbClr val="DCDDDE"/>
                </a:solidFill>
                <a:latin typeface="Gadugi"/>
              </a:rPr>
              <a:t> introduz os mais recentes navegadores web, o </a:t>
            </a:r>
            <a:r>
              <a:rPr lang="pt-BR" sz="1600" err="1">
                <a:solidFill>
                  <a:srgbClr val="DCDDDE"/>
                </a:solidFill>
                <a:latin typeface="Gadugi"/>
              </a:rPr>
              <a:t>Horde</a:t>
            </a:r>
            <a:r>
              <a:rPr lang="pt-BR" sz="1600" dirty="0">
                <a:solidFill>
                  <a:srgbClr val="DCDDDE"/>
                </a:solidFill>
                <a:latin typeface="Gadugi"/>
              </a:rPr>
              <a:t> 4 </a:t>
            </a:r>
            <a:r>
              <a:rPr lang="pt-BR" sz="1600" err="1">
                <a:solidFill>
                  <a:srgbClr val="DCDDDE"/>
                </a:solidFill>
                <a:latin typeface="Gadugi"/>
                <a:cs typeface="Arial"/>
              </a:rPr>
              <a:t>Groupware</a:t>
            </a:r>
            <a:r>
              <a:rPr lang="pt-BR" sz="1600" dirty="0">
                <a:solidFill>
                  <a:srgbClr val="DCDDDE"/>
                </a:solidFill>
                <a:latin typeface="Gadugi"/>
                <a:cs typeface="Arial"/>
              </a:rPr>
              <a:t> framework e tecnologias de nuvem e virtualização atualizada.</a:t>
            </a:r>
            <a:endParaRPr lang="pt-BR" sz="1600" dirty="0">
              <a:solidFill>
                <a:srgbClr val="DCDDDE"/>
              </a:solidFill>
              <a:latin typeface="Gadugi"/>
            </a:endParaRPr>
          </a:p>
          <a:p>
            <a:pPr algn="l"/>
            <a:endParaRPr lang="pt-BR" sz="1600" dirty="0">
              <a:solidFill>
                <a:srgbClr val="DCDDDE"/>
              </a:solidFill>
              <a:latin typeface="Gadug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319;p24_1"/>
          <p:cNvSpPr txBox="1"/>
          <p:nvPr/>
        </p:nvSpPr>
        <p:spPr>
          <a:xfrm>
            <a:off x="1445040" y="360000"/>
            <a:ext cx="7264080" cy="565560"/>
          </a:xfrm>
          <a:prstGeom prst="rect">
            <a:avLst/>
          </a:prstGeom>
          <a:noFill/>
          <a:ln w="0">
            <a:noFill/>
          </a:ln>
        </p:spPr>
        <p:txBody>
          <a:bodyPr tIns="91440" bIns="91440">
            <a:noAutofit/>
          </a:bodyPr>
          <a:lstStyle/>
          <a:p>
            <a:pPr>
              <a:lnSpc>
                <a:spcPct val="115000"/>
              </a:lnSpc>
              <a:tabLst>
                <a:tab pos="0" algn="l"/>
              </a:tabLst>
            </a:pPr>
            <a:r>
              <a:rPr lang="pt-BR" sz="2800" b="0" strike="noStrike" spc="-1">
                <a:solidFill>
                  <a:srgbClr val="FAFAFA"/>
                </a:solidFill>
                <a:latin typeface="Staatliches"/>
                <a:ea typeface="Staatliches"/>
              </a:rPr>
              <a:t>Características</a:t>
            </a:r>
            <a:endParaRPr lang="pt-BR" sz="2800" b="0" strike="noStrike" spc="-1">
              <a:solidFill>
                <a:srgbClr val="000000"/>
              </a:solidFill>
              <a:latin typeface="Arial"/>
            </a:endParaRPr>
          </a:p>
        </p:txBody>
      </p:sp>
      <p:sp>
        <p:nvSpPr>
          <p:cNvPr id="237" name="CaixaDeTexto 150_2"/>
          <p:cNvSpPr/>
          <p:nvPr/>
        </p:nvSpPr>
        <p:spPr>
          <a:xfrm>
            <a:off x="196850" y="1080000"/>
            <a:ext cx="8629650" cy="33533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pt-BR" b="1" strike="noStrike" spc="-1" dirty="0">
                <a:solidFill>
                  <a:srgbClr val="DCDDDE"/>
                </a:solidFill>
                <a:latin typeface="Gadugi"/>
                <a:ea typeface="Gadugi"/>
              </a:rPr>
              <a:t>Foco empresarial</a:t>
            </a:r>
            <a:endParaRPr lang="pt-BR" b="1" strike="noStrike" spc="-1" dirty="0">
              <a:solidFill>
                <a:srgbClr val="DCDDDE"/>
              </a:solidFill>
              <a:latin typeface="Gadugi"/>
            </a:endParaRPr>
          </a:p>
          <a:p>
            <a:endParaRPr lang="pt-BR" b="1" spc="-1" dirty="0">
              <a:solidFill>
                <a:srgbClr val="DCDDDE"/>
              </a:solidFill>
              <a:latin typeface="Gadugi"/>
              <a:ea typeface="Gadugi"/>
            </a:endParaRPr>
          </a:p>
          <a:p>
            <a:r>
              <a:rPr lang="pt-BR" sz="1600" b="0" strike="noStrike" spc="-1" dirty="0">
                <a:solidFill>
                  <a:srgbClr val="DCDDDE"/>
                </a:solidFill>
                <a:latin typeface="Gadugi"/>
                <a:ea typeface="Gadugi"/>
              </a:rPr>
              <a:t>O fato de ser empresarial torna-a mais estável e transmite um grau de segurança maior devido ao seu suporte. Isto é notório no desenvolvimento das duas versões principais disponíveis para download: a </a:t>
            </a:r>
            <a:r>
              <a:rPr lang="pt-BR" sz="1600" b="0" strike="noStrike" spc="-1" dirty="0" err="1">
                <a:solidFill>
                  <a:srgbClr val="DCDDDE"/>
                </a:solidFill>
                <a:latin typeface="Gadugi"/>
                <a:ea typeface="Gadugi"/>
              </a:rPr>
              <a:t>Leap</a:t>
            </a:r>
            <a:r>
              <a:rPr lang="pt-BR" sz="1600" b="0" strike="noStrike" spc="-1" dirty="0">
                <a:solidFill>
                  <a:srgbClr val="DCDDDE"/>
                </a:solidFill>
                <a:latin typeface="Gadugi"/>
                <a:ea typeface="Gadugi"/>
              </a:rPr>
              <a:t> e </a:t>
            </a:r>
            <a:r>
              <a:rPr lang="pt-BR" sz="1600" b="0" strike="noStrike" spc="-1" dirty="0" err="1">
                <a:solidFill>
                  <a:srgbClr val="DCDDDE"/>
                </a:solidFill>
                <a:latin typeface="Gadugi"/>
                <a:ea typeface="Gadugi"/>
              </a:rPr>
              <a:t>Tumbleweed</a:t>
            </a:r>
            <a:r>
              <a:rPr lang="pt-BR" sz="1600" b="0" strike="noStrike" spc="-1" dirty="0">
                <a:solidFill>
                  <a:srgbClr val="DCDDDE"/>
                </a:solidFill>
                <a:latin typeface="Gadugi"/>
                <a:ea typeface="Gadugi"/>
              </a:rPr>
              <a:t>. Ambas têm ferramentas importantes para a gestão do sistema, mais obvias e simples de usar do que em outras distribuições Linux.</a:t>
            </a:r>
            <a:endParaRPr lang="pt-BR" dirty="0"/>
          </a:p>
          <a:p>
            <a:endParaRPr lang="pt-BR" sz="1600" spc="-1" dirty="0">
              <a:solidFill>
                <a:srgbClr val="DCDDDE"/>
              </a:solidFill>
              <a:latin typeface="Gadugi"/>
              <a:ea typeface="Gadugi"/>
            </a:endParaRPr>
          </a:p>
          <a:p>
            <a:r>
              <a:rPr lang="pt-BR" sz="1600" b="0" strike="noStrike" spc="-1" dirty="0">
                <a:solidFill>
                  <a:srgbClr val="DCDDDE"/>
                </a:solidFill>
                <a:latin typeface="Gadugi"/>
                <a:ea typeface="Gadugi"/>
              </a:rPr>
              <a:t>Exemplo disso é o </a:t>
            </a:r>
            <a:r>
              <a:rPr lang="pt-BR" sz="1600" b="0" strike="noStrike" spc="-1" dirty="0" err="1">
                <a:solidFill>
                  <a:srgbClr val="DCDDDE"/>
                </a:solidFill>
                <a:latin typeface="Gadugi"/>
                <a:ea typeface="Gadugi"/>
              </a:rPr>
              <a:t>Yast</a:t>
            </a:r>
            <a:r>
              <a:rPr lang="pt-BR" sz="1600" b="0" strike="noStrike" spc="-1" dirty="0">
                <a:solidFill>
                  <a:srgbClr val="DCDDDE"/>
                </a:solidFill>
                <a:latin typeface="Gadugi"/>
                <a:ea typeface="Gadugi"/>
              </a:rPr>
              <a:t>, que serve como centro de controle do sistema, permite instalação e gestão de pacotes, atualização do sistema, gestão de grupos de permissão, configuração de dispositivos, configuração de rede, controle de segurança e de utilizadores, virtualização, logs do sistema, </a:t>
            </a:r>
            <a:r>
              <a:rPr lang="pt-BR" sz="1600" b="0" strike="noStrike" spc="-1" dirty="0" err="1">
                <a:solidFill>
                  <a:srgbClr val="DCDDDE"/>
                </a:solidFill>
                <a:latin typeface="Gadugi"/>
                <a:ea typeface="Gadugi"/>
              </a:rPr>
              <a:t>etc</a:t>
            </a:r>
            <a:r>
              <a:rPr lang="pt-BR" sz="1600" b="0" strike="noStrike" spc="-1" dirty="0">
                <a:solidFill>
                  <a:srgbClr val="DCDDDE"/>
                </a:solidFill>
                <a:latin typeface="Gadugi"/>
                <a:ea typeface="Gadugi"/>
              </a:rPr>
              <a:t>; é semelhante a um Painel de Controle do Windows.</a:t>
            </a:r>
            <a:endParaRPr lang="pt-BR" sz="1600" b="0" strike="noStrike" spc="-1" dirty="0">
              <a:solidFill>
                <a:srgbClr val="DCDDDE"/>
              </a:solidFill>
              <a:latin typeface="Gadugi"/>
            </a:endParaRPr>
          </a:p>
          <a:p>
            <a:endParaRPr lang="pt-BR" sz="1600" b="0" strike="noStrike" spc="-1" dirty="0">
              <a:solidFill>
                <a:srgbClr val="DCDDDE"/>
              </a:solidFill>
              <a:latin typeface="Gadugi"/>
            </a:endParaRPr>
          </a:p>
          <a:p>
            <a:r>
              <a:rPr lang="pt-BR" sz="1600" b="0" strike="noStrike" spc="-1" dirty="0">
                <a:solidFill>
                  <a:srgbClr val="DCDDDE"/>
                </a:solidFill>
                <a:latin typeface="Gadugi"/>
                <a:ea typeface="Gadugi"/>
              </a:rPr>
              <a:t>	</a:t>
            </a:r>
            <a:endParaRPr lang="pt-BR" sz="1600" b="0" strike="noStrike" spc="-1" dirty="0">
              <a:latin typeface="Arial"/>
            </a:endParaRPr>
          </a:p>
        </p:txBody>
      </p:sp>
      <p:pic>
        <p:nvPicPr>
          <p:cNvPr id="238" name="Imagem 7_2"/>
          <p:cNvPicPr/>
          <p:nvPr/>
        </p:nvPicPr>
        <p:blipFill>
          <a:blip r:embed="rId2"/>
          <a:stretch/>
        </p:blipFill>
        <p:spPr>
          <a:xfrm>
            <a:off x="8457480" y="4680000"/>
            <a:ext cx="686520" cy="42912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Google Shape;319;p24_2"/>
          <p:cNvSpPr txBox="1"/>
          <p:nvPr/>
        </p:nvSpPr>
        <p:spPr>
          <a:xfrm>
            <a:off x="1445040" y="342000"/>
            <a:ext cx="7264080" cy="565560"/>
          </a:xfrm>
          <a:prstGeom prst="rect">
            <a:avLst/>
          </a:prstGeom>
          <a:noFill/>
          <a:ln w="0">
            <a:noFill/>
          </a:ln>
        </p:spPr>
        <p:txBody>
          <a:bodyPr tIns="91440" bIns="91440">
            <a:noAutofit/>
          </a:bodyPr>
          <a:lstStyle/>
          <a:p>
            <a:pPr>
              <a:lnSpc>
                <a:spcPct val="115000"/>
              </a:lnSpc>
              <a:tabLst>
                <a:tab pos="0" algn="l"/>
              </a:tabLst>
            </a:pPr>
            <a:r>
              <a:rPr lang="pt-BR" sz="2800" b="0" strike="noStrike" spc="-1">
                <a:solidFill>
                  <a:srgbClr val="FAFAFA"/>
                </a:solidFill>
                <a:latin typeface="Staatliches"/>
                <a:ea typeface="Staatliches"/>
              </a:rPr>
              <a:t>Características</a:t>
            </a:r>
            <a:endParaRPr lang="pt-BR" sz="2800" b="0" strike="noStrike" spc="-1">
              <a:solidFill>
                <a:srgbClr val="000000"/>
              </a:solidFill>
              <a:latin typeface="Arial"/>
            </a:endParaRPr>
          </a:p>
        </p:txBody>
      </p:sp>
      <p:sp>
        <p:nvSpPr>
          <p:cNvPr id="240" name="CaixaDeTexto 150_3"/>
          <p:cNvSpPr/>
          <p:nvPr/>
        </p:nvSpPr>
        <p:spPr>
          <a:xfrm>
            <a:off x="1080000" y="1183320"/>
            <a:ext cx="6504120" cy="356875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pt-BR" b="1" spc="-1" dirty="0" err="1">
                <a:solidFill>
                  <a:srgbClr val="DCDDDE"/>
                </a:solidFill>
                <a:latin typeface="Gadugi"/>
                <a:ea typeface="Gadugi"/>
              </a:rPr>
              <a:t>Leap</a:t>
            </a:r>
            <a:endParaRPr lang="pt-BR" b="1" spc="-1">
              <a:solidFill>
                <a:srgbClr val="DCDDDE"/>
              </a:solidFill>
              <a:latin typeface="Gadugi"/>
              <a:ea typeface="Gadugi"/>
            </a:endParaRPr>
          </a:p>
          <a:p>
            <a:endParaRPr lang="pt-BR" sz="1600" spc="-1" dirty="0">
              <a:solidFill>
                <a:srgbClr val="DCDDDE"/>
              </a:solidFill>
              <a:latin typeface="Gadugi"/>
              <a:ea typeface="Gadugi"/>
            </a:endParaRPr>
          </a:p>
          <a:p>
            <a:pPr>
              <a:lnSpc>
                <a:spcPct val="100000"/>
              </a:lnSpc>
            </a:pPr>
            <a:r>
              <a:rPr lang="pt-BR" sz="1600" b="0" strike="noStrike" spc="-1" dirty="0">
                <a:solidFill>
                  <a:srgbClr val="DCDDDE"/>
                </a:solidFill>
                <a:latin typeface="Gadugi"/>
                <a:ea typeface="Gadugi"/>
              </a:rPr>
              <a:t>A versão </a:t>
            </a:r>
            <a:r>
              <a:rPr lang="pt-BR" sz="1600" b="0" strike="noStrike" spc="-1" dirty="0" err="1">
                <a:solidFill>
                  <a:srgbClr val="DCDDDE"/>
                </a:solidFill>
                <a:latin typeface="Gadugi"/>
                <a:ea typeface="Gadugi"/>
              </a:rPr>
              <a:t>Leap</a:t>
            </a:r>
            <a:r>
              <a:rPr lang="pt-BR" sz="1600" b="0" strike="noStrike" spc="-1" dirty="0">
                <a:solidFill>
                  <a:srgbClr val="DCDDDE"/>
                </a:solidFill>
                <a:latin typeface="Gadugi"/>
                <a:ea typeface="Gadugi"/>
              </a:rPr>
              <a:t> é mais conservadora, para um público menos exigente e com pacotes estáveis, mas menos atuais. Por exemplo, vem com o Kernel 4.12, Firefox 60 ESR (</a:t>
            </a:r>
            <a:r>
              <a:rPr lang="pt-BR" sz="1600" b="0" strike="noStrike" spc="-1" dirty="0" err="1">
                <a:solidFill>
                  <a:srgbClr val="DCDDDE"/>
                </a:solidFill>
                <a:latin typeface="Gadugi"/>
                <a:ea typeface="Gadugi"/>
              </a:rPr>
              <a:t>Extended</a:t>
            </a:r>
            <a:r>
              <a:rPr lang="pt-BR" sz="1600" b="0" strike="noStrike" spc="-1" dirty="0">
                <a:solidFill>
                  <a:srgbClr val="DCDDDE"/>
                </a:solidFill>
                <a:latin typeface="Gadugi"/>
                <a:ea typeface="Gadugi"/>
              </a:rPr>
              <a:t> </a:t>
            </a:r>
            <a:r>
              <a:rPr lang="pt-BR" sz="1600" b="0" strike="noStrike" spc="-1" dirty="0" err="1">
                <a:solidFill>
                  <a:srgbClr val="DCDDDE"/>
                </a:solidFill>
                <a:latin typeface="Gadugi"/>
                <a:ea typeface="Gadugi"/>
              </a:rPr>
              <a:t>Support</a:t>
            </a:r>
            <a:r>
              <a:rPr lang="pt-BR" sz="1600" b="0" strike="noStrike" spc="-1" dirty="0">
                <a:solidFill>
                  <a:srgbClr val="DCDDDE"/>
                </a:solidFill>
                <a:latin typeface="Gadugi"/>
                <a:ea typeface="Gadugi"/>
              </a:rPr>
              <a:t> Release), o </a:t>
            </a:r>
            <a:r>
              <a:rPr lang="pt-BR" sz="1600" b="0" strike="noStrike" spc="-1" dirty="0" err="1">
                <a:solidFill>
                  <a:srgbClr val="DCDDDE"/>
                </a:solidFill>
                <a:latin typeface="Gadugi"/>
                <a:ea typeface="Gadugi"/>
              </a:rPr>
              <a:t>Chromium</a:t>
            </a:r>
            <a:r>
              <a:rPr lang="pt-BR" sz="1600" b="0" strike="noStrike" spc="-1" dirty="0">
                <a:solidFill>
                  <a:srgbClr val="DCDDDE"/>
                </a:solidFill>
                <a:latin typeface="Gadugi"/>
                <a:ea typeface="Gadugi"/>
              </a:rPr>
              <a:t> 73, o VLC 3.0.6 e o </a:t>
            </a:r>
            <a:r>
              <a:rPr lang="pt-BR" sz="1600" b="0" strike="noStrike" spc="-1" dirty="0" err="1">
                <a:solidFill>
                  <a:srgbClr val="DCDDDE"/>
                </a:solidFill>
                <a:latin typeface="Gadugi"/>
                <a:ea typeface="Gadugi"/>
              </a:rPr>
              <a:t>OpenJdk</a:t>
            </a:r>
            <a:r>
              <a:rPr lang="pt-BR" sz="1600" b="0" strike="noStrike" spc="-1" dirty="0">
                <a:solidFill>
                  <a:srgbClr val="DCDDDE"/>
                </a:solidFill>
                <a:latin typeface="Gadugi"/>
                <a:ea typeface="Gadugi"/>
              </a:rPr>
              <a:t> 11.</a:t>
            </a:r>
            <a:endParaRPr lang="pt-BR" sz="1600" b="0" strike="noStrike" spc="-1">
              <a:latin typeface="Arial"/>
            </a:endParaRPr>
          </a:p>
          <a:p>
            <a:endParaRPr lang="pt-BR" sz="1600" spc="-1" dirty="0">
              <a:solidFill>
                <a:srgbClr val="DCDDDE"/>
              </a:solidFill>
              <a:latin typeface="Gadugi"/>
              <a:ea typeface="Gadugi"/>
            </a:endParaRPr>
          </a:p>
          <a:p>
            <a:r>
              <a:rPr lang="pt-BR" b="1" spc="-1" dirty="0" err="1">
                <a:solidFill>
                  <a:srgbClr val="DCDDDE"/>
                </a:solidFill>
                <a:latin typeface="Gadugi"/>
              </a:rPr>
              <a:t>Tumbleweed</a:t>
            </a:r>
            <a:endParaRPr lang="pt-BR" b="1">
              <a:latin typeface="Gadugi"/>
            </a:endParaRPr>
          </a:p>
          <a:p>
            <a:endParaRPr lang="pt-BR" sz="1600" spc="-1" dirty="0">
              <a:solidFill>
                <a:srgbClr val="DCDDDE"/>
              </a:solidFill>
              <a:latin typeface="Gadugi"/>
              <a:ea typeface="Gadugi"/>
            </a:endParaRPr>
          </a:p>
          <a:p>
            <a:pPr>
              <a:lnSpc>
                <a:spcPct val="100000"/>
              </a:lnSpc>
            </a:pPr>
            <a:r>
              <a:rPr lang="pt-BR" sz="1600" b="0" strike="noStrike" spc="-1" dirty="0">
                <a:solidFill>
                  <a:srgbClr val="DCDDDE"/>
                </a:solidFill>
                <a:latin typeface="Gadugi"/>
                <a:ea typeface="Gadugi"/>
              </a:rPr>
              <a:t>Já a versão </a:t>
            </a:r>
            <a:r>
              <a:rPr lang="pt-BR" sz="1600" b="0" strike="noStrike" spc="-1" dirty="0" err="1">
                <a:solidFill>
                  <a:srgbClr val="DCDDDE"/>
                </a:solidFill>
                <a:latin typeface="Gadugi"/>
                <a:ea typeface="Gadugi"/>
              </a:rPr>
              <a:t>Tumbleweed</a:t>
            </a:r>
            <a:r>
              <a:rPr lang="pt-BR" sz="1600" b="0" strike="noStrike" spc="-1" dirty="0">
                <a:solidFill>
                  <a:srgbClr val="DCDDDE"/>
                </a:solidFill>
                <a:latin typeface="Gadugi"/>
                <a:ea typeface="Gadugi"/>
              </a:rPr>
              <a:t>, acontece o oposto, já que está destinada a um público mais exigente no que toca a novidades, é uma Rolling Release, ou seja, vai recebendo as novas atualizações regularmente das versões estáveis dos vários pacotes existentes, em vez de ter um ciclo maior de atualizações como acontece na versão </a:t>
            </a:r>
            <a:r>
              <a:rPr lang="pt-BR" sz="1600" b="0" strike="noStrike" spc="-1" dirty="0" err="1">
                <a:solidFill>
                  <a:srgbClr val="DCDDDE"/>
                </a:solidFill>
                <a:latin typeface="Gadugi"/>
                <a:ea typeface="Gadugi"/>
              </a:rPr>
              <a:t>Leap</a:t>
            </a:r>
            <a:r>
              <a:rPr lang="pt-BR" sz="1600" spc="-1" dirty="0">
                <a:solidFill>
                  <a:srgbClr val="DCDDDE"/>
                </a:solidFill>
                <a:latin typeface="Gadugi"/>
                <a:ea typeface="Gadugi"/>
              </a:rPr>
              <a:t>.</a:t>
            </a:r>
            <a:endParaRPr lang="pt-BR" sz="1600" b="0" strike="noStrike" spc="-1">
              <a:solidFill>
                <a:srgbClr val="DCDDDE"/>
              </a:solidFill>
              <a:latin typeface="Gadugi"/>
            </a:endParaRPr>
          </a:p>
        </p:txBody>
      </p:sp>
      <p:pic>
        <p:nvPicPr>
          <p:cNvPr id="241" name="Imagem 7_0"/>
          <p:cNvPicPr/>
          <p:nvPr/>
        </p:nvPicPr>
        <p:blipFill>
          <a:blip r:embed="rId2"/>
          <a:stretch/>
        </p:blipFill>
        <p:spPr>
          <a:xfrm>
            <a:off x="8460000" y="4714560"/>
            <a:ext cx="686520" cy="42912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929</Words>
  <Application>Microsoft Office PowerPoint</Application>
  <PresentationFormat>Apresentação na tela (16:9)</PresentationFormat>
  <Paragraphs>65</Paragraphs>
  <Slides>14</Slides>
  <Notes>2</Notes>
  <HiddenSlides>0</HiddenSlides>
  <MMClips>0</MMClips>
  <ScaleCrop>false</ScaleCrop>
  <HeadingPairs>
    <vt:vector size="6" baseType="variant">
      <vt:variant>
        <vt:lpstr>Fontes usadas</vt:lpstr>
      </vt:variant>
      <vt:variant>
        <vt:i4>7</vt:i4>
      </vt:variant>
      <vt:variant>
        <vt:lpstr>Tema</vt:lpstr>
      </vt:variant>
      <vt:variant>
        <vt:i4>5</vt:i4>
      </vt:variant>
      <vt:variant>
        <vt:lpstr>Títulos de slides</vt:lpstr>
      </vt:variant>
      <vt:variant>
        <vt:i4>14</vt:i4>
      </vt:variant>
    </vt:vector>
  </HeadingPairs>
  <TitlesOfParts>
    <vt:vector size="26" baseType="lpstr">
      <vt:lpstr>Arial</vt:lpstr>
      <vt:lpstr>Gadugi</vt:lpstr>
      <vt:lpstr>Staatliches</vt:lpstr>
      <vt:lpstr>Symbol</vt:lpstr>
      <vt:lpstr>Times New Roman</vt:lpstr>
      <vt:lpstr>Tw Cen MT Condensed Extra Bold</vt:lpstr>
      <vt:lpstr>Wingdings</vt: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ISOMETRIC PROPOSAL</dc:title>
  <dc:subject/>
  <dc:creator>Lucas Oliveira</dc:creator>
  <dc:description/>
  <cp:lastModifiedBy>Gabriel Braga da Silva</cp:lastModifiedBy>
  <cp:revision>98</cp:revision>
  <dcterms:modified xsi:type="dcterms:W3CDTF">2021-05-22T01:24:27Z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Apresentação na tela (16:9)</vt:lpwstr>
  </property>
  <property fmtid="{D5CDD505-2E9C-101B-9397-08002B2CF9AE}" pid="4" name="Slides">
    <vt:i4>11</vt:i4>
  </property>
</Properties>
</file>