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411" r:id="rId2"/>
    <p:sldId id="413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4">
          <p15:clr>
            <a:srgbClr val="A4A3A4"/>
          </p15:clr>
        </p15:guide>
        <p15:guide id="2" pos="38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u, Ivy (CN)" initials="HI(" lastIdx="47" clrIdx="0"/>
  <p:cmAuthor id="2" name="Fang, Wendy (CN)" initials="FW(" lastIdx="18" clrIdx="1"/>
  <p:cmAuthor id="3" name="Guo, Fred (CN)" initials="GF(" lastIdx="96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69D3"/>
    <a:srgbClr val="656465"/>
    <a:srgbClr val="E2EDFF"/>
    <a:srgbClr val="D8E7FF"/>
    <a:srgbClr val="E0ECFF"/>
    <a:srgbClr val="C8DDFF"/>
    <a:srgbClr val="E6E6E6"/>
    <a:srgbClr val="D8F0FF"/>
    <a:srgbClr val="C7DDFF"/>
    <a:srgbClr val="EBE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0" autoAdjust="0"/>
    <p:restoredTop sz="94660"/>
  </p:normalViewPr>
  <p:slideViewPr>
    <p:cSldViewPr snapToGrid="0">
      <p:cViewPr varScale="1">
        <p:scale>
          <a:sx n="86" d="100"/>
          <a:sy n="86" d="100"/>
        </p:scale>
        <p:origin x="614" y="48"/>
      </p:cViewPr>
      <p:guideLst>
        <p:guide orient="horz" pos="2124"/>
        <p:guide pos="383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2020/2/19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t>19年一个颜色，20年一个颜色，看到越来越多</a:t>
            </a:r>
            <a:r>
              <a:rPr lang="zh-CN"/>
              <a:t>，表明能力越来越强</a:t>
            </a:r>
          </a:p>
          <a:p>
            <a:endParaRPr lang="zh-CN"/>
          </a:p>
          <a:p>
            <a:r>
              <a:t>一、提升企业级计算机视觉领域能力-加强图像、视频能力建设</a:t>
            </a:r>
          </a:p>
          <a:p>
            <a:r>
              <a:t>1、开发能力， 具有使用TensorFlow、Caffe、PyTorch框架的能力</a:t>
            </a:r>
          </a:p>
          <a:p>
            <a:r>
              <a:t>1.2、算法  </a:t>
            </a:r>
          </a:p>
          <a:p>
            <a:r>
              <a:t>      A、2019年完成 目标检测算法（Faster R-CNN、SSD、YOLOV3）、图像分类（VGG、InceptionNet、ResNet、DenseNet）、</a:t>
            </a:r>
          </a:p>
          <a:p>
            <a:r>
              <a:t>                               文本定位（CTPN、EAST、Pixel Link）、行为识别（Open Pose）</a:t>
            </a:r>
          </a:p>
          <a:p>
            <a:r>
              <a:t>      B、2020年计划 优化2019年的一些算法、目标检测算法（Mask R-CNN、Cascade R-CNN）、图像分类（SENet）、</a:t>
            </a:r>
          </a:p>
          <a:p>
            <a:r>
              <a:t>                               文本定位（PSE、CARFT）、行为识别（CPN、Two-Stream、C3D）、</a:t>
            </a:r>
          </a:p>
          <a:p>
            <a:r>
              <a:t>1.3、模块能力</a:t>
            </a:r>
          </a:p>
          <a:p>
            <a:r>
              <a:t>    A、2019年完成  金融（金融票据识别、身份证识别、银行卡识别、5G+银行）、出行（行驶证、驾照、机票/车票识别）、</a:t>
            </a:r>
          </a:p>
          <a:p>
            <a:r>
              <a:t>          财务（财务报表识别、贸易单据识别、增值税发票）、运营（营业执照识别、事业单位执照识别、集中授权凭证识别）、</a:t>
            </a:r>
          </a:p>
          <a:p>
            <a:r>
              <a:t>          安防（人员轨迹跟踪、物品异动检测、异常行为识别、门禁异常检测）</a:t>
            </a:r>
          </a:p>
          <a:p>
            <a:r>
              <a:t>     B、2020年计划 文档识别（文档版式还原、文档内容对比）、信息抽取（圆形印章信息抽取、转账信息条目抽取）、</a:t>
            </a:r>
          </a:p>
          <a:p>
            <a:r>
              <a:t>                               行为动作识别（员工行为动作识别、客户行为动作识别）、内容分析及审核（视频比对搜索、视频内容审核）、</a:t>
            </a:r>
          </a:p>
          <a:p>
            <a:r>
              <a:t>1.4、服务能力</a:t>
            </a:r>
          </a:p>
          <a:p>
            <a:r>
              <a:t>      A、2019年完成  图像识别组件、视频识别组件共计45支交易</a:t>
            </a:r>
          </a:p>
          <a:p>
            <a:r>
              <a:t>      B、2020年计划  图像及视频识别公有云产品化、视觉能力融入人工智能平台、建立统一视觉基础框架、增加文字识别组件、优化图像及视频识别组件、</a:t>
            </a:r>
          </a:p>
          <a:p>
            <a:r>
              <a:t>            开发统一多渠道的接入SDK、开发图像标注清洗工具、开发图像训练工具、</a:t>
            </a:r>
          </a:p>
          <a:p>
            <a:r>
              <a:t>1.5、应用</a:t>
            </a:r>
          </a:p>
          <a:p>
            <a:r>
              <a:t>     A、2019年应用到9个业务部门，渠道运营部（14）、个金部（7）、公司部（2）、普惠金融部（2）、信用卡中心（1）、国际部（1）、机构部（1）、</a:t>
            </a:r>
          </a:p>
          <a:p>
            <a:r>
              <a:t>托管部（1）、安保部（1）</a:t>
            </a:r>
          </a:p>
          <a:p>
            <a:r>
              <a:t>     B、2020年计划 支持更多的行内部门、推广到同业使用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/>
              <a:t>二、</a:t>
            </a:r>
            <a:r>
              <a:t>跟踪前沿技术丰富脚手架工具-提高开发效率，统一开发框架</a:t>
            </a:r>
          </a:p>
          <a:p>
            <a:r>
              <a:t>1、后台框架脚手架 Allegro</a:t>
            </a:r>
          </a:p>
          <a:p>
            <a:r>
              <a:t>   </a:t>
            </a:r>
          </a:p>
          <a:p>
            <a:r>
              <a:t>   1.1、Java技术栈，基于Spring Boots2.0开发的开箱即用可插拔式的脚手架 </a:t>
            </a:r>
          </a:p>
          <a:p>
            <a:r>
              <a:t>   1.2、功能模块：</a:t>
            </a:r>
          </a:p>
          <a:p>
            <a:r>
              <a:t>       A、2019年完成 Allegro核心模块、数据库访问模块、跨域模块、加解密模块、安全模块、标准数据模块、继承测试模块、Excel解析模块、P8交易接入模块、Allegro项目生成器、Allegro数据库代码生成器、Allegro Swagger文档生成Maven插件</a:t>
            </a:r>
          </a:p>
          <a:p>
            <a:r>
              <a:t>       B、2020年计划 OAuth2验证、日志管理模块、消息推送模块开发；代码使用白皮书、分布式使用样例编写；脚手架的推广与支持</a:t>
            </a:r>
          </a:p>
          <a:p>
            <a:r>
              <a:t>   1.3、应用到融通项目、智能监控运营平台项目、技术交流平台项目、董办第二履职曲线项目、薪酬管理平台 </a:t>
            </a:r>
          </a:p>
          <a:p>
            <a:endParaRPr/>
          </a:p>
          <a:p>
            <a:r>
              <a:t>2、移动端脚手架 GorillaPro</a:t>
            </a:r>
          </a:p>
          <a:p>
            <a:r>
              <a:t>    2.1、基于flutter开发的基础工程应用包， 提供统一的便捷的移动端开发包</a:t>
            </a:r>
          </a:p>
          <a:p>
            <a:r>
              <a:t>    2.2、功能模块：</a:t>
            </a:r>
          </a:p>
          <a:p>
            <a:r>
              <a:t>       A、2019年完成 GorillaPro核心模块、HTTP请求、菜单管理、表单管理、状态管理、配置管理、多语言、版本更新、路由管理、文档预览、页面浏览</a:t>
            </a:r>
          </a:p>
          <a:p>
            <a:r>
              <a:t>       B、2020年计划 基于CMDK的页面浏览、基于CMDK的文档预览、Flutter Web支持模块、2D动画模块；代码使用白皮书、使用样例编写；基础应用包的推广与支持</a:t>
            </a:r>
          </a:p>
          <a:p>
            <a:endParaRPr/>
          </a:p>
          <a:p>
            <a:r>
              <a:t>3、前端应用基础工程包，提供统一的边界的前端开发包</a:t>
            </a:r>
          </a:p>
          <a:p>
            <a:r>
              <a:t>     3.1、基于JS、H5页面技术开发的基础工程包</a:t>
            </a:r>
          </a:p>
          <a:p>
            <a:r>
              <a:t>     3.2、功能模块：</a:t>
            </a:r>
          </a:p>
          <a:p>
            <a:r>
              <a:t>        A、2019年完成  VUE2.0基础开发模块、微信小程序开发模块、龙信应用开发模块、REACT基础开发模块</a:t>
            </a:r>
          </a:p>
          <a:p>
            <a:r>
              <a:t>        B、2020年计划  VUE3.0基础开发模块、移动端UI组件库</a:t>
            </a:r>
          </a:p>
          <a:p>
            <a:r>
              <a:t>     3.3、应用到退役军人、宗教、建行大学、公益教育、代收付薪酬平台、融通龙信应用、移动考勤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893300" cy="6604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8" y="176492"/>
            <a:ext cx="2597707" cy="4839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1264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单击此处编辑文本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2020/2/19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单击此处编辑文本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515600"/>
            <a:ext cx="10969200" cy="473688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9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image" Target="../media/image1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svg"/><Relationship Id="rId20" Type="http://schemas.openxmlformats.org/officeDocument/2006/relationships/image" Target="../media/image20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19" Type="http://schemas.openxmlformats.org/officeDocument/2006/relationships/image" Target="../media/image19.pn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>
            <a:extLst>
              <a:ext uri="{FF2B5EF4-FFF2-40B4-BE49-F238E27FC236}">
                <a16:creationId xmlns:a16="http://schemas.microsoft.com/office/drawing/2014/main" id="{BD1E6494-BDBA-9947-9F8F-C54AD7B96BC0}"/>
              </a:ext>
            </a:extLst>
          </p:cNvPr>
          <p:cNvSpPr/>
          <p:nvPr/>
        </p:nvSpPr>
        <p:spPr>
          <a:xfrm>
            <a:off x="227330" y="2575691"/>
            <a:ext cx="10656000" cy="2065486"/>
          </a:xfrm>
          <a:prstGeom prst="rect">
            <a:avLst/>
          </a:prstGeom>
          <a:solidFill>
            <a:srgbClr val="E2E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0B1BECDA-895D-AB41-80E4-E760E7B4F1DF}"/>
              </a:ext>
            </a:extLst>
          </p:cNvPr>
          <p:cNvSpPr/>
          <p:nvPr/>
        </p:nvSpPr>
        <p:spPr>
          <a:xfrm>
            <a:off x="227330" y="5951095"/>
            <a:ext cx="10656000" cy="582374"/>
          </a:xfrm>
          <a:prstGeom prst="rect">
            <a:avLst/>
          </a:prstGeom>
          <a:solidFill>
            <a:srgbClr val="E2E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5C753760-A8C7-8C43-A9F3-4F78C164F3AD}"/>
              </a:ext>
            </a:extLst>
          </p:cNvPr>
          <p:cNvSpPr/>
          <p:nvPr/>
        </p:nvSpPr>
        <p:spPr>
          <a:xfrm>
            <a:off x="227330" y="4713055"/>
            <a:ext cx="10656000" cy="1166161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9EEF20EF-ADA9-8842-9FB9-1188C0DF0AF6}"/>
              </a:ext>
            </a:extLst>
          </p:cNvPr>
          <p:cNvSpPr/>
          <p:nvPr/>
        </p:nvSpPr>
        <p:spPr>
          <a:xfrm>
            <a:off x="227330" y="1780363"/>
            <a:ext cx="10656000" cy="72345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DE776F8-921A-3047-8DF7-FA1DBF62573F}"/>
              </a:ext>
            </a:extLst>
          </p:cNvPr>
          <p:cNvSpPr/>
          <p:nvPr/>
        </p:nvSpPr>
        <p:spPr>
          <a:xfrm>
            <a:off x="227330" y="884555"/>
            <a:ext cx="10656000" cy="823930"/>
          </a:xfrm>
          <a:prstGeom prst="rect">
            <a:avLst/>
          </a:prstGeom>
          <a:solidFill>
            <a:srgbClr val="E2E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27330" y="73025"/>
            <a:ext cx="98088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提升企业级计算机视觉领域能力</a:t>
            </a:r>
            <a:endParaRPr sz="2800" dirty="0">
              <a:sym typeface="+mn-ea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071244" y="934085"/>
            <a:ext cx="1440000" cy="331470"/>
          </a:xfrm>
          <a:prstGeom prst="roundRect">
            <a:avLst/>
          </a:prstGeom>
          <a:solidFill>
            <a:srgbClr val="656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渠运部（</a:t>
            </a:r>
            <a:r>
              <a:rPr lang="en-US" altLang="zh-CN" sz="1400" dirty="0"/>
              <a:t>14</a:t>
            </a:r>
            <a:r>
              <a:rPr lang="zh-CN" altLang="en-US" sz="1400" dirty="0"/>
              <a:t>）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4333094" y="934085"/>
            <a:ext cx="1440000" cy="331470"/>
          </a:xfrm>
          <a:prstGeom prst="roundRect">
            <a:avLst/>
          </a:prstGeom>
          <a:solidFill>
            <a:srgbClr val="656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公司部（</a:t>
            </a:r>
            <a:r>
              <a:rPr lang="en-US" altLang="zh-CN" sz="1400" dirty="0"/>
              <a:t>2</a:t>
            </a:r>
            <a:r>
              <a:rPr lang="zh-CN" altLang="en-US" sz="1400" dirty="0"/>
              <a:t>）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2702487" y="934085"/>
            <a:ext cx="1440000" cy="331470"/>
          </a:xfrm>
          <a:prstGeom prst="roundRect">
            <a:avLst/>
          </a:prstGeom>
          <a:solidFill>
            <a:srgbClr val="656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个金部（</a:t>
            </a:r>
            <a:r>
              <a:rPr lang="en-US" altLang="zh-CN" sz="1400" dirty="0"/>
              <a:t>7</a:t>
            </a:r>
            <a:r>
              <a:rPr lang="zh-CN" altLang="en-US" sz="1400" dirty="0"/>
              <a:t>）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5963701" y="934085"/>
            <a:ext cx="1440000" cy="331470"/>
          </a:xfrm>
          <a:prstGeom prst="roundRect">
            <a:avLst/>
          </a:prstGeom>
          <a:solidFill>
            <a:srgbClr val="656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普惠金融部（</a:t>
            </a:r>
            <a:r>
              <a:rPr lang="en-US" altLang="zh-CN" sz="1400" dirty="0"/>
              <a:t>2</a:t>
            </a:r>
            <a:r>
              <a:rPr lang="zh-CN" altLang="en-US" sz="1400" dirty="0"/>
              <a:t>）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7594306" y="934085"/>
            <a:ext cx="1440000" cy="331470"/>
          </a:xfrm>
          <a:prstGeom prst="roundRect">
            <a:avLst/>
          </a:prstGeom>
          <a:solidFill>
            <a:srgbClr val="656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信用卡中心（</a:t>
            </a:r>
            <a:r>
              <a:rPr lang="en-US" altLang="zh-CN" sz="1400" dirty="0"/>
              <a:t>1</a:t>
            </a:r>
            <a:r>
              <a:rPr lang="zh-CN" altLang="en-US" sz="1400" dirty="0"/>
              <a:t>）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1071244" y="1313140"/>
            <a:ext cx="1440000" cy="331470"/>
          </a:xfrm>
          <a:prstGeom prst="roundRect">
            <a:avLst/>
          </a:prstGeom>
          <a:solidFill>
            <a:srgbClr val="656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国际部（</a:t>
            </a:r>
            <a:r>
              <a:rPr lang="en-US" altLang="zh-CN" sz="1400" dirty="0"/>
              <a:t>1</a:t>
            </a:r>
            <a:r>
              <a:rPr lang="zh-CN" altLang="en-US" sz="1400" dirty="0"/>
              <a:t>）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4333094" y="1313140"/>
            <a:ext cx="1440000" cy="331470"/>
          </a:xfrm>
          <a:prstGeom prst="roundRect">
            <a:avLst/>
          </a:prstGeom>
          <a:solidFill>
            <a:srgbClr val="656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托管部（</a:t>
            </a:r>
            <a:r>
              <a:rPr lang="en-US" altLang="zh-CN" sz="1400"/>
              <a:t>1</a:t>
            </a:r>
            <a:r>
              <a:rPr lang="zh-CN" altLang="en-US" sz="1400"/>
              <a:t>）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2702487" y="1313140"/>
            <a:ext cx="1440000" cy="331470"/>
          </a:xfrm>
          <a:prstGeom prst="roundRect">
            <a:avLst/>
          </a:prstGeom>
          <a:solidFill>
            <a:srgbClr val="656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机构部（</a:t>
            </a:r>
            <a:r>
              <a:rPr lang="en-US" altLang="zh-CN" sz="1400" dirty="0"/>
              <a:t>1</a:t>
            </a:r>
            <a:r>
              <a:rPr lang="zh-CN" altLang="en-US" sz="1400" dirty="0"/>
              <a:t>）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5963701" y="1313140"/>
            <a:ext cx="1440000" cy="331470"/>
          </a:xfrm>
          <a:prstGeom prst="roundRect">
            <a:avLst/>
          </a:prstGeom>
          <a:solidFill>
            <a:srgbClr val="656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安保部（</a:t>
            </a:r>
            <a:r>
              <a:rPr lang="en-US" altLang="zh-CN" sz="1400" dirty="0"/>
              <a:t>1</a:t>
            </a:r>
            <a:r>
              <a:rPr lang="zh-CN" altLang="en-US" sz="1400" dirty="0"/>
              <a:t>）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7594306" y="1313140"/>
            <a:ext cx="1437592" cy="33147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推广行内部门</a:t>
            </a:r>
          </a:p>
        </p:txBody>
      </p:sp>
      <p:sp>
        <p:nvSpPr>
          <p:cNvPr id="74" name="圆角矩形 73"/>
          <p:cNvSpPr/>
          <p:nvPr/>
        </p:nvSpPr>
        <p:spPr>
          <a:xfrm>
            <a:off x="1203234" y="6071772"/>
            <a:ext cx="2808000" cy="3600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TensorFlow</a:t>
            </a:r>
          </a:p>
        </p:txBody>
      </p:sp>
      <p:sp>
        <p:nvSpPr>
          <p:cNvPr id="83" name="圆角矩形 82"/>
          <p:cNvSpPr/>
          <p:nvPr/>
        </p:nvSpPr>
        <p:spPr>
          <a:xfrm>
            <a:off x="4451849" y="6071772"/>
            <a:ext cx="2808000" cy="3600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Caffe</a:t>
            </a:r>
          </a:p>
        </p:txBody>
      </p:sp>
      <p:sp>
        <p:nvSpPr>
          <p:cNvPr id="84" name="圆角矩形 83"/>
          <p:cNvSpPr/>
          <p:nvPr/>
        </p:nvSpPr>
        <p:spPr>
          <a:xfrm>
            <a:off x="7700464" y="6071772"/>
            <a:ext cx="2808000" cy="3600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PyTorch</a:t>
            </a:r>
          </a:p>
        </p:txBody>
      </p:sp>
      <p:sp>
        <p:nvSpPr>
          <p:cNvPr id="85" name="矩形 84"/>
          <p:cNvSpPr/>
          <p:nvPr/>
        </p:nvSpPr>
        <p:spPr>
          <a:xfrm>
            <a:off x="1636770" y="4675037"/>
            <a:ext cx="1439545" cy="32893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just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目标检测算法</a:t>
            </a:r>
          </a:p>
        </p:txBody>
      </p:sp>
      <p:sp>
        <p:nvSpPr>
          <p:cNvPr id="86" name="矩形 85"/>
          <p:cNvSpPr/>
          <p:nvPr/>
        </p:nvSpPr>
        <p:spPr>
          <a:xfrm>
            <a:off x="4602855" y="4675037"/>
            <a:ext cx="1027578" cy="32893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just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图像分类</a:t>
            </a:r>
          </a:p>
        </p:txBody>
      </p:sp>
      <p:sp>
        <p:nvSpPr>
          <p:cNvPr id="87" name="矩形 86"/>
          <p:cNvSpPr/>
          <p:nvPr/>
        </p:nvSpPr>
        <p:spPr>
          <a:xfrm>
            <a:off x="7059670" y="4675037"/>
            <a:ext cx="1027578" cy="32893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just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文本定位</a:t>
            </a:r>
          </a:p>
        </p:txBody>
      </p:sp>
      <p:sp>
        <p:nvSpPr>
          <p:cNvPr id="88" name="矩形 87"/>
          <p:cNvSpPr/>
          <p:nvPr/>
        </p:nvSpPr>
        <p:spPr>
          <a:xfrm>
            <a:off x="9330106" y="4675037"/>
            <a:ext cx="1027578" cy="32893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行为识别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5B4088BC-5620-5C46-848F-49752B1D141A}"/>
              </a:ext>
            </a:extLst>
          </p:cNvPr>
          <p:cNvGrpSpPr/>
          <p:nvPr/>
        </p:nvGrpSpPr>
        <p:grpSpPr>
          <a:xfrm>
            <a:off x="888365" y="5011420"/>
            <a:ext cx="2802255" cy="781685"/>
            <a:chOff x="888365" y="5011420"/>
            <a:chExt cx="2802255" cy="781685"/>
          </a:xfrm>
        </p:grpSpPr>
        <p:grpSp>
          <p:nvGrpSpPr>
            <p:cNvPr id="99" name="组合 98"/>
            <p:cNvGrpSpPr/>
            <p:nvPr/>
          </p:nvGrpSpPr>
          <p:grpSpPr>
            <a:xfrm>
              <a:off x="888365" y="5011420"/>
              <a:ext cx="2802255" cy="781685"/>
              <a:chOff x="2936" y="7862"/>
              <a:chExt cx="4413" cy="1231"/>
            </a:xfrm>
          </p:grpSpPr>
          <p:sp>
            <p:nvSpPr>
              <p:cNvPr id="90" name="圆角矩形 89"/>
              <p:cNvSpPr/>
              <p:nvPr/>
            </p:nvSpPr>
            <p:spPr>
              <a:xfrm>
                <a:off x="2936" y="7862"/>
                <a:ext cx="4413" cy="1231"/>
              </a:xfrm>
              <a:prstGeom prst="roundRect">
                <a:avLst>
                  <a:gd name="adj" fmla="val 3669"/>
                </a:avLst>
              </a:prstGeom>
              <a:noFill/>
              <a:ln>
                <a:solidFill>
                  <a:schemeClr val="bg2">
                    <a:lumMod val="65000"/>
                  </a:schemeClr>
                </a:solidFill>
                <a:prstDash val="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2">
                        <a:lumMod val="65000"/>
                      </a:schemeClr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  <a:p>
                <a:pPr algn="ctr"/>
                <a:endParaRPr lang="zh-CN" altLang="en-US"/>
              </a:p>
            </p:txBody>
          </p:sp>
          <p:sp>
            <p:nvSpPr>
              <p:cNvPr id="92" name="圆角矩形 91"/>
              <p:cNvSpPr/>
              <p:nvPr/>
            </p:nvSpPr>
            <p:spPr>
              <a:xfrm>
                <a:off x="3014" y="7914"/>
                <a:ext cx="1931" cy="522"/>
              </a:xfrm>
              <a:prstGeom prst="roundRect">
                <a:avLst/>
              </a:prstGeom>
              <a:solidFill>
                <a:srgbClr val="6564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/>
                  <a:t>Faster R-CNN</a:t>
                </a:r>
              </a:p>
            </p:txBody>
          </p:sp>
          <p:sp>
            <p:nvSpPr>
              <p:cNvPr id="94" name="圆角矩形 93"/>
              <p:cNvSpPr/>
              <p:nvPr/>
            </p:nvSpPr>
            <p:spPr>
              <a:xfrm>
                <a:off x="5031" y="7914"/>
                <a:ext cx="847" cy="522"/>
              </a:xfrm>
              <a:prstGeom prst="roundRect">
                <a:avLst/>
              </a:prstGeom>
              <a:solidFill>
                <a:srgbClr val="6564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/>
                  <a:t>SSD</a:t>
                </a:r>
              </a:p>
            </p:txBody>
          </p:sp>
        </p:grpSp>
        <p:sp>
          <p:nvSpPr>
            <p:cNvPr id="96" name="圆角矩形 95"/>
            <p:cNvSpPr/>
            <p:nvPr/>
          </p:nvSpPr>
          <p:spPr>
            <a:xfrm>
              <a:off x="2805830" y="5044440"/>
              <a:ext cx="828000" cy="331470"/>
            </a:xfrm>
            <a:prstGeom prst="roundRect">
              <a:avLst/>
            </a:prstGeom>
            <a:solidFill>
              <a:srgbClr val="6564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YOLOV3</a:t>
              </a:r>
            </a:p>
          </p:txBody>
        </p:sp>
        <p:sp>
          <p:nvSpPr>
            <p:cNvPr id="97" name="圆角矩形 96"/>
            <p:cNvSpPr/>
            <p:nvPr/>
          </p:nvSpPr>
          <p:spPr>
            <a:xfrm>
              <a:off x="937895" y="5425440"/>
              <a:ext cx="1226186" cy="33147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Mask R-CNN</a:t>
              </a:r>
            </a:p>
          </p:txBody>
        </p:sp>
        <p:sp>
          <p:nvSpPr>
            <p:cNvPr id="98" name="圆角矩形 97"/>
            <p:cNvSpPr/>
            <p:nvPr/>
          </p:nvSpPr>
          <p:spPr>
            <a:xfrm>
              <a:off x="2212340" y="5425440"/>
              <a:ext cx="1421490" cy="33147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/>
                <a:t>Cascsde</a:t>
              </a:r>
              <a:r>
                <a:rPr lang="en-US" altLang="zh-CN" sz="1200" dirty="0"/>
                <a:t> R-CNN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D468A6B3-4E05-C443-9C6D-D8387AACE8C1}"/>
              </a:ext>
            </a:extLst>
          </p:cNvPr>
          <p:cNvGrpSpPr/>
          <p:nvPr/>
        </p:nvGrpSpPr>
        <p:grpSpPr>
          <a:xfrm>
            <a:off x="3760334" y="5011420"/>
            <a:ext cx="2678430" cy="781685"/>
            <a:chOff x="3826510" y="5011420"/>
            <a:chExt cx="2678430" cy="781685"/>
          </a:xfrm>
        </p:grpSpPr>
        <p:sp>
          <p:nvSpPr>
            <p:cNvPr id="100" name="圆角矩形 99"/>
            <p:cNvSpPr/>
            <p:nvPr/>
          </p:nvSpPr>
          <p:spPr>
            <a:xfrm>
              <a:off x="3826510" y="5011420"/>
              <a:ext cx="2678430" cy="781685"/>
            </a:xfrm>
            <a:prstGeom prst="roundRect">
              <a:avLst>
                <a:gd name="adj" fmla="val 5700"/>
              </a:avLst>
            </a:prstGeom>
            <a:noFill/>
            <a:ln>
              <a:solidFill>
                <a:schemeClr val="bg2">
                  <a:lumMod val="65000"/>
                </a:schemeClr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>
                      <a:lumMod val="6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  <a:p>
              <a:pPr algn="ctr"/>
              <a:endParaRPr lang="zh-CN" altLang="en-US"/>
            </a:p>
          </p:txBody>
        </p:sp>
        <p:sp>
          <p:nvSpPr>
            <p:cNvPr id="101" name="圆角矩形 100"/>
            <p:cNvSpPr/>
            <p:nvPr/>
          </p:nvSpPr>
          <p:spPr>
            <a:xfrm>
              <a:off x="3870326" y="5044440"/>
              <a:ext cx="568666" cy="331470"/>
            </a:xfrm>
            <a:prstGeom prst="roundRect">
              <a:avLst/>
            </a:prstGeom>
            <a:solidFill>
              <a:srgbClr val="6564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VGG</a:t>
              </a:r>
            </a:p>
          </p:txBody>
        </p:sp>
        <p:sp>
          <p:nvSpPr>
            <p:cNvPr id="102" name="圆角矩形 101"/>
            <p:cNvSpPr/>
            <p:nvPr/>
          </p:nvSpPr>
          <p:spPr>
            <a:xfrm>
              <a:off x="4517408" y="5044440"/>
              <a:ext cx="1131600" cy="331470"/>
            </a:xfrm>
            <a:prstGeom prst="roundRect">
              <a:avLst/>
            </a:prstGeom>
            <a:solidFill>
              <a:srgbClr val="6564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Inception-Net</a:t>
              </a:r>
            </a:p>
          </p:txBody>
        </p:sp>
        <p:sp>
          <p:nvSpPr>
            <p:cNvPr id="103" name="圆角矩形 102"/>
            <p:cNvSpPr/>
            <p:nvPr/>
          </p:nvSpPr>
          <p:spPr>
            <a:xfrm>
              <a:off x="5719145" y="5044440"/>
              <a:ext cx="723231" cy="331470"/>
            </a:xfrm>
            <a:prstGeom prst="roundRect">
              <a:avLst/>
            </a:prstGeom>
            <a:solidFill>
              <a:srgbClr val="6564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ResNet</a:t>
              </a:r>
            </a:p>
          </p:txBody>
        </p:sp>
        <p:sp>
          <p:nvSpPr>
            <p:cNvPr id="104" name="圆角矩形 103"/>
            <p:cNvSpPr/>
            <p:nvPr/>
          </p:nvSpPr>
          <p:spPr>
            <a:xfrm>
              <a:off x="3873357" y="5413757"/>
              <a:ext cx="900000" cy="331470"/>
            </a:xfrm>
            <a:prstGeom prst="roundRect">
              <a:avLst/>
            </a:prstGeom>
            <a:solidFill>
              <a:srgbClr val="6564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DenseNet</a:t>
              </a:r>
            </a:p>
          </p:txBody>
        </p:sp>
        <p:sp>
          <p:nvSpPr>
            <p:cNvPr id="105" name="圆角矩形 104"/>
            <p:cNvSpPr/>
            <p:nvPr/>
          </p:nvSpPr>
          <p:spPr>
            <a:xfrm>
              <a:off x="4830507" y="5404485"/>
              <a:ext cx="1598867" cy="33147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SENet</a:t>
              </a: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ACA5C926-56F8-0348-818D-DA1EDFAC86B5}"/>
              </a:ext>
            </a:extLst>
          </p:cNvPr>
          <p:cNvGrpSpPr/>
          <p:nvPr/>
        </p:nvGrpSpPr>
        <p:grpSpPr>
          <a:xfrm>
            <a:off x="6562090" y="5011420"/>
            <a:ext cx="2180590" cy="781685"/>
            <a:chOff x="6562090" y="5011420"/>
            <a:chExt cx="2180590" cy="781685"/>
          </a:xfrm>
        </p:grpSpPr>
        <p:sp>
          <p:nvSpPr>
            <p:cNvPr id="77" name="圆角矩形 76"/>
            <p:cNvSpPr/>
            <p:nvPr/>
          </p:nvSpPr>
          <p:spPr>
            <a:xfrm>
              <a:off x="6600191" y="5425440"/>
              <a:ext cx="920750" cy="33147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PSE</a:t>
              </a:r>
            </a:p>
          </p:txBody>
        </p:sp>
        <p:sp>
          <p:nvSpPr>
            <p:cNvPr id="78" name="圆角矩形 77"/>
            <p:cNvSpPr/>
            <p:nvPr/>
          </p:nvSpPr>
          <p:spPr>
            <a:xfrm>
              <a:off x="7580773" y="5420995"/>
              <a:ext cx="1116822" cy="33147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CARFT</a:t>
              </a:r>
            </a:p>
          </p:txBody>
        </p:sp>
        <p:sp>
          <p:nvSpPr>
            <p:cNvPr id="106" name="圆角矩形 105"/>
            <p:cNvSpPr/>
            <p:nvPr/>
          </p:nvSpPr>
          <p:spPr>
            <a:xfrm>
              <a:off x="6562090" y="5011420"/>
              <a:ext cx="2180590" cy="781685"/>
            </a:xfrm>
            <a:prstGeom prst="roundRect">
              <a:avLst>
                <a:gd name="adj" fmla="val 4482"/>
              </a:avLst>
            </a:prstGeom>
            <a:noFill/>
            <a:ln>
              <a:solidFill>
                <a:schemeClr val="bg2">
                  <a:lumMod val="65000"/>
                </a:schemeClr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>
                      <a:lumMod val="6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  <a:p>
              <a:pPr algn="ctr"/>
              <a:endParaRPr lang="zh-CN" altLang="en-US"/>
            </a:p>
          </p:txBody>
        </p:sp>
        <p:sp>
          <p:nvSpPr>
            <p:cNvPr id="107" name="圆角矩形 106"/>
            <p:cNvSpPr/>
            <p:nvPr/>
          </p:nvSpPr>
          <p:spPr>
            <a:xfrm>
              <a:off x="6600190" y="5060950"/>
              <a:ext cx="648000" cy="331470"/>
            </a:xfrm>
            <a:prstGeom prst="roundRect">
              <a:avLst/>
            </a:prstGeom>
            <a:solidFill>
              <a:srgbClr val="6564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CTPN</a:t>
              </a:r>
            </a:p>
          </p:txBody>
        </p:sp>
        <p:sp>
          <p:nvSpPr>
            <p:cNvPr id="108" name="圆角矩形 107"/>
            <p:cNvSpPr/>
            <p:nvPr/>
          </p:nvSpPr>
          <p:spPr>
            <a:xfrm>
              <a:off x="7314565" y="5060950"/>
              <a:ext cx="648000" cy="331470"/>
            </a:xfrm>
            <a:prstGeom prst="roundRect">
              <a:avLst/>
            </a:prstGeom>
            <a:solidFill>
              <a:srgbClr val="6564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EAST</a:t>
              </a:r>
            </a:p>
          </p:txBody>
        </p:sp>
        <p:sp>
          <p:nvSpPr>
            <p:cNvPr id="109" name="圆角矩形 108"/>
            <p:cNvSpPr/>
            <p:nvPr/>
          </p:nvSpPr>
          <p:spPr>
            <a:xfrm>
              <a:off x="8030210" y="5060950"/>
              <a:ext cx="667385" cy="331470"/>
            </a:xfrm>
            <a:prstGeom prst="roundRect">
              <a:avLst/>
            </a:prstGeom>
            <a:solidFill>
              <a:srgbClr val="6564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Pixel Link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4BCAEE11-4B48-064C-8EB5-83C7C06A1AEE}"/>
              </a:ext>
            </a:extLst>
          </p:cNvPr>
          <p:cNvGrpSpPr/>
          <p:nvPr/>
        </p:nvGrpSpPr>
        <p:grpSpPr>
          <a:xfrm>
            <a:off x="8875396" y="5011420"/>
            <a:ext cx="1774008" cy="781685"/>
            <a:chOff x="8603798" y="5011420"/>
            <a:chExt cx="1774008" cy="781685"/>
          </a:xfrm>
        </p:grpSpPr>
        <p:sp>
          <p:nvSpPr>
            <p:cNvPr id="110" name="圆角矩形 109"/>
            <p:cNvSpPr/>
            <p:nvPr/>
          </p:nvSpPr>
          <p:spPr>
            <a:xfrm>
              <a:off x="8603798" y="5011420"/>
              <a:ext cx="1774008" cy="781685"/>
            </a:xfrm>
            <a:prstGeom prst="roundRect">
              <a:avLst>
                <a:gd name="adj" fmla="val 4482"/>
              </a:avLst>
            </a:prstGeom>
            <a:noFill/>
            <a:ln>
              <a:solidFill>
                <a:schemeClr val="bg2">
                  <a:lumMod val="65000"/>
                </a:schemeClr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>
                      <a:lumMod val="6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  <a:p>
              <a:pPr algn="ctr"/>
              <a:endParaRPr lang="zh-CN" altLang="en-US"/>
            </a:p>
          </p:txBody>
        </p:sp>
        <p:sp>
          <p:nvSpPr>
            <p:cNvPr id="111" name="圆角矩形 110"/>
            <p:cNvSpPr/>
            <p:nvPr/>
          </p:nvSpPr>
          <p:spPr>
            <a:xfrm>
              <a:off x="8662422" y="5060633"/>
              <a:ext cx="1044000" cy="3240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Open Pose</a:t>
              </a:r>
            </a:p>
          </p:txBody>
        </p:sp>
        <p:sp>
          <p:nvSpPr>
            <p:cNvPr id="112" name="圆角矩形 111"/>
            <p:cNvSpPr/>
            <p:nvPr/>
          </p:nvSpPr>
          <p:spPr>
            <a:xfrm>
              <a:off x="9736337" y="5060633"/>
              <a:ext cx="578303" cy="3240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CPN</a:t>
              </a:r>
            </a:p>
          </p:txBody>
        </p:sp>
        <p:sp>
          <p:nvSpPr>
            <p:cNvPr id="113" name="圆角矩形 112"/>
            <p:cNvSpPr/>
            <p:nvPr/>
          </p:nvSpPr>
          <p:spPr>
            <a:xfrm>
              <a:off x="8662421" y="5425591"/>
              <a:ext cx="1044000" cy="3240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100" dirty="0"/>
                <a:t>TWO-Stream</a:t>
              </a:r>
            </a:p>
          </p:txBody>
        </p:sp>
        <p:sp>
          <p:nvSpPr>
            <p:cNvPr id="114" name="圆角矩形 113"/>
            <p:cNvSpPr/>
            <p:nvPr/>
          </p:nvSpPr>
          <p:spPr>
            <a:xfrm>
              <a:off x="9740147" y="5425591"/>
              <a:ext cx="578303" cy="3240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C3D</a:t>
              </a:r>
            </a:p>
          </p:txBody>
        </p:sp>
      </p:grpSp>
      <p:sp>
        <p:nvSpPr>
          <p:cNvPr id="115" name="圆角矩形 114"/>
          <p:cNvSpPr/>
          <p:nvPr/>
        </p:nvSpPr>
        <p:spPr>
          <a:xfrm>
            <a:off x="9206254" y="1313140"/>
            <a:ext cx="1188000" cy="33147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推广同业</a:t>
            </a:r>
          </a:p>
        </p:txBody>
      </p:sp>
      <p:sp>
        <p:nvSpPr>
          <p:cNvPr id="116" name="圆角矩形 115"/>
          <p:cNvSpPr/>
          <p:nvPr/>
        </p:nvSpPr>
        <p:spPr>
          <a:xfrm>
            <a:off x="10982960" y="5773420"/>
            <a:ext cx="1066610" cy="360000"/>
          </a:xfrm>
          <a:prstGeom prst="roundRect">
            <a:avLst/>
          </a:prstGeom>
          <a:solidFill>
            <a:srgbClr val="656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2019</a:t>
            </a:r>
            <a:r>
              <a:rPr lang="zh-CN" altLang="en-US" sz="1200"/>
              <a:t>已完成</a:t>
            </a:r>
          </a:p>
        </p:txBody>
      </p:sp>
      <p:sp>
        <p:nvSpPr>
          <p:cNvPr id="117" name="圆角矩形 116"/>
          <p:cNvSpPr/>
          <p:nvPr/>
        </p:nvSpPr>
        <p:spPr>
          <a:xfrm>
            <a:off x="10982961" y="6243955"/>
            <a:ext cx="1066010" cy="360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2020</a:t>
            </a:r>
            <a:r>
              <a:rPr lang="zh-CN" altLang="en-US" sz="1200"/>
              <a:t>计划</a:t>
            </a:r>
          </a:p>
        </p:txBody>
      </p: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726CBFCB-A2D5-2C47-8EFD-3B63D3F2E835}"/>
              </a:ext>
            </a:extLst>
          </p:cNvPr>
          <p:cNvGrpSpPr/>
          <p:nvPr/>
        </p:nvGrpSpPr>
        <p:grpSpPr>
          <a:xfrm>
            <a:off x="1023112" y="2644358"/>
            <a:ext cx="2263648" cy="936359"/>
            <a:chOff x="1023112" y="2490771"/>
            <a:chExt cx="2263648" cy="936359"/>
          </a:xfrm>
        </p:grpSpPr>
        <p:sp>
          <p:nvSpPr>
            <p:cNvPr id="26" name="圆角矩形 25"/>
            <p:cNvSpPr/>
            <p:nvPr/>
          </p:nvSpPr>
          <p:spPr>
            <a:xfrm>
              <a:off x="1071244" y="2490771"/>
              <a:ext cx="2209908" cy="900000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rgbClr val="656465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>
                      <a:lumMod val="6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  <a:p>
              <a:pPr algn="ctr"/>
              <a:endParaRPr lang="zh-CN" altLang="en-US"/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1081405" y="2828375"/>
              <a:ext cx="1160780" cy="33147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rgbClr val="656465"/>
                  </a:solidFill>
                </a:rPr>
                <a:t>金融票据识别</a:t>
              </a: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1023112" y="3095660"/>
              <a:ext cx="1154430" cy="33147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rgbClr val="656465"/>
                  </a:solidFill>
                </a:rPr>
                <a:t>身份证识别</a:t>
              </a: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2275205" y="2828375"/>
              <a:ext cx="1011555" cy="33147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rgbClr val="656465"/>
                  </a:solidFill>
                </a:rPr>
                <a:t>银行卡识别</a:t>
              </a:r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2275205" y="3095660"/>
              <a:ext cx="1007745" cy="33147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rgbClr val="656465"/>
                  </a:solidFill>
                </a:rPr>
                <a:t>5G+</a:t>
              </a:r>
              <a:r>
                <a:rPr lang="zh-CN" altLang="en-US" sz="1200" dirty="0">
                  <a:solidFill>
                    <a:srgbClr val="656465"/>
                  </a:solidFill>
                </a:rPr>
                <a:t>银行</a:t>
              </a:r>
            </a:p>
          </p:txBody>
        </p:sp>
        <p:sp>
          <p:nvSpPr>
            <p:cNvPr id="118" name="矩形 117"/>
            <p:cNvSpPr/>
            <p:nvPr/>
          </p:nvSpPr>
          <p:spPr>
            <a:xfrm>
              <a:off x="1071244" y="2494915"/>
              <a:ext cx="2211705" cy="328936"/>
            </a:xfrm>
            <a:prstGeom prst="rect">
              <a:avLst/>
            </a:prstGeom>
            <a:solidFill>
              <a:srgbClr val="656465"/>
            </a:solidFill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400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金融</a:t>
              </a:r>
              <a:endParaRPr lang="en-US" altLang="zh-CN" sz="14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129" name="圆角矩形 128"/>
          <p:cNvSpPr/>
          <p:nvPr/>
        </p:nvSpPr>
        <p:spPr>
          <a:xfrm>
            <a:off x="1081406" y="1950720"/>
            <a:ext cx="941704" cy="394970"/>
          </a:xfrm>
          <a:prstGeom prst="roundRect">
            <a:avLst/>
          </a:prstGeom>
          <a:solidFill>
            <a:srgbClr val="656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45</a:t>
            </a:r>
            <a:r>
              <a:rPr lang="zh-CN" altLang="en-US" sz="1200" dirty="0"/>
              <a:t>支交易</a:t>
            </a:r>
          </a:p>
        </p:txBody>
      </p:sp>
      <p:sp>
        <p:nvSpPr>
          <p:cNvPr id="131" name="圆角矩形 130"/>
          <p:cNvSpPr/>
          <p:nvPr/>
        </p:nvSpPr>
        <p:spPr>
          <a:xfrm>
            <a:off x="2142447" y="1950720"/>
            <a:ext cx="1494951" cy="394970"/>
          </a:xfrm>
          <a:prstGeom prst="roundRect">
            <a:avLst/>
          </a:prstGeom>
          <a:solidFill>
            <a:srgbClr val="2169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统一视觉基础框架</a:t>
            </a:r>
          </a:p>
        </p:txBody>
      </p:sp>
      <p:sp>
        <p:nvSpPr>
          <p:cNvPr id="132" name="圆角矩形 131"/>
          <p:cNvSpPr/>
          <p:nvPr/>
        </p:nvSpPr>
        <p:spPr>
          <a:xfrm>
            <a:off x="3756735" y="1950720"/>
            <a:ext cx="1136650" cy="39497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规范接入标准</a:t>
            </a:r>
          </a:p>
        </p:txBody>
      </p:sp>
      <p:sp>
        <p:nvSpPr>
          <p:cNvPr id="133" name="圆角矩形 132"/>
          <p:cNvSpPr/>
          <p:nvPr/>
        </p:nvSpPr>
        <p:spPr>
          <a:xfrm>
            <a:off x="5012722" y="1950720"/>
            <a:ext cx="1529714" cy="39497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优化人工智能算法</a:t>
            </a:r>
          </a:p>
        </p:txBody>
      </p:sp>
      <p:sp>
        <p:nvSpPr>
          <p:cNvPr id="134" name="圆角矩形 133"/>
          <p:cNvSpPr/>
          <p:nvPr/>
        </p:nvSpPr>
        <p:spPr>
          <a:xfrm>
            <a:off x="6661773" y="1950720"/>
            <a:ext cx="1176654" cy="39497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提升数据质量</a:t>
            </a:r>
          </a:p>
        </p:txBody>
      </p:sp>
      <p:sp>
        <p:nvSpPr>
          <p:cNvPr id="135" name="圆角矩形 134"/>
          <p:cNvSpPr/>
          <p:nvPr/>
        </p:nvSpPr>
        <p:spPr>
          <a:xfrm>
            <a:off x="7957764" y="1950720"/>
            <a:ext cx="1176654" cy="39497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扩展功能服务</a:t>
            </a:r>
          </a:p>
        </p:txBody>
      </p:sp>
      <p:sp>
        <p:nvSpPr>
          <p:cNvPr id="136" name="圆角矩形 135"/>
          <p:cNvSpPr/>
          <p:nvPr/>
        </p:nvSpPr>
        <p:spPr>
          <a:xfrm>
            <a:off x="9253754" y="1961514"/>
            <a:ext cx="1332483" cy="39497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打造公有云产品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F62850F-E11A-074D-9364-0CD491F115D0}"/>
              </a:ext>
            </a:extLst>
          </p:cNvPr>
          <p:cNvSpPr/>
          <p:nvPr/>
        </p:nvSpPr>
        <p:spPr>
          <a:xfrm>
            <a:off x="236606" y="107798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应用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D731D7F-2FB9-DC44-A22D-81E0E9D50398}"/>
              </a:ext>
            </a:extLst>
          </p:cNvPr>
          <p:cNvSpPr/>
          <p:nvPr/>
        </p:nvSpPr>
        <p:spPr>
          <a:xfrm>
            <a:off x="236606" y="1835834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服务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  <a:p>
            <a:pPr lvl="0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能力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F9C6730-83A6-6948-9F61-6CE4C9334964}"/>
              </a:ext>
            </a:extLst>
          </p:cNvPr>
          <p:cNvSpPr/>
          <p:nvPr/>
        </p:nvSpPr>
        <p:spPr>
          <a:xfrm>
            <a:off x="236606" y="342268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模块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5F9AA2E-8359-724F-91A0-E832B55EF291}"/>
              </a:ext>
            </a:extLst>
          </p:cNvPr>
          <p:cNvSpPr/>
          <p:nvPr/>
        </p:nvSpPr>
        <p:spPr>
          <a:xfrm>
            <a:off x="236606" y="511883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算法</a:t>
            </a:r>
            <a:endParaRPr lang="zh-CN" altLang="en-US" b="1" dirty="0">
              <a:ln>
                <a:solidFill>
                  <a:schemeClr val="tx1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1F42B6A-84CB-6946-88ED-C9EA1FD65920}"/>
              </a:ext>
            </a:extLst>
          </p:cNvPr>
          <p:cNvSpPr/>
          <p:nvPr/>
        </p:nvSpPr>
        <p:spPr>
          <a:xfrm>
            <a:off x="236606" y="607240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框架</a:t>
            </a:r>
          </a:p>
        </p:txBody>
      </p: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8B955EDD-1CD2-1F44-8FCB-8AF4522AE95F}"/>
              </a:ext>
            </a:extLst>
          </p:cNvPr>
          <p:cNvGrpSpPr/>
          <p:nvPr/>
        </p:nvGrpSpPr>
        <p:grpSpPr>
          <a:xfrm>
            <a:off x="1054425" y="3648541"/>
            <a:ext cx="2277710" cy="864000"/>
            <a:chOff x="1054425" y="3632116"/>
            <a:chExt cx="2277710" cy="864000"/>
          </a:xfrm>
        </p:grpSpPr>
        <p:sp>
          <p:nvSpPr>
            <p:cNvPr id="53" name="圆角矩形 52"/>
            <p:cNvSpPr/>
            <p:nvPr/>
          </p:nvSpPr>
          <p:spPr>
            <a:xfrm>
              <a:off x="1054425" y="3966906"/>
              <a:ext cx="1160780" cy="235283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rgbClr val="656465"/>
                  </a:solidFill>
                </a:rPr>
                <a:t>人员轨迹跟踪</a:t>
              </a:r>
            </a:p>
          </p:txBody>
        </p:sp>
        <p:sp>
          <p:nvSpPr>
            <p:cNvPr id="54" name="圆角矩形 53"/>
            <p:cNvSpPr/>
            <p:nvPr/>
          </p:nvSpPr>
          <p:spPr>
            <a:xfrm>
              <a:off x="1060140" y="4201094"/>
              <a:ext cx="1154430" cy="235283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rgbClr val="656465"/>
                  </a:solidFill>
                </a:rPr>
                <a:t>物品异动检测</a:t>
              </a:r>
            </a:p>
          </p:txBody>
        </p:sp>
        <p:sp>
          <p:nvSpPr>
            <p:cNvPr id="55" name="圆角矩形 54"/>
            <p:cNvSpPr/>
            <p:nvPr/>
          </p:nvSpPr>
          <p:spPr>
            <a:xfrm>
              <a:off x="2119285" y="3966271"/>
              <a:ext cx="1196340" cy="235283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rgbClr val="656465"/>
                  </a:solidFill>
                </a:rPr>
                <a:t>异常行为识别</a:t>
              </a:r>
            </a:p>
          </p:txBody>
        </p:sp>
        <p:sp>
          <p:nvSpPr>
            <p:cNvPr id="56" name="圆角矩形 55"/>
            <p:cNvSpPr/>
            <p:nvPr/>
          </p:nvSpPr>
          <p:spPr>
            <a:xfrm>
              <a:off x="2119285" y="4201094"/>
              <a:ext cx="1212850" cy="235283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solidFill>
                    <a:srgbClr val="656465"/>
                  </a:solidFill>
                </a:rPr>
                <a:t>门禁异常检测</a:t>
              </a:r>
            </a:p>
          </p:txBody>
        </p: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0F6F96F9-EB19-6E4B-BE2F-F0E43DD9E298}"/>
                </a:ext>
              </a:extLst>
            </p:cNvPr>
            <p:cNvSpPr/>
            <p:nvPr/>
          </p:nvSpPr>
          <p:spPr>
            <a:xfrm>
              <a:off x="1071244" y="3632117"/>
              <a:ext cx="2211705" cy="328936"/>
            </a:xfrm>
            <a:prstGeom prst="rect">
              <a:avLst/>
            </a:prstGeom>
            <a:solidFill>
              <a:srgbClr val="656465"/>
            </a:solidFill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400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安防</a:t>
              </a:r>
              <a:endParaRPr lang="en-US" altLang="zh-CN" sz="14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40" name="圆角矩形 139">
              <a:extLst>
                <a:ext uri="{FF2B5EF4-FFF2-40B4-BE49-F238E27FC236}">
                  <a16:creationId xmlns:a16="http://schemas.microsoft.com/office/drawing/2014/main" id="{D7F6D215-BC5B-AE45-A1B4-ED35D16482DB}"/>
                </a:ext>
              </a:extLst>
            </p:cNvPr>
            <p:cNvSpPr/>
            <p:nvPr/>
          </p:nvSpPr>
          <p:spPr>
            <a:xfrm>
              <a:off x="1071244" y="3632116"/>
              <a:ext cx="2209908" cy="864000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rgbClr val="656465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>
                      <a:lumMod val="6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  <a:p>
              <a:pPr algn="ctr"/>
              <a:endParaRPr lang="zh-CN" altLang="en-US"/>
            </a:p>
          </p:txBody>
        </p: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78D62539-33E8-804E-8A27-84CDE78A9D67}"/>
              </a:ext>
            </a:extLst>
          </p:cNvPr>
          <p:cNvGrpSpPr/>
          <p:nvPr/>
        </p:nvGrpSpPr>
        <p:grpSpPr>
          <a:xfrm>
            <a:off x="3382307" y="2644358"/>
            <a:ext cx="1733528" cy="900000"/>
            <a:chOff x="3382307" y="2647312"/>
            <a:chExt cx="1733528" cy="900000"/>
          </a:xfrm>
        </p:grpSpPr>
        <p:grpSp>
          <p:nvGrpSpPr>
            <p:cNvPr id="35" name="组合 34"/>
            <p:cNvGrpSpPr/>
            <p:nvPr/>
          </p:nvGrpSpPr>
          <p:grpSpPr>
            <a:xfrm>
              <a:off x="3460963" y="3029585"/>
              <a:ext cx="1557655" cy="478155"/>
              <a:chOff x="3789" y="5827"/>
              <a:chExt cx="2453" cy="753"/>
            </a:xfrm>
          </p:grpSpPr>
          <p:sp>
            <p:nvSpPr>
              <p:cNvPr id="37" name="圆角矩形 36"/>
              <p:cNvSpPr/>
              <p:nvPr/>
            </p:nvSpPr>
            <p:spPr>
              <a:xfrm>
                <a:off x="3956" y="5827"/>
                <a:ext cx="1263" cy="35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rgbClr val="656465"/>
                    </a:solidFill>
                  </a:rPr>
                  <a:t>行驶证</a:t>
                </a:r>
              </a:p>
            </p:txBody>
          </p:sp>
          <p:sp>
            <p:nvSpPr>
              <p:cNvPr id="38" name="圆角矩形 37"/>
              <p:cNvSpPr/>
              <p:nvPr/>
            </p:nvSpPr>
            <p:spPr>
              <a:xfrm>
                <a:off x="3789" y="6229"/>
                <a:ext cx="2453" cy="35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rgbClr val="656465"/>
                    </a:solidFill>
                  </a:rPr>
                  <a:t>机票</a:t>
                </a:r>
                <a:r>
                  <a:rPr lang="en-US" altLang="zh-CN" sz="1200" dirty="0">
                    <a:solidFill>
                      <a:srgbClr val="656465"/>
                    </a:solidFill>
                  </a:rPr>
                  <a:t>/</a:t>
                </a:r>
                <a:r>
                  <a:rPr lang="zh-CN" altLang="en-US" sz="1200" dirty="0">
                    <a:solidFill>
                      <a:srgbClr val="656465"/>
                    </a:solidFill>
                  </a:rPr>
                  <a:t>车票识别</a:t>
                </a:r>
              </a:p>
            </p:txBody>
          </p:sp>
          <p:sp>
            <p:nvSpPr>
              <p:cNvPr id="39" name="圆角矩形 38"/>
              <p:cNvSpPr/>
              <p:nvPr/>
            </p:nvSpPr>
            <p:spPr>
              <a:xfrm>
                <a:off x="5005" y="5833"/>
                <a:ext cx="1055" cy="35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rgbClr val="656465"/>
                    </a:solidFill>
                  </a:rPr>
                  <a:t>驾照</a:t>
                </a:r>
              </a:p>
            </p:txBody>
          </p:sp>
        </p:grpSp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58B06A08-7936-1041-B765-42310FD80758}"/>
                </a:ext>
              </a:extLst>
            </p:cNvPr>
            <p:cNvSpPr/>
            <p:nvPr/>
          </p:nvSpPr>
          <p:spPr>
            <a:xfrm>
              <a:off x="3382323" y="2647312"/>
              <a:ext cx="1733512" cy="328936"/>
            </a:xfrm>
            <a:prstGeom prst="rect">
              <a:avLst/>
            </a:prstGeom>
            <a:solidFill>
              <a:srgbClr val="656465"/>
            </a:solidFill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400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出行</a:t>
              </a:r>
              <a:endParaRPr lang="en-US" altLang="zh-CN" sz="14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42" name="圆角矩形 141">
              <a:extLst>
                <a:ext uri="{FF2B5EF4-FFF2-40B4-BE49-F238E27FC236}">
                  <a16:creationId xmlns:a16="http://schemas.microsoft.com/office/drawing/2014/main" id="{CE938F40-5D93-BA43-9148-879C059BBA13}"/>
                </a:ext>
              </a:extLst>
            </p:cNvPr>
            <p:cNvSpPr/>
            <p:nvPr/>
          </p:nvSpPr>
          <p:spPr>
            <a:xfrm>
              <a:off x="3382307" y="2647312"/>
              <a:ext cx="1732104" cy="900000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rgbClr val="656465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>
                      <a:lumMod val="6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  <a:p>
              <a:pPr algn="ctr"/>
              <a:endParaRPr lang="zh-CN" altLang="en-US"/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64B09943-CB59-C449-8AA2-8E298A372B80}"/>
              </a:ext>
            </a:extLst>
          </p:cNvPr>
          <p:cNvGrpSpPr/>
          <p:nvPr/>
        </p:nvGrpSpPr>
        <p:grpSpPr>
          <a:xfrm>
            <a:off x="5241283" y="2644358"/>
            <a:ext cx="2530231" cy="900000"/>
            <a:chOff x="5241283" y="2648687"/>
            <a:chExt cx="2530231" cy="900000"/>
          </a:xfrm>
        </p:grpSpPr>
        <p:sp>
          <p:nvSpPr>
            <p:cNvPr id="43" name="圆角矩形 42"/>
            <p:cNvSpPr/>
            <p:nvPr/>
          </p:nvSpPr>
          <p:spPr>
            <a:xfrm>
              <a:off x="5342746" y="2947180"/>
              <a:ext cx="1170163" cy="33147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rgbClr val="656465"/>
                  </a:solidFill>
                </a:rPr>
                <a:t>财务报表识别</a:t>
              </a:r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5350388" y="3215945"/>
              <a:ext cx="2388724" cy="33147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rgbClr val="656465"/>
                  </a:solidFill>
                </a:rPr>
                <a:t>增值税发票识别</a:t>
              </a:r>
            </a:p>
          </p:txBody>
        </p:sp>
        <p:sp>
          <p:nvSpPr>
            <p:cNvPr id="45" name="圆角矩形 44"/>
            <p:cNvSpPr/>
            <p:nvPr/>
          </p:nvSpPr>
          <p:spPr>
            <a:xfrm>
              <a:off x="6537390" y="2947180"/>
              <a:ext cx="1180534" cy="33147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solidFill>
                    <a:srgbClr val="656465"/>
                  </a:solidFill>
                </a:rPr>
                <a:t>贸易单据识别</a:t>
              </a:r>
            </a:p>
          </p:txBody>
        </p:sp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E2B367E0-6CA2-D144-8699-28BA0339D5D1}"/>
                </a:ext>
              </a:extLst>
            </p:cNvPr>
            <p:cNvSpPr/>
            <p:nvPr/>
          </p:nvSpPr>
          <p:spPr>
            <a:xfrm>
              <a:off x="5241300" y="2648687"/>
              <a:ext cx="2530214" cy="328936"/>
            </a:xfrm>
            <a:prstGeom prst="rect">
              <a:avLst/>
            </a:prstGeom>
            <a:solidFill>
              <a:srgbClr val="656465"/>
            </a:solidFill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400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财务</a:t>
              </a:r>
              <a:endParaRPr lang="en-US" altLang="zh-CN" sz="14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44" name="圆角矩形 143">
              <a:extLst>
                <a:ext uri="{FF2B5EF4-FFF2-40B4-BE49-F238E27FC236}">
                  <a16:creationId xmlns:a16="http://schemas.microsoft.com/office/drawing/2014/main" id="{29646701-870F-A749-AB06-D61D57F7DDFC}"/>
                </a:ext>
              </a:extLst>
            </p:cNvPr>
            <p:cNvSpPr/>
            <p:nvPr/>
          </p:nvSpPr>
          <p:spPr>
            <a:xfrm>
              <a:off x="5241283" y="2648687"/>
              <a:ext cx="2528159" cy="900000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rgbClr val="656465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>
                      <a:lumMod val="6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  <a:p>
              <a:pPr algn="ctr"/>
              <a:endParaRPr lang="zh-CN" altLang="en-US"/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D3C367E6-3B48-1043-86AB-FABEC93769EE}"/>
              </a:ext>
            </a:extLst>
          </p:cNvPr>
          <p:cNvGrpSpPr/>
          <p:nvPr/>
        </p:nvGrpSpPr>
        <p:grpSpPr>
          <a:xfrm>
            <a:off x="7886193" y="2644358"/>
            <a:ext cx="2786748" cy="911844"/>
            <a:chOff x="7886193" y="2649431"/>
            <a:chExt cx="2702256" cy="911844"/>
          </a:xfrm>
        </p:grpSpPr>
        <p:sp>
          <p:nvSpPr>
            <p:cNvPr id="48" name="圆角矩形 47"/>
            <p:cNvSpPr/>
            <p:nvPr/>
          </p:nvSpPr>
          <p:spPr>
            <a:xfrm>
              <a:off x="7919220" y="2954167"/>
              <a:ext cx="1168400" cy="33147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rgbClr val="656465"/>
                  </a:solidFill>
                </a:rPr>
                <a:t>营业执照识别</a:t>
              </a:r>
            </a:p>
          </p:txBody>
        </p:sp>
        <p:sp>
          <p:nvSpPr>
            <p:cNvPr id="49" name="圆角矩形 48"/>
            <p:cNvSpPr/>
            <p:nvPr/>
          </p:nvSpPr>
          <p:spPr>
            <a:xfrm>
              <a:off x="7919220" y="3229805"/>
              <a:ext cx="2636520" cy="33147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rgbClr val="656465"/>
                  </a:solidFill>
                </a:rPr>
                <a:t>集中授权凭证识别</a:t>
              </a:r>
            </a:p>
          </p:txBody>
        </p:sp>
        <p:sp>
          <p:nvSpPr>
            <p:cNvPr id="50" name="圆角矩形 49"/>
            <p:cNvSpPr/>
            <p:nvPr/>
          </p:nvSpPr>
          <p:spPr>
            <a:xfrm>
              <a:off x="9115560" y="2954167"/>
              <a:ext cx="1440180" cy="33147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solidFill>
                    <a:srgbClr val="656465"/>
                  </a:solidFill>
                </a:rPr>
                <a:t>事业单位执照识别</a:t>
              </a:r>
            </a:p>
          </p:txBody>
        </p:sp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53623623-1DE7-6C49-88D4-2CDB2943AC6B}"/>
                </a:ext>
              </a:extLst>
            </p:cNvPr>
            <p:cNvSpPr/>
            <p:nvPr/>
          </p:nvSpPr>
          <p:spPr>
            <a:xfrm>
              <a:off x="7886193" y="2649431"/>
              <a:ext cx="2702256" cy="328936"/>
            </a:xfrm>
            <a:prstGeom prst="rect">
              <a:avLst/>
            </a:prstGeom>
            <a:solidFill>
              <a:srgbClr val="656465"/>
            </a:solidFill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400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运营</a:t>
              </a:r>
              <a:endParaRPr lang="en-US" altLang="zh-CN" sz="14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146" name="圆角矩形 145">
            <a:extLst>
              <a:ext uri="{FF2B5EF4-FFF2-40B4-BE49-F238E27FC236}">
                <a16:creationId xmlns:a16="http://schemas.microsoft.com/office/drawing/2014/main" id="{88CDDF15-2990-A147-97D3-B42C8781C4E8}"/>
              </a:ext>
            </a:extLst>
          </p:cNvPr>
          <p:cNvSpPr/>
          <p:nvPr/>
        </p:nvSpPr>
        <p:spPr>
          <a:xfrm>
            <a:off x="7886176" y="2649431"/>
            <a:ext cx="2784484" cy="900000"/>
          </a:xfrm>
          <a:prstGeom prst="roundRect">
            <a:avLst>
              <a:gd name="adj" fmla="val 0"/>
            </a:avLst>
          </a:prstGeom>
          <a:noFill/>
          <a:ln>
            <a:solidFill>
              <a:srgbClr val="65646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6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  <a:p>
            <a:pPr algn="ctr"/>
            <a:endParaRPr lang="zh-CN" altLang="en-US"/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AF3FBC59-40BB-B745-A053-31CEF00DFEBE}"/>
              </a:ext>
            </a:extLst>
          </p:cNvPr>
          <p:cNvGrpSpPr/>
          <p:nvPr/>
        </p:nvGrpSpPr>
        <p:grpSpPr>
          <a:xfrm>
            <a:off x="3384533" y="3648542"/>
            <a:ext cx="1733528" cy="864761"/>
            <a:chOff x="3384533" y="3648542"/>
            <a:chExt cx="1733528" cy="864761"/>
          </a:xfrm>
        </p:grpSpPr>
        <p:sp>
          <p:nvSpPr>
            <p:cNvPr id="59" name="圆角矩形 58"/>
            <p:cNvSpPr/>
            <p:nvPr/>
          </p:nvSpPr>
          <p:spPr>
            <a:xfrm>
              <a:off x="3639244" y="3942437"/>
              <a:ext cx="1213485" cy="33147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rgbClr val="2169D3"/>
                  </a:solidFill>
                </a:rPr>
                <a:t>文档版式还原</a:t>
              </a:r>
            </a:p>
          </p:txBody>
        </p:sp>
        <p:sp>
          <p:nvSpPr>
            <p:cNvPr id="60" name="圆角矩形 59"/>
            <p:cNvSpPr/>
            <p:nvPr/>
          </p:nvSpPr>
          <p:spPr>
            <a:xfrm>
              <a:off x="3644959" y="4181833"/>
              <a:ext cx="1208405" cy="33147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rgbClr val="2169D3"/>
                  </a:solidFill>
                </a:rPr>
                <a:t>文档内容比对</a:t>
              </a:r>
            </a:p>
          </p:txBody>
        </p:sp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268CA5BA-80D8-084B-90C1-C729A51686CD}"/>
                </a:ext>
              </a:extLst>
            </p:cNvPr>
            <p:cNvSpPr/>
            <p:nvPr/>
          </p:nvSpPr>
          <p:spPr>
            <a:xfrm>
              <a:off x="3384549" y="3648542"/>
              <a:ext cx="1733512" cy="328936"/>
            </a:xfrm>
            <a:prstGeom prst="rect">
              <a:avLst/>
            </a:prstGeom>
            <a:solidFill>
              <a:srgbClr val="2169D3"/>
            </a:solidFill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400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   文档识别</a:t>
              </a:r>
              <a:endParaRPr lang="en-US" altLang="zh-CN" sz="14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48" name="圆角矩形 147">
              <a:extLst>
                <a:ext uri="{FF2B5EF4-FFF2-40B4-BE49-F238E27FC236}">
                  <a16:creationId xmlns:a16="http://schemas.microsoft.com/office/drawing/2014/main" id="{705A51D2-4AC7-7144-AABA-4C944CC287A9}"/>
                </a:ext>
              </a:extLst>
            </p:cNvPr>
            <p:cNvSpPr/>
            <p:nvPr/>
          </p:nvSpPr>
          <p:spPr>
            <a:xfrm>
              <a:off x="3384533" y="3648542"/>
              <a:ext cx="1732104" cy="864000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rgbClr val="2169D3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>
                      <a:lumMod val="6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  <a:p>
              <a:pPr algn="ctr"/>
              <a:endParaRPr lang="zh-CN" altLang="en-US"/>
            </a:p>
          </p:txBody>
        </p: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62C45874-7AD9-DE44-8B0F-EED37E23E508}"/>
              </a:ext>
            </a:extLst>
          </p:cNvPr>
          <p:cNvGrpSpPr/>
          <p:nvPr/>
        </p:nvGrpSpPr>
        <p:grpSpPr>
          <a:xfrm>
            <a:off x="5246852" y="3648542"/>
            <a:ext cx="1733528" cy="877901"/>
            <a:chOff x="5246852" y="3649341"/>
            <a:chExt cx="1733528" cy="877901"/>
          </a:xfrm>
        </p:grpSpPr>
        <p:sp>
          <p:nvSpPr>
            <p:cNvPr id="64" name="圆角矩形 63"/>
            <p:cNvSpPr/>
            <p:nvPr/>
          </p:nvSpPr>
          <p:spPr>
            <a:xfrm>
              <a:off x="5349354" y="3944266"/>
              <a:ext cx="1441450" cy="33147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rgbClr val="2169D3"/>
                  </a:solidFill>
                </a:rPr>
                <a:t>圆形印章信息抽取</a:t>
              </a:r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5368404" y="4195772"/>
              <a:ext cx="1435100" cy="33147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rgbClr val="2169D3"/>
                  </a:solidFill>
                </a:rPr>
                <a:t>转账信息条目抽取</a:t>
              </a:r>
            </a:p>
          </p:txBody>
        </p:sp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D34174FE-A1CB-1B4D-8DD6-1C626933014E}"/>
                </a:ext>
              </a:extLst>
            </p:cNvPr>
            <p:cNvSpPr/>
            <p:nvPr/>
          </p:nvSpPr>
          <p:spPr>
            <a:xfrm>
              <a:off x="5246868" y="3649341"/>
              <a:ext cx="1733512" cy="328936"/>
            </a:xfrm>
            <a:prstGeom prst="rect">
              <a:avLst/>
            </a:prstGeom>
            <a:solidFill>
              <a:srgbClr val="2169D3"/>
            </a:solidFill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400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      信息抽取</a:t>
              </a:r>
              <a:endParaRPr lang="en-US" altLang="zh-CN" sz="14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52" name="圆角矩形 151">
              <a:extLst>
                <a:ext uri="{FF2B5EF4-FFF2-40B4-BE49-F238E27FC236}">
                  <a16:creationId xmlns:a16="http://schemas.microsoft.com/office/drawing/2014/main" id="{26E5FA1D-959B-8749-A73F-DE71AF835D88}"/>
                </a:ext>
              </a:extLst>
            </p:cNvPr>
            <p:cNvSpPr/>
            <p:nvPr/>
          </p:nvSpPr>
          <p:spPr>
            <a:xfrm>
              <a:off x="5246852" y="3649341"/>
              <a:ext cx="1732104" cy="864000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rgbClr val="2169D3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>
                      <a:lumMod val="6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  <a:p>
              <a:pPr algn="ctr"/>
              <a:endParaRPr lang="zh-CN" altLang="en-US"/>
            </a:p>
          </p:txBody>
        </p:sp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390B1719-4AA2-8B41-9D06-0BEDABB9E69D}"/>
              </a:ext>
            </a:extLst>
          </p:cNvPr>
          <p:cNvGrpSpPr/>
          <p:nvPr/>
        </p:nvGrpSpPr>
        <p:grpSpPr>
          <a:xfrm>
            <a:off x="7104534" y="3648542"/>
            <a:ext cx="1733528" cy="875820"/>
            <a:chOff x="7104534" y="3660770"/>
            <a:chExt cx="1733528" cy="875820"/>
          </a:xfrm>
        </p:grpSpPr>
        <p:sp>
          <p:nvSpPr>
            <p:cNvPr id="68" name="圆角矩形 67"/>
            <p:cNvSpPr/>
            <p:nvPr/>
          </p:nvSpPr>
          <p:spPr>
            <a:xfrm>
              <a:off x="7238425" y="3953614"/>
              <a:ext cx="1451610" cy="33147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rgbClr val="2169D3"/>
                  </a:solidFill>
                </a:rPr>
                <a:t>员工行为动作识别</a:t>
              </a:r>
            </a:p>
          </p:txBody>
        </p:sp>
        <p:sp>
          <p:nvSpPr>
            <p:cNvPr id="69" name="圆角矩形 68"/>
            <p:cNvSpPr/>
            <p:nvPr/>
          </p:nvSpPr>
          <p:spPr>
            <a:xfrm>
              <a:off x="7244140" y="4205120"/>
              <a:ext cx="1445260" cy="33147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rgbClr val="2169D3"/>
                  </a:solidFill>
                </a:rPr>
                <a:t>客户行为动作识别</a:t>
              </a:r>
            </a:p>
          </p:txBody>
        </p:sp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C7810564-7B99-D84B-B128-6D8FB7A489BF}"/>
                </a:ext>
              </a:extLst>
            </p:cNvPr>
            <p:cNvSpPr/>
            <p:nvPr/>
          </p:nvSpPr>
          <p:spPr>
            <a:xfrm>
              <a:off x="7104550" y="3660770"/>
              <a:ext cx="1733512" cy="328936"/>
            </a:xfrm>
            <a:prstGeom prst="rect">
              <a:avLst/>
            </a:prstGeom>
            <a:solidFill>
              <a:srgbClr val="2169D3"/>
            </a:solidFill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400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    行为动作识别</a:t>
              </a:r>
              <a:endParaRPr lang="en-US" altLang="zh-CN" sz="14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56" name="圆角矩形 155">
              <a:extLst>
                <a:ext uri="{FF2B5EF4-FFF2-40B4-BE49-F238E27FC236}">
                  <a16:creationId xmlns:a16="http://schemas.microsoft.com/office/drawing/2014/main" id="{028A5CF2-C2DC-7C4D-A928-6B01A3DC2884}"/>
                </a:ext>
              </a:extLst>
            </p:cNvPr>
            <p:cNvSpPr/>
            <p:nvPr/>
          </p:nvSpPr>
          <p:spPr>
            <a:xfrm>
              <a:off x="7104534" y="3660770"/>
              <a:ext cx="1732104" cy="864000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rgbClr val="2169D3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>
                      <a:lumMod val="6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  <a:p>
              <a:pPr algn="ctr"/>
              <a:endParaRPr lang="zh-CN" altLang="en-US"/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33D895A3-3ED0-9740-BBFD-937C17C34C94}"/>
              </a:ext>
            </a:extLst>
          </p:cNvPr>
          <p:cNvGrpSpPr/>
          <p:nvPr/>
        </p:nvGrpSpPr>
        <p:grpSpPr>
          <a:xfrm>
            <a:off x="8938556" y="3648542"/>
            <a:ext cx="1733528" cy="864000"/>
            <a:chOff x="8938556" y="3667079"/>
            <a:chExt cx="1733528" cy="864000"/>
          </a:xfrm>
        </p:grpSpPr>
        <p:sp>
          <p:nvSpPr>
            <p:cNvPr id="72" name="圆角矩形 71"/>
            <p:cNvSpPr/>
            <p:nvPr/>
          </p:nvSpPr>
          <p:spPr>
            <a:xfrm>
              <a:off x="9145019" y="3944266"/>
              <a:ext cx="1213485" cy="33147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rgbClr val="2169D3"/>
                  </a:solidFill>
                </a:rPr>
                <a:t>视频比对搜索</a:t>
              </a:r>
            </a:p>
          </p:txBody>
        </p:sp>
        <p:sp>
          <p:nvSpPr>
            <p:cNvPr id="73" name="圆角矩形 72"/>
            <p:cNvSpPr/>
            <p:nvPr/>
          </p:nvSpPr>
          <p:spPr>
            <a:xfrm>
              <a:off x="9150734" y="4195772"/>
              <a:ext cx="1208405" cy="33147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rgbClr val="2169D3"/>
                  </a:solidFill>
                </a:rPr>
                <a:t>视频内容审核</a:t>
              </a:r>
            </a:p>
          </p:txBody>
        </p:sp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0982B595-FEE8-7E40-B146-28359701CAFE}"/>
                </a:ext>
              </a:extLst>
            </p:cNvPr>
            <p:cNvSpPr/>
            <p:nvPr/>
          </p:nvSpPr>
          <p:spPr>
            <a:xfrm>
              <a:off x="8938572" y="3667079"/>
              <a:ext cx="1733512" cy="328936"/>
            </a:xfrm>
            <a:prstGeom prst="rect">
              <a:avLst/>
            </a:prstGeom>
            <a:solidFill>
              <a:srgbClr val="2169D3"/>
            </a:solidFill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lnSpc>
                  <a:spcPct val="120000"/>
                </a:lnSpc>
                <a:defRPr/>
              </a:pPr>
              <a:r>
                <a:rPr lang="zh-CN" altLang="en-US" sz="1400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     内容分析及审核</a:t>
              </a:r>
            </a:p>
          </p:txBody>
        </p:sp>
        <p:sp>
          <p:nvSpPr>
            <p:cNvPr id="158" name="圆角矩形 157">
              <a:extLst>
                <a:ext uri="{FF2B5EF4-FFF2-40B4-BE49-F238E27FC236}">
                  <a16:creationId xmlns:a16="http://schemas.microsoft.com/office/drawing/2014/main" id="{0DD5A5FA-430B-B747-BD47-8133ADA6983B}"/>
                </a:ext>
              </a:extLst>
            </p:cNvPr>
            <p:cNvSpPr/>
            <p:nvPr/>
          </p:nvSpPr>
          <p:spPr>
            <a:xfrm>
              <a:off x="8938556" y="3667079"/>
              <a:ext cx="1732104" cy="864000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rgbClr val="2169D3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>
                      <a:lumMod val="6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  <a:p>
              <a:pPr algn="ctr"/>
              <a:endParaRPr lang="zh-CN" altLang="en-US"/>
            </a:p>
          </p:txBody>
        </p:sp>
      </p:grpSp>
      <p:pic>
        <p:nvPicPr>
          <p:cNvPr id="95" name="图形 94" descr="警笛">
            <a:extLst>
              <a:ext uri="{FF2B5EF4-FFF2-40B4-BE49-F238E27FC236}">
                <a16:creationId xmlns:a16="http://schemas.microsoft.com/office/drawing/2014/main" id="{E1B670A2-3FC1-2E46-A615-BA6906FA2B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96059" y="3638936"/>
            <a:ext cx="325848" cy="325848"/>
          </a:xfrm>
          <a:prstGeom prst="rect">
            <a:avLst/>
          </a:prstGeom>
        </p:spPr>
      </p:pic>
      <p:pic>
        <p:nvPicPr>
          <p:cNvPr id="160" name="图形 159" descr="汽车">
            <a:extLst>
              <a:ext uri="{FF2B5EF4-FFF2-40B4-BE49-F238E27FC236}">
                <a16:creationId xmlns:a16="http://schemas.microsoft.com/office/drawing/2014/main" id="{7AF30412-4CE3-7642-8607-3D0D2CA09B0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93811" y="2650220"/>
            <a:ext cx="325848" cy="325848"/>
          </a:xfrm>
          <a:prstGeom prst="rect">
            <a:avLst/>
          </a:prstGeom>
        </p:spPr>
      </p:pic>
      <p:pic>
        <p:nvPicPr>
          <p:cNvPr id="162" name="图形 161" descr="上升趋势条形图">
            <a:extLst>
              <a:ext uri="{FF2B5EF4-FFF2-40B4-BE49-F238E27FC236}">
                <a16:creationId xmlns:a16="http://schemas.microsoft.com/office/drawing/2014/main" id="{0263F5DD-F2F3-994F-9297-5884B610192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56447" y="2648817"/>
            <a:ext cx="325848" cy="325848"/>
          </a:xfrm>
          <a:prstGeom prst="rect">
            <a:avLst/>
          </a:prstGeom>
        </p:spPr>
      </p:pic>
      <p:pic>
        <p:nvPicPr>
          <p:cNvPr id="164" name="图形 163" descr="剧本">
            <a:extLst>
              <a:ext uri="{FF2B5EF4-FFF2-40B4-BE49-F238E27FC236}">
                <a16:creationId xmlns:a16="http://schemas.microsoft.com/office/drawing/2014/main" id="{55FDC19D-B865-2D44-A812-C22E3C559B3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543142" y="3645280"/>
            <a:ext cx="325848" cy="325848"/>
          </a:xfrm>
          <a:prstGeom prst="rect">
            <a:avLst/>
          </a:prstGeom>
        </p:spPr>
      </p:pic>
      <p:pic>
        <p:nvPicPr>
          <p:cNvPr id="166" name="图形 165" descr="手语">
            <a:extLst>
              <a:ext uri="{FF2B5EF4-FFF2-40B4-BE49-F238E27FC236}">
                <a16:creationId xmlns:a16="http://schemas.microsoft.com/office/drawing/2014/main" id="{15A98EA7-EFB2-7F47-A4F6-24CECD40EFF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185152" y="3627471"/>
            <a:ext cx="325848" cy="325848"/>
          </a:xfrm>
          <a:prstGeom prst="rect">
            <a:avLst/>
          </a:prstGeom>
        </p:spPr>
      </p:pic>
      <p:pic>
        <p:nvPicPr>
          <p:cNvPr id="168" name="图形 167" descr="报纸">
            <a:extLst>
              <a:ext uri="{FF2B5EF4-FFF2-40B4-BE49-F238E27FC236}">
                <a16:creationId xmlns:a16="http://schemas.microsoft.com/office/drawing/2014/main" id="{7B21A824-8BC4-5A43-818A-D342516CC50E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869682" y="2623330"/>
            <a:ext cx="325848" cy="325848"/>
          </a:xfrm>
          <a:prstGeom prst="rect">
            <a:avLst/>
          </a:prstGeom>
        </p:spPr>
      </p:pic>
      <p:pic>
        <p:nvPicPr>
          <p:cNvPr id="170" name="图形 169" descr="硬币">
            <a:extLst>
              <a:ext uri="{FF2B5EF4-FFF2-40B4-BE49-F238E27FC236}">
                <a16:creationId xmlns:a16="http://schemas.microsoft.com/office/drawing/2014/main" id="{78195750-AA90-AF4C-9541-0A99FBFCC201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576740" y="2645902"/>
            <a:ext cx="325848" cy="325848"/>
          </a:xfrm>
          <a:prstGeom prst="rect">
            <a:avLst/>
          </a:prstGeom>
        </p:spPr>
      </p:pic>
      <p:pic>
        <p:nvPicPr>
          <p:cNvPr id="172" name="图形 171" descr="条码">
            <a:extLst>
              <a:ext uri="{FF2B5EF4-FFF2-40B4-BE49-F238E27FC236}">
                <a16:creationId xmlns:a16="http://schemas.microsoft.com/office/drawing/2014/main" id="{6EA492D2-3891-D04F-9F04-50996B0FD46F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445766" y="3635744"/>
            <a:ext cx="369333" cy="369333"/>
          </a:xfrm>
          <a:prstGeom prst="rect">
            <a:avLst/>
          </a:prstGeom>
        </p:spPr>
      </p:pic>
      <p:pic>
        <p:nvPicPr>
          <p:cNvPr id="174" name="图形 173" descr="场记板">
            <a:extLst>
              <a:ext uri="{FF2B5EF4-FFF2-40B4-BE49-F238E27FC236}">
                <a16:creationId xmlns:a16="http://schemas.microsoft.com/office/drawing/2014/main" id="{819B4153-C98E-3348-A286-ADCD12A05C5B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010375" y="3676132"/>
            <a:ext cx="277187" cy="27718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330" y="73025"/>
            <a:ext cx="980884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跟踪前沿技术丰富工具</a:t>
            </a:r>
            <a:endParaRPr lang="en-US" altLang="zh-CN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928094" y="773465"/>
            <a:ext cx="2876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n-ea"/>
                <a:cs typeface="方正兰亭中黑_GBK" panose="02000000000000000000" charset="-122"/>
              </a:rPr>
              <a:t>Allegro（著作权）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4147726" y="785969"/>
            <a:ext cx="3159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n-ea"/>
                <a:cs typeface="方正兰亭中黑_GBK" panose="02000000000000000000" charset="-122"/>
              </a:rPr>
              <a:t>GorillaPro（著作权）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7486770" y="773465"/>
            <a:ext cx="140259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b="1" dirty="0" err="1">
                <a:latin typeface="+mn-ea"/>
                <a:cs typeface="方正兰亭中黑_GBK" panose="02000000000000000000" charset="-122"/>
              </a:rPr>
              <a:t>前端应用</a:t>
            </a:r>
            <a:endParaRPr lang="zh-CN" altLang="en-US" b="1" dirty="0">
              <a:latin typeface="+mn-ea"/>
              <a:cs typeface="方正兰亭中黑_GBK" panose="02000000000000000000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928094" y="1314450"/>
            <a:ext cx="266065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方正兰亭中黑_GBK" panose="02000000000000000000" charset="-122"/>
                <a:ea typeface="方正兰亭中黑_GBK" panose="02000000000000000000" charset="-122"/>
                <a:cs typeface="方正兰亭中黑_GBK" panose="02000000000000000000" charset="-122"/>
                <a:sym typeface="+mn-ea"/>
              </a:rPr>
              <a:t>后台框架脚手架</a:t>
            </a:r>
            <a:r>
              <a:rPr lang="en-US" altLang="zh-CN" sz="1400" dirty="0">
                <a:latin typeface="方正兰亭中黑_GBK" panose="02000000000000000000" charset="-122"/>
                <a:ea typeface="方正兰亭中黑_GBK" panose="02000000000000000000" charset="-122"/>
                <a:cs typeface="方正兰亭中黑_GBK" panose="02000000000000000000" charset="-122"/>
                <a:sym typeface="+mn-ea"/>
              </a:rPr>
              <a:t>,</a:t>
            </a:r>
            <a:r>
              <a:rPr sz="1400" dirty="0" err="1">
                <a:latin typeface="方正兰亭中黑_GBK" panose="02000000000000000000" charset="-122"/>
                <a:ea typeface="方正兰亭中黑_GBK" panose="02000000000000000000" charset="-122"/>
                <a:cs typeface="方正兰亭中黑_GBK" panose="02000000000000000000" charset="-122"/>
              </a:rPr>
              <a:t>Java技术栈</a:t>
            </a:r>
            <a:r>
              <a:rPr sz="1400" dirty="0">
                <a:latin typeface="方正兰亭中黑_GBK" panose="02000000000000000000" charset="-122"/>
                <a:ea typeface="方正兰亭中黑_GBK" panose="02000000000000000000" charset="-122"/>
                <a:cs typeface="方正兰亭中黑_GBK" panose="02000000000000000000" charset="-122"/>
              </a:rPr>
              <a:t>，</a:t>
            </a:r>
            <a:r>
              <a:rPr lang="zh-CN" sz="1400" dirty="0">
                <a:latin typeface="方正兰亭中黑_GBK" panose="02000000000000000000" charset="-122"/>
                <a:ea typeface="方正兰亭中黑_GBK" panose="02000000000000000000" charset="-122"/>
                <a:cs typeface="方正兰亭中黑_GBK" panose="02000000000000000000" charset="-122"/>
              </a:rPr>
              <a:t>基于</a:t>
            </a:r>
            <a:r>
              <a:rPr b="1" dirty="0">
                <a:solidFill>
                  <a:schemeClr val="accent4">
                    <a:lumMod val="75000"/>
                  </a:schemeClr>
                </a:solidFill>
                <a:ea typeface="彩虹粗仿宋" panose="03000509000000000000" charset="-122"/>
                <a:cs typeface="+mj-ea"/>
              </a:rPr>
              <a:t>SpringBoots2.0</a:t>
            </a:r>
            <a:r>
              <a:rPr sz="1400" dirty="0">
                <a:latin typeface="方正兰亭中黑_GBK" panose="02000000000000000000" charset="-122"/>
                <a:ea typeface="方正兰亭中黑_GBK" panose="02000000000000000000" charset="-122"/>
                <a:cs typeface="方正兰亭中黑_GBK" panose="02000000000000000000" charset="-122"/>
              </a:rPr>
              <a:t>开发的开箱即用可插拔式的脚手架 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928094" y="5546090"/>
            <a:ext cx="28759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endParaRPr sz="1400" dirty="0">
              <a:latin typeface="方正兰亭中黑_GBK" panose="02000000000000000000" charset="-122"/>
              <a:ea typeface="方正兰亭中黑_GBK" panose="02000000000000000000" charset="-122"/>
              <a:cs typeface="方正兰亭中黑_GBK" panose="02000000000000000000" charset="-122"/>
            </a:endParaRPr>
          </a:p>
          <a:p>
            <a:pPr>
              <a:lnSpc>
                <a:spcPct val="100000"/>
              </a:lnSpc>
            </a:pPr>
            <a:r>
              <a:rPr sz="1400" dirty="0" err="1">
                <a:latin typeface="方正兰亭中黑_GBK" panose="02000000000000000000" charset="-122"/>
                <a:ea typeface="方正兰亭中黑_GBK" panose="02000000000000000000" charset="-122"/>
                <a:cs typeface="方正兰亭中黑_GBK" panose="02000000000000000000" charset="-122"/>
              </a:rPr>
              <a:t>融通项目、智能监控运营平台项目、技术交流平台项目、董办第二履职曲线项目、薪酬管理平台</a:t>
            </a:r>
            <a:r>
              <a:rPr lang="en-US" b="1" dirty="0">
                <a:solidFill>
                  <a:schemeClr val="accent4"/>
                </a:solidFill>
                <a:ea typeface="彩虹粗仿宋" panose="03000509000000000000" charset="-122"/>
                <a:cs typeface="+mj-ea"/>
                <a:sym typeface="+mn-ea"/>
              </a:rPr>
              <a:t>(6)</a:t>
            </a:r>
            <a:endParaRPr lang="en-US" b="1" dirty="0">
              <a:solidFill>
                <a:schemeClr val="accent4"/>
              </a:solidFill>
              <a:ea typeface="彩虹粗仿宋" panose="03000509000000000000" charset="-122"/>
              <a:cs typeface="+mj-ea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936005" y="4196715"/>
            <a:ext cx="3076575" cy="1231106"/>
          </a:xfrm>
          <a:prstGeom prst="rect">
            <a:avLst/>
          </a:prstGeom>
          <a:solidFill>
            <a:srgbClr val="2169D3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sz="1400" dirty="0">
                <a:solidFill>
                  <a:srgbClr val="FFFFFF"/>
                </a:solidFill>
                <a:latin typeface="+mn-ea"/>
                <a:cs typeface="+mn-ea"/>
              </a:rPr>
              <a:t>OAuth2验证、日志管理模块、消息推送模块开发；</a:t>
            </a:r>
            <a:r>
              <a:rPr lang="en-US" b="1" dirty="0">
                <a:solidFill>
                  <a:schemeClr val="accent4"/>
                </a:solidFill>
                <a:ea typeface="彩虹粗仿宋" panose="03000509000000000000" charset="-122"/>
                <a:cs typeface="+mj-ea"/>
                <a:sym typeface="+mn-ea"/>
              </a:rPr>
              <a:t>(3)</a:t>
            </a:r>
            <a:endParaRPr b="1" dirty="0">
              <a:solidFill>
                <a:schemeClr val="accent4"/>
              </a:solidFill>
              <a:ea typeface="彩虹粗仿宋" panose="03000509000000000000" charset="-122"/>
              <a:cs typeface="+mj-ea"/>
            </a:endParaRPr>
          </a:p>
          <a:p>
            <a:pPr algn="just"/>
            <a:r>
              <a:rPr sz="1400" dirty="0" err="1">
                <a:solidFill>
                  <a:srgbClr val="FFFFFF"/>
                </a:solidFill>
                <a:latin typeface="+mn-ea"/>
                <a:cs typeface="+mn-ea"/>
              </a:rPr>
              <a:t>代码使用白皮书、分布式使用样例编写；脚手架的推广与支持</a:t>
            </a:r>
            <a:endParaRPr lang="en-US" altLang="zh-CN" sz="1400" dirty="0">
              <a:solidFill>
                <a:srgbClr val="FFFFFF"/>
              </a:solidFill>
              <a:latin typeface="+mn-ea"/>
              <a:cs typeface="+mn-ea"/>
            </a:endParaRPr>
          </a:p>
          <a:p>
            <a:pPr algn="just"/>
            <a:endParaRPr lang="zh-CN" sz="1400" dirty="0">
              <a:solidFill>
                <a:srgbClr val="FFFFFF"/>
              </a:solidFill>
              <a:latin typeface="+mn-ea"/>
              <a:cs typeface="+mn-e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936005" y="2419985"/>
            <a:ext cx="3076575" cy="1656000"/>
          </a:xfrm>
          <a:prstGeom prst="rect">
            <a:avLst/>
          </a:prstGeom>
          <a:solidFill>
            <a:srgbClr val="656465"/>
          </a:solidFill>
          <a:ln>
            <a:solidFill>
              <a:srgbClr val="000000">
                <a:alpha val="0"/>
              </a:srgb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sz="1400" dirty="0">
                <a:solidFill>
                  <a:srgbClr val="FFFFFF"/>
                </a:solidFill>
                <a:latin typeface="+mj-ea"/>
                <a:ea typeface="+mj-ea"/>
                <a:cs typeface="+mj-ea"/>
              </a:rPr>
              <a:t>Allegro核心模块、数据库访问模块、跨域模块、加解密模块、安全模块、标准数据模块、继承测试模块、Excel解析模块、P8交易接入模块、Allegro项目生成器、Allegro数据库代码生成器、Allegro </a:t>
            </a:r>
            <a:r>
              <a:rPr sz="1400" dirty="0" err="1">
                <a:solidFill>
                  <a:srgbClr val="FFFFFF"/>
                </a:solidFill>
                <a:latin typeface="+mj-ea"/>
                <a:ea typeface="+mj-ea"/>
                <a:cs typeface="+mj-ea"/>
              </a:rPr>
              <a:t>Swagger文档生成Maven插件</a:t>
            </a:r>
            <a:r>
              <a:rPr lang="en-US" b="1" dirty="0">
                <a:solidFill>
                  <a:schemeClr val="accent4"/>
                </a:solidFill>
                <a:latin typeface="彩虹粗仿宋" panose="03000509000000000000" charset="-122"/>
                <a:ea typeface="彩虹粗仿宋" panose="03000509000000000000" charset="-122"/>
                <a:cs typeface="+mj-ea"/>
              </a:rPr>
              <a:t>(14)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4211900" y="1315085"/>
            <a:ext cx="3095586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方正兰亭中黑_GBK" panose="02000000000000000000" charset="-122"/>
                <a:ea typeface="方正兰亭中黑_GBK" panose="02000000000000000000" charset="-122"/>
                <a:cs typeface="方正兰亭中黑_GBK" panose="02000000000000000000" charset="-122"/>
                <a:sym typeface="+mn-ea"/>
              </a:rPr>
              <a:t>移动端脚手架</a:t>
            </a:r>
            <a:r>
              <a:rPr lang="en-US" altLang="zh-CN" sz="1400" dirty="0">
                <a:latin typeface="方正兰亭中黑_GBK" panose="02000000000000000000" charset="-122"/>
                <a:ea typeface="方正兰亭中黑_GBK" panose="02000000000000000000" charset="-122"/>
                <a:cs typeface="方正兰亭中黑_GBK" panose="02000000000000000000" charset="-122"/>
                <a:sym typeface="+mn-ea"/>
              </a:rPr>
              <a:t>,</a:t>
            </a:r>
            <a:r>
              <a:rPr sz="1400" dirty="0" err="1">
                <a:latin typeface="方正兰亭中黑_GBK" panose="02000000000000000000" charset="-122"/>
                <a:ea typeface="方正兰亭中黑_GBK" panose="02000000000000000000" charset="-122"/>
                <a:cs typeface="方正兰亭中黑_GBK" panose="02000000000000000000" charset="-122"/>
              </a:rPr>
              <a:t>基于</a:t>
            </a:r>
            <a:r>
              <a:rPr b="1" dirty="0" err="1">
                <a:solidFill>
                  <a:schemeClr val="accent4">
                    <a:lumMod val="75000"/>
                  </a:schemeClr>
                </a:solidFill>
                <a:ea typeface="彩虹粗仿宋" panose="03000509000000000000" charset="-122"/>
                <a:cs typeface="+mj-ea"/>
              </a:rPr>
              <a:t>flutter</a:t>
            </a:r>
            <a:r>
              <a:rPr sz="1400" dirty="0" err="1">
                <a:latin typeface="方正兰亭中黑_GBK" panose="02000000000000000000" charset="-122"/>
                <a:ea typeface="方正兰亭中黑_GBK" panose="02000000000000000000" charset="-122"/>
                <a:cs typeface="方正兰亭中黑_GBK" panose="02000000000000000000" charset="-122"/>
              </a:rPr>
              <a:t>开发的基础工程应用包</a:t>
            </a:r>
            <a:r>
              <a:rPr sz="1400" dirty="0">
                <a:latin typeface="方正兰亭中黑_GBK" panose="02000000000000000000" charset="-122"/>
                <a:ea typeface="方正兰亭中黑_GBK" panose="02000000000000000000" charset="-122"/>
                <a:cs typeface="方正兰亭中黑_GBK" panose="02000000000000000000" charset="-122"/>
              </a:rPr>
              <a:t>， </a:t>
            </a:r>
            <a:r>
              <a:rPr sz="1400" dirty="0" err="1">
                <a:latin typeface="方正兰亭中黑_GBK" panose="02000000000000000000" charset="-122"/>
                <a:ea typeface="方正兰亭中黑_GBK" panose="02000000000000000000" charset="-122"/>
                <a:cs typeface="方正兰亭中黑_GBK" panose="02000000000000000000" charset="-122"/>
              </a:rPr>
              <a:t>提供统一的便捷的移动端开发包</a:t>
            </a:r>
            <a:endParaRPr sz="1400" dirty="0">
              <a:latin typeface="方正兰亭中黑_GBK" panose="02000000000000000000" charset="-122"/>
              <a:ea typeface="方正兰亭中黑_GBK" panose="02000000000000000000" charset="-122"/>
              <a:cs typeface="方正兰亭中黑_GBK" panose="02000000000000000000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211900" y="2419985"/>
            <a:ext cx="3159125" cy="1656000"/>
          </a:xfrm>
          <a:prstGeom prst="rect">
            <a:avLst/>
          </a:prstGeom>
          <a:solidFill>
            <a:srgbClr val="656465"/>
          </a:solidFill>
          <a:ln>
            <a:solidFill>
              <a:srgbClr val="000000">
                <a:alpha val="0"/>
              </a:srgbClr>
            </a:solidFill>
          </a:ln>
        </p:spPr>
        <p:txBody>
          <a:bodyPr wrap="square" rtlCol="0">
            <a:spAutoFit/>
          </a:bodyPr>
          <a:lstStyle/>
          <a:p>
            <a:pPr algn="just"/>
            <a:endParaRPr lang="en-US" altLang="zh-CN" sz="1400" dirty="0">
              <a:solidFill>
                <a:srgbClr val="FFFFFF"/>
              </a:solidFill>
              <a:latin typeface="+mj-ea"/>
              <a:ea typeface="+mj-ea"/>
              <a:cs typeface="+mj-ea"/>
            </a:endParaRPr>
          </a:p>
          <a:p>
            <a:pPr algn="just"/>
            <a:endParaRPr lang="en-US" altLang="zh-CN" sz="1400" dirty="0">
              <a:solidFill>
                <a:srgbClr val="FFFFFF"/>
              </a:solidFill>
              <a:latin typeface="+mj-ea"/>
              <a:ea typeface="+mj-ea"/>
              <a:cs typeface="+mj-ea"/>
            </a:endParaRPr>
          </a:p>
          <a:p>
            <a:pPr algn="just"/>
            <a:r>
              <a:rPr sz="1400" dirty="0">
                <a:solidFill>
                  <a:srgbClr val="FFFFFF"/>
                </a:solidFill>
                <a:latin typeface="+mj-ea"/>
                <a:ea typeface="+mj-ea"/>
                <a:cs typeface="+mj-ea"/>
              </a:rPr>
              <a:t>GorillaPro核心模块、HTTP请求、菜单管理、表单管理、状态管理、配置管理、多语言、版本更新、路由管理、文档预览、页面浏览</a:t>
            </a:r>
            <a:r>
              <a:rPr lang="en-US" b="1" dirty="0">
                <a:solidFill>
                  <a:schemeClr val="accent4"/>
                </a:solidFill>
                <a:ea typeface="彩虹粗仿宋" panose="03000509000000000000" charset="-122"/>
                <a:cs typeface="+mj-ea"/>
                <a:sym typeface="+mn-ea"/>
              </a:rPr>
              <a:t>(11)</a:t>
            </a:r>
            <a:endParaRPr lang="en-US" altLang="zh-CN" b="1" dirty="0">
              <a:solidFill>
                <a:schemeClr val="accent4"/>
              </a:solidFill>
              <a:ea typeface="彩虹粗仿宋" panose="03000509000000000000" charset="-122"/>
              <a:cs typeface="+mj-ea"/>
              <a:sym typeface="+mn-ea"/>
            </a:endParaRPr>
          </a:p>
          <a:p>
            <a:pPr algn="just"/>
            <a:endParaRPr lang="en-US" altLang="zh-CN" sz="1400" b="1" dirty="0">
              <a:solidFill>
                <a:srgbClr val="FF0000"/>
              </a:solidFill>
              <a:latin typeface="+mj-ea"/>
              <a:ea typeface="彩虹粗仿宋" panose="03000509000000000000" charset="-122"/>
              <a:cs typeface="+mj-ea"/>
              <a:sym typeface="+mn-ea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212535" y="4196715"/>
            <a:ext cx="3159125" cy="1231106"/>
          </a:xfrm>
          <a:prstGeom prst="rect">
            <a:avLst/>
          </a:prstGeom>
          <a:solidFill>
            <a:srgbClr val="2169D3"/>
          </a:solidFill>
        </p:spPr>
        <p:txBody>
          <a:bodyPr wrap="square" rtlCol="0">
            <a:spAutoFit/>
          </a:bodyPr>
          <a:lstStyle/>
          <a:p>
            <a:pPr algn="just"/>
            <a:r>
              <a:rPr sz="1400" dirty="0" err="1">
                <a:solidFill>
                  <a:srgbClr val="FFFFFF"/>
                </a:solidFill>
                <a:latin typeface="+mn-ea"/>
                <a:cs typeface="+mn-ea"/>
              </a:rPr>
              <a:t>基于CMDK的页面浏览、基于CMDK的文档预览、Flutter</a:t>
            </a:r>
            <a:r>
              <a:rPr sz="1400" dirty="0">
                <a:solidFill>
                  <a:srgbClr val="FFFFFF"/>
                </a:solidFill>
                <a:latin typeface="+mn-ea"/>
                <a:cs typeface="+mn-ea"/>
              </a:rPr>
              <a:t> Web支持模块、2D动画模块；</a:t>
            </a:r>
            <a:r>
              <a:rPr lang="en-US" b="1" dirty="0">
                <a:solidFill>
                  <a:schemeClr val="accent4"/>
                </a:solidFill>
                <a:ea typeface="彩虹粗仿宋" panose="03000509000000000000" charset="-122"/>
                <a:cs typeface="+mj-ea"/>
                <a:sym typeface="+mn-ea"/>
              </a:rPr>
              <a:t>(4)</a:t>
            </a:r>
            <a:endParaRPr b="1" dirty="0">
              <a:solidFill>
                <a:schemeClr val="accent4"/>
              </a:solidFill>
              <a:ea typeface="彩虹粗仿宋" panose="03000509000000000000" charset="-122"/>
              <a:cs typeface="+mj-ea"/>
            </a:endParaRPr>
          </a:p>
          <a:p>
            <a:pPr algn="just"/>
            <a:r>
              <a:rPr sz="1400" dirty="0" err="1">
                <a:solidFill>
                  <a:srgbClr val="FFFFFF"/>
                </a:solidFill>
                <a:latin typeface="+mn-ea"/>
                <a:cs typeface="+mn-ea"/>
              </a:rPr>
              <a:t>代码使用白皮书、使用样例编写；基础应用包的推广与支持</a:t>
            </a:r>
            <a:endParaRPr sz="1400" dirty="0">
              <a:solidFill>
                <a:srgbClr val="FFFFFF"/>
              </a:solidFill>
              <a:latin typeface="+mn-ea"/>
              <a:cs typeface="+mn-ea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555864" y="1315085"/>
            <a:ext cx="3697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1400" dirty="0">
                <a:latin typeface="方正兰亭中黑_GBK" panose="02000000000000000000" charset="-122"/>
                <a:ea typeface="方正兰亭中黑_GBK" panose="02000000000000000000" charset="-122"/>
                <a:cs typeface="方正兰亭中黑_GBK" panose="02000000000000000000" charset="-122"/>
                <a:sym typeface="+mn-ea"/>
              </a:rPr>
              <a:t>基础工程包，提供统一的边界的前端开发包</a:t>
            </a:r>
            <a:r>
              <a:rPr sz="1400" dirty="0">
                <a:latin typeface="方正兰亭中黑_GBK" panose="02000000000000000000" charset="-122"/>
                <a:ea typeface="方正兰亭中黑_GBK" panose="02000000000000000000" charset="-122"/>
                <a:cs typeface="方正兰亭中黑_GBK" panose="02000000000000000000" charset="-122"/>
              </a:rPr>
              <a:t>基于</a:t>
            </a:r>
            <a:r>
              <a:rPr b="1" dirty="0">
                <a:solidFill>
                  <a:schemeClr val="accent4">
                    <a:lumMod val="75000"/>
                  </a:schemeClr>
                </a:solidFill>
                <a:ea typeface="彩虹粗仿宋" panose="03000509000000000000" charset="-122"/>
                <a:cs typeface="+mj-ea"/>
              </a:rPr>
              <a:t>JS、H5</a:t>
            </a:r>
            <a:r>
              <a:rPr sz="1400" dirty="0">
                <a:latin typeface="方正兰亭中黑_GBK" panose="02000000000000000000" charset="-122"/>
                <a:ea typeface="方正兰亭中黑_GBK" panose="02000000000000000000" charset="-122"/>
                <a:cs typeface="方正兰亭中黑_GBK" panose="02000000000000000000" charset="-122"/>
              </a:rPr>
              <a:t>页面技术开发的基础工程包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7555864" y="5546090"/>
            <a:ext cx="33011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sz="1400" dirty="0">
              <a:latin typeface="方正兰亭中黑_GBK" panose="02000000000000000000" charset="-122"/>
              <a:ea typeface="方正兰亭中黑_GBK" panose="02000000000000000000" charset="-122"/>
              <a:cs typeface="方正兰亭中黑_GBK" panose="02000000000000000000" charset="-122"/>
            </a:endParaRPr>
          </a:p>
          <a:p>
            <a:r>
              <a:rPr sz="1400" dirty="0" err="1">
                <a:latin typeface="方正兰亭中黑_GBK" panose="02000000000000000000" charset="-122"/>
                <a:ea typeface="方正兰亭中黑_GBK" panose="02000000000000000000" charset="-122"/>
                <a:cs typeface="方正兰亭中黑_GBK" panose="02000000000000000000" charset="-122"/>
              </a:rPr>
              <a:t>退役军人、宗教、建行大学、公益教育、代收付薪酬平台、融通龙信应用、移动考勤</a:t>
            </a:r>
            <a:r>
              <a:rPr lang="en-US" b="1" dirty="0">
                <a:solidFill>
                  <a:schemeClr val="accent4"/>
                </a:solidFill>
                <a:ea typeface="彩虹粗仿宋" panose="03000509000000000000" charset="-122"/>
                <a:cs typeface="+mj-ea"/>
                <a:sym typeface="+mn-ea"/>
              </a:rPr>
              <a:t>(7)</a:t>
            </a:r>
            <a:endParaRPr b="1" dirty="0">
              <a:solidFill>
                <a:schemeClr val="accent4"/>
              </a:solidFill>
              <a:ea typeface="彩虹粗仿宋" panose="03000509000000000000" charset="-122"/>
              <a:cs typeface="+mj-ea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555865" y="2419985"/>
            <a:ext cx="3404870" cy="1656000"/>
          </a:xfrm>
          <a:prstGeom prst="rect">
            <a:avLst/>
          </a:prstGeom>
          <a:solidFill>
            <a:srgbClr val="656465"/>
          </a:solidFill>
          <a:ln>
            <a:solidFill>
              <a:srgbClr val="000000">
                <a:alpha val="0"/>
              </a:srgbClr>
            </a:solidFill>
          </a:ln>
        </p:spPr>
        <p:txBody>
          <a:bodyPr wrap="square" rtlCol="0">
            <a:spAutoFit/>
          </a:bodyPr>
          <a:lstStyle/>
          <a:p>
            <a:endParaRPr lang="en-US" altLang="zh-CN" sz="1400" dirty="0">
              <a:solidFill>
                <a:srgbClr val="FFFFFF"/>
              </a:solidFill>
              <a:latin typeface="+mn-ea"/>
              <a:cs typeface="+mn-ea"/>
            </a:endParaRPr>
          </a:p>
          <a:p>
            <a:endParaRPr lang="en-US" altLang="zh-CN" sz="1400" dirty="0">
              <a:solidFill>
                <a:srgbClr val="FFFFFF"/>
              </a:solidFill>
              <a:latin typeface="+mn-ea"/>
              <a:cs typeface="+mn-ea"/>
            </a:endParaRPr>
          </a:p>
          <a:p>
            <a:r>
              <a:rPr sz="1400" dirty="0">
                <a:solidFill>
                  <a:srgbClr val="FFFFFF"/>
                </a:solidFill>
                <a:latin typeface="+mn-ea"/>
                <a:cs typeface="+mn-ea"/>
              </a:rPr>
              <a:t>VUE2.0基础开发模块、微信小程序开发模块、龙信应用开发模块、REACT基础开发模块</a:t>
            </a:r>
            <a:r>
              <a:rPr lang="en-US" b="1" dirty="0">
                <a:solidFill>
                  <a:schemeClr val="accent4"/>
                </a:solidFill>
                <a:ea typeface="彩虹粗仿宋" panose="03000509000000000000" charset="-122"/>
                <a:cs typeface="+mj-ea"/>
                <a:sym typeface="+mn-ea"/>
              </a:rPr>
              <a:t>(4)</a:t>
            </a:r>
          </a:p>
          <a:p>
            <a:endParaRPr lang="en-US" altLang="zh-CN" sz="1400" b="1" dirty="0">
              <a:solidFill>
                <a:srgbClr val="FF0000"/>
              </a:solidFill>
              <a:latin typeface="+mn-ea"/>
              <a:ea typeface="彩虹粗仿宋" panose="03000509000000000000" charset="-122"/>
              <a:cs typeface="+mj-ea"/>
              <a:sym typeface="+mn-ea"/>
            </a:endParaRPr>
          </a:p>
          <a:p>
            <a:endParaRPr sz="1400" dirty="0">
              <a:solidFill>
                <a:srgbClr val="FFFFFF"/>
              </a:solidFill>
              <a:latin typeface="+mn-ea"/>
              <a:cs typeface="+mn-ea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7555865" y="4196715"/>
            <a:ext cx="3404870" cy="1231106"/>
          </a:xfrm>
          <a:prstGeom prst="rect">
            <a:avLst/>
          </a:prstGeom>
          <a:solidFill>
            <a:srgbClr val="2169D3"/>
          </a:solidFill>
        </p:spPr>
        <p:txBody>
          <a:bodyPr wrap="square" rtlCol="0">
            <a:spAutoFit/>
          </a:bodyPr>
          <a:lstStyle/>
          <a:p>
            <a:endParaRPr lang="en-US" sz="1400" dirty="0">
              <a:solidFill>
                <a:srgbClr val="FFFFFF"/>
              </a:solidFill>
              <a:latin typeface="+mn-ea"/>
              <a:cs typeface="+mn-ea"/>
            </a:endParaRPr>
          </a:p>
          <a:p>
            <a:r>
              <a:rPr lang="en-US" sz="1400" dirty="0">
                <a:solidFill>
                  <a:srgbClr val="FFFFFF"/>
                </a:solidFill>
                <a:latin typeface="+mn-ea"/>
                <a:cs typeface="+mn-ea"/>
              </a:rPr>
              <a:t> </a:t>
            </a:r>
            <a:r>
              <a:rPr sz="1400" dirty="0">
                <a:solidFill>
                  <a:srgbClr val="FFFFFF"/>
                </a:solidFill>
                <a:latin typeface="+mn-ea"/>
                <a:cs typeface="+mn-ea"/>
              </a:rPr>
              <a:t>VUE3.0基础开发模块、</a:t>
            </a:r>
            <a:endParaRPr lang="en-US" altLang="zh-CN" sz="1400" dirty="0">
              <a:solidFill>
                <a:srgbClr val="FFFFFF"/>
              </a:solidFill>
              <a:latin typeface="+mn-ea"/>
              <a:cs typeface="+mn-ea"/>
            </a:endParaRPr>
          </a:p>
          <a:p>
            <a:r>
              <a:rPr lang="zh-CN" altLang="en-US" sz="1400" dirty="0">
                <a:solidFill>
                  <a:srgbClr val="FFFFFF"/>
                </a:solidFill>
                <a:latin typeface="+mn-ea"/>
                <a:cs typeface="+mn-ea"/>
              </a:rPr>
              <a:t> </a:t>
            </a:r>
            <a:r>
              <a:rPr sz="1400" dirty="0" err="1">
                <a:solidFill>
                  <a:srgbClr val="FFFFFF"/>
                </a:solidFill>
                <a:latin typeface="+mn-ea"/>
                <a:cs typeface="+mn-ea"/>
              </a:rPr>
              <a:t>移动端UI组件库</a:t>
            </a:r>
            <a:r>
              <a:rPr lang="en-US" b="1" dirty="0">
                <a:solidFill>
                  <a:schemeClr val="accent4"/>
                </a:solidFill>
                <a:ea typeface="彩虹粗仿宋" panose="03000509000000000000" charset="-122"/>
                <a:cs typeface="+mj-ea"/>
                <a:sym typeface="+mn-ea"/>
              </a:rPr>
              <a:t>(2)</a:t>
            </a:r>
          </a:p>
          <a:p>
            <a:endParaRPr lang="en-US" sz="1400" b="1" dirty="0">
              <a:solidFill>
                <a:srgbClr val="FF0000"/>
              </a:solidFill>
              <a:latin typeface="彩虹粗仿宋" panose="03000509000000000000" charset="-122"/>
              <a:ea typeface="彩虹粗仿宋" panose="03000509000000000000" charset="-122"/>
              <a:cs typeface="+mj-ea"/>
              <a:sym typeface="+mn-ea"/>
            </a:endParaRPr>
          </a:p>
          <a:p>
            <a:endParaRPr lang="en-US" sz="1400" b="1" dirty="0">
              <a:solidFill>
                <a:srgbClr val="FF0000"/>
              </a:solidFill>
              <a:latin typeface="彩虹粗仿宋" panose="03000509000000000000" charset="-122"/>
              <a:ea typeface="彩虹粗仿宋" panose="03000509000000000000" charset="-122"/>
              <a:cs typeface="+mj-ea"/>
              <a:sym typeface="+mn-ea"/>
            </a:endParaRPr>
          </a:p>
        </p:txBody>
      </p:sp>
      <p:cxnSp>
        <p:nvCxnSpPr>
          <p:cNvPr id="3" name="直接连接符 2"/>
          <p:cNvCxnSpPr>
            <a:cxnSpLocks/>
          </p:cNvCxnSpPr>
          <p:nvPr/>
        </p:nvCxnSpPr>
        <p:spPr>
          <a:xfrm flipV="1">
            <a:off x="936563" y="5546090"/>
            <a:ext cx="10080000" cy="17780"/>
          </a:xfrm>
          <a:prstGeom prst="line">
            <a:avLst/>
          </a:prstGeom>
          <a:ln w="15875" cmpd="dbl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>
            <a:cxnSpLocks/>
          </p:cNvCxnSpPr>
          <p:nvPr/>
        </p:nvCxnSpPr>
        <p:spPr>
          <a:xfrm flipV="1">
            <a:off x="936563" y="2149475"/>
            <a:ext cx="10080000" cy="17780"/>
          </a:xfrm>
          <a:prstGeom prst="line">
            <a:avLst/>
          </a:prstGeom>
          <a:ln w="15875" cmpd="dbl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>
            <a:cxnSpLocks/>
          </p:cNvCxnSpPr>
          <p:nvPr/>
        </p:nvCxnSpPr>
        <p:spPr>
          <a:xfrm flipV="1">
            <a:off x="936563" y="1189355"/>
            <a:ext cx="10080000" cy="17780"/>
          </a:xfrm>
          <a:prstGeom prst="line">
            <a:avLst/>
          </a:prstGeom>
          <a:ln w="15875" cmpd="dbl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1107420" y="5646420"/>
            <a:ext cx="589280" cy="10772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3200" b="1" dirty="0">
                <a:ln/>
                <a:solidFill>
                  <a:srgbClr val="2169D3"/>
                </a:solidFill>
              </a:rPr>
              <a:t>应用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107420" y="2880280"/>
            <a:ext cx="589280" cy="20612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</a:rPr>
              <a:t>功</a:t>
            </a:r>
          </a:p>
          <a:p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</a:rPr>
              <a:t>能</a:t>
            </a:r>
          </a:p>
          <a:p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</a:rPr>
              <a:t>模</a:t>
            </a:r>
          </a:p>
          <a:p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</a:rPr>
              <a:t>块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DD93FF0-032F-B648-9207-2C9C7D139986}"/>
              </a:ext>
            </a:extLst>
          </p:cNvPr>
          <p:cNvSpPr/>
          <p:nvPr/>
        </p:nvSpPr>
        <p:spPr>
          <a:xfrm>
            <a:off x="0" y="2419985"/>
            <a:ext cx="810578" cy="1660525"/>
          </a:xfrm>
          <a:prstGeom prst="rect">
            <a:avLst/>
          </a:prstGeom>
          <a:solidFill>
            <a:srgbClr val="656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656465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-26013" y="2834749"/>
            <a:ext cx="95410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2019</a:t>
            </a: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</a:rPr>
              <a:t>年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7EFAE72-AD55-DC45-95B9-99177E412357}"/>
              </a:ext>
            </a:extLst>
          </p:cNvPr>
          <p:cNvSpPr/>
          <p:nvPr/>
        </p:nvSpPr>
        <p:spPr>
          <a:xfrm>
            <a:off x="0" y="4195564"/>
            <a:ext cx="810578" cy="1169551"/>
          </a:xfrm>
          <a:prstGeom prst="rect">
            <a:avLst/>
          </a:prstGeom>
          <a:solidFill>
            <a:srgbClr val="2169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656465"/>
              </a:solidFill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D08BF437-5D62-7C4A-9268-7C993928332A}"/>
              </a:ext>
            </a:extLst>
          </p:cNvPr>
          <p:cNvSpPr txBox="1"/>
          <p:nvPr/>
        </p:nvSpPr>
        <p:spPr>
          <a:xfrm>
            <a:off x="-26013" y="4361765"/>
            <a:ext cx="95410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2020</a:t>
            </a: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</a:rPr>
              <a:t>年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938</Words>
  <Application>Microsoft Office PowerPoint</Application>
  <PresentationFormat>宽屏</PresentationFormat>
  <Paragraphs>165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彩虹粗仿宋</vt:lpstr>
      <vt:lpstr>方正兰亭中黑_GBK</vt:lpstr>
      <vt:lpstr>微软雅黑</vt:lpstr>
      <vt:lpstr>Arial</vt:lpstr>
      <vt:lpstr>Wingdings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于 彦</cp:lastModifiedBy>
  <cp:revision>140</cp:revision>
  <dcterms:created xsi:type="dcterms:W3CDTF">2020-02-16T13:53:00Z</dcterms:created>
  <dcterms:modified xsi:type="dcterms:W3CDTF">2020-02-19T09:37:50Z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