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95536" y="1412776"/>
            <a:ext cx="8208912" cy="3168352"/>
            <a:chOff x="395536" y="1412776"/>
            <a:chExt cx="8208912" cy="3168352"/>
          </a:xfrm>
        </p:grpSpPr>
        <p:sp>
          <p:nvSpPr>
            <p:cNvPr id="37" name="矩形 36"/>
            <p:cNvSpPr/>
            <p:nvPr/>
          </p:nvSpPr>
          <p:spPr>
            <a:xfrm>
              <a:off x="395536" y="1412776"/>
              <a:ext cx="8208912" cy="3168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647080" y="2132171"/>
              <a:ext cx="1656184" cy="2133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参数设置 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config.py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err="1" smtClean="0">
                  <a:latin typeface="+mn-ea"/>
                  <a:cs typeface="宋体" pitchFamily="2" charset="-122"/>
                </a:rPr>
                <a:t>data_path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数据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err="1" smtClean="0">
                  <a:latin typeface="+mn-ea"/>
                  <a:cs typeface="宋体" pitchFamily="2" charset="-122"/>
                </a:rPr>
                <a:t>stopword_path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停用词表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err="1" smtClean="0">
                  <a:latin typeface="+mn-ea"/>
                  <a:cs typeface="宋体" pitchFamily="2" charset="-122"/>
                </a:rPr>
                <a:t>map_path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映射表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err="1" smtClean="0">
                  <a:latin typeface="+mn-ea"/>
                  <a:cs typeface="宋体" pitchFamily="2" charset="-122"/>
                </a:rPr>
                <a:t>dict_path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自定义字典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smtClean="0">
                  <a:latin typeface="+mn-ea"/>
                  <a:cs typeface="宋体" pitchFamily="2" charset="-122"/>
                </a:rPr>
                <a:t>mode: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关键词提取模式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smtClean="0">
                  <a:latin typeface="+mn-ea"/>
                  <a:cs typeface="宋体" pitchFamily="2" charset="-122"/>
                </a:rPr>
                <a:t>pos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提取词性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err="1" smtClean="0">
                  <a:latin typeface="+mn-ea"/>
                  <a:cs typeface="宋体" pitchFamily="2" charset="-122"/>
                </a:rPr>
                <a:t>topK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关键词提取数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sz="1000" dirty="0" err="1" smtClean="0">
                  <a:latin typeface="+mn-ea"/>
                  <a:cs typeface="宋体" pitchFamily="2" charset="-122"/>
                </a:rPr>
                <a:t>topN</a:t>
              </a:r>
              <a:r>
                <a:rPr lang="en-US" altLang="zh-CN" sz="1000" dirty="0" smtClean="0">
                  <a:latin typeface="+mn-ea"/>
                  <a:cs typeface="宋体" pitchFamily="2" charset="-122"/>
                </a:rPr>
                <a:t>: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高频关键词提取数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>
              <a:off x="2447280" y="2356875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400381" y="2091762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data_path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3239487" y="2132171"/>
              <a:ext cx="1080000" cy="396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读取数据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dataRead()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5111576" y="2140851"/>
              <a:ext cx="1038225" cy="15468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提取关键词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getKeywords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()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239488" y="2798171"/>
              <a:ext cx="1080000" cy="288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1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加载停用词表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239488" y="3392171"/>
              <a:ext cx="1080000" cy="2889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加载映射表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239488" y="4004171"/>
              <a:ext cx="1080000" cy="2889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加载自定义字典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cxnSp>
          <p:nvCxnSpPr>
            <p:cNvPr id="14" name="AutoShape 3"/>
            <p:cNvCxnSpPr>
              <a:cxnSpLocks noChangeShapeType="1"/>
            </p:cNvCxnSpPr>
            <p:nvPr/>
          </p:nvCxnSpPr>
          <p:spPr bwMode="auto">
            <a:xfrm>
              <a:off x="2471805" y="2941611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2292077" y="2667826"/>
              <a:ext cx="1019299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stopword_path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16" name="AutoShape 3"/>
            <p:cNvCxnSpPr>
              <a:cxnSpLocks noChangeShapeType="1"/>
            </p:cNvCxnSpPr>
            <p:nvPr/>
          </p:nvCxnSpPr>
          <p:spPr bwMode="auto">
            <a:xfrm>
              <a:off x="2447280" y="3517675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328373" y="3243890"/>
              <a:ext cx="971816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mapword_path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18" name="AutoShape 3"/>
            <p:cNvCxnSpPr>
              <a:cxnSpLocks noChangeShapeType="1"/>
            </p:cNvCxnSpPr>
            <p:nvPr/>
          </p:nvCxnSpPr>
          <p:spPr bwMode="auto">
            <a:xfrm>
              <a:off x="2447280" y="4165747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400381" y="3891962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dict_path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22" name="AutoShape 3"/>
            <p:cNvCxnSpPr>
              <a:cxnSpLocks noChangeShapeType="1"/>
            </p:cNvCxnSpPr>
            <p:nvPr/>
          </p:nvCxnSpPr>
          <p:spPr bwMode="auto">
            <a:xfrm>
              <a:off x="4408282" y="2356875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451455" y="2091762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data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24" name="AutoShape 3"/>
            <p:cNvCxnSpPr>
              <a:cxnSpLocks noChangeShapeType="1"/>
            </p:cNvCxnSpPr>
            <p:nvPr/>
          </p:nvCxnSpPr>
          <p:spPr bwMode="auto">
            <a:xfrm>
              <a:off x="4408282" y="2932939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361383" y="2667826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stopword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26" name="AutoShape 3"/>
            <p:cNvCxnSpPr>
              <a:cxnSpLocks noChangeShapeType="1"/>
            </p:cNvCxnSpPr>
            <p:nvPr/>
          </p:nvCxnSpPr>
          <p:spPr bwMode="auto">
            <a:xfrm>
              <a:off x="4397095" y="3509003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4397455" y="3243890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mapword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28" name="AutoShape 3"/>
            <p:cNvCxnSpPr>
              <a:cxnSpLocks noChangeShapeType="1"/>
            </p:cNvCxnSpPr>
            <p:nvPr/>
          </p:nvCxnSpPr>
          <p:spPr bwMode="auto">
            <a:xfrm>
              <a:off x="6220643" y="2469977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3"/>
            <p:cNvCxnSpPr>
              <a:cxnSpLocks noChangeShapeType="1"/>
            </p:cNvCxnSpPr>
            <p:nvPr/>
          </p:nvCxnSpPr>
          <p:spPr bwMode="auto">
            <a:xfrm>
              <a:off x="6220643" y="3068960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"/>
            <p:cNvCxnSpPr>
              <a:cxnSpLocks noChangeShapeType="1"/>
            </p:cNvCxnSpPr>
            <p:nvPr/>
          </p:nvCxnSpPr>
          <p:spPr bwMode="auto">
            <a:xfrm>
              <a:off x="6220643" y="3550097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52517" y="2204864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result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2517" y="2803847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mapped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191696" y="3284984"/>
              <a:ext cx="803275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k</a:t>
              </a: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eys_all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6911896" y="2060848"/>
              <a:ext cx="1440040" cy="7200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ts val="1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结果</a:t>
              </a: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写入</a:t>
              </a:r>
              <a:r>
                <a:rPr lang="en-US" altLang="zh-CN" sz="850" b="1" dirty="0" smtClean="0">
                  <a:latin typeface="+mn-ea"/>
                  <a:cs typeface="宋体" pitchFamily="2" charset="-122"/>
                </a:rPr>
                <a:t>excel</a:t>
              </a: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，每行</a:t>
              </a:r>
              <a:r>
                <a:rPr kumimoji="0" lang="zh-CN" altLang="en-US" sz="8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包括文本编号，文本</a:t>
              </a: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标题</a:t>
              </a:r>
              <a:r>
                <a:rPr kumimoji="0" lang="zh-CN" altLang="en-US" sz="8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，提取</a:t>
              </a:r>
              <a:r>
                <a:rPr kumimoji="0" lang="en-US" altLang="zh-CN" sz="85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topK</a:t>
              </a:r>
              <a:r>
                <a:rPr kumimoji="0" lang="zh-CN" altLang="en-US" sz="8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关键词，</a:t>
              </a: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未</a:t>
              </a:r>
              <a:r>
                <a:rPr kumimoji="0" lang="zh-CN" altLang="en-US" sz="8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映射关键词，</a:t>
              </a: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映射关键词</a:t>
              </a:r>
              <a:endParaRPr kumimoji="0" lang="zh-CN" sz="8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6911776" y="2844168"/>
              <a:ext cx="1440160" cy="4320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ts val="1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全部文本的映射关键词去重后写入</a:t>
              </a:r>
              <a:r>
                <a:rPr lang="en-US" altLang="zh-CN" sz="850" b="1" dirty="0" smtClean="0">
                  <a:latin typeface="+mn-ea"/>
                  <a:cs typeface="宋体" pitchFamily="2" charset="-122"/>
                </a:rPr>
                <a:t>excel</a:t>
              </a:r>
              <a:endParaRPr kumimoji="0" lang="zh-CN" sz="8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6911776" y="3330168"/>
              <a:ext cx="1440160" cy="4320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lnSpc>
                  <a:spcPct val="125000"/>
                </a:lnSpc>
                <a:spcBef>
                  <a:spcPts val="150"/>
                </a:spcBef>
                <a:spcAft>
                  <a:spcPct val="0"/>
                </a:spcAft>
              </a:pPr>
              <a:r>
                <a:rPr lang="zh-CN" altLang="en-US" sz="850" b="1" dirty="0" smtClean="0">
                  <a:latin typeface="+mn-ea"/>
                  <a:cs typeface="宋体" pitchFamily="2" charset="-122"/>
                </a:rPr>
                <a:t>提取高频关键词写入</a:t>
              </a:r>
              <a:r>
                <a:rPr lang="en-US" altLang="zh-CN" sz="850" b="1" dirty="0" smtClean="0">
                  <a:latin typeface="+mn-ea"/>
                  <a:cs typeface="宋体" pitchFamily="2" charset="-122"/>
                </a:rPr>
                <a:t>excel</a:t>
              </a:r>
              <a:endParaRPr lang="en-US" altLang="zh-CN" sz="850" b="1" dirty="0" smtClean="0">
                <a:latin typeface="+mn-ea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ts val="15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getKeymost</a:t>
              </a:r>
              <a:r>
                <a:rPr kumimoji="0" lang="en-US" altLang="zh-CN" sz="8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()</a:t>
              </a:r>
              <a:endParaRPr kumimoji="0" lang="zh-CN" sz="8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575072" y="1628800"/>
              <a:ext cx="1440160" cy="3371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100" b="1" spc="20" dirty="0" smtClean="0">
                  <a:latin typeface="+mn-ea"/>
                  <a:cs typeface="宋体" pitchFamily="2" charset="-122"/>
                </a:rPr>
                <a:t>TF-IDF</a:t>
              </a:r>
              <a:r>
                <a:rPr lang="zh-CN" altLang="en-US" sz="1100" b="1" spc="20" dirty="0" smtClean="0">
                  <a:latin typeface="+mn-ea"/>
                  <a:cs typeface="宋体" pitchFamily="2" charset="-122"/>
                </a:rPr>
                <a:t>关键词提取</a:t>
              </a:r>
              <a:endParaRPr lang="zh-CN" altLang="zh-CN" sz="1100" b="1" spc="20" dirty="0" smtClean="0">
                <a:latin typeface="+mn-ea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07504" y="1412776"/>
            <a:ext cx="8928992" cy="2736304"/>
            <a:chOff x="107504" y="1412776"/>
            <a:chExt cx="8928992" cy="2736304"/>
          </a:xfrm>
        </p:grpSpPr>
        <p:sp>
          <p:nvSpPr>
            <p:cNvPr id="37" name="矩形 36"/>
            <p:cNvSpPr/>
            <p:nvPr/>
          </p:nvSpPr>
          <p:spPr>
            <a:xfrm>
              <a:off x="107504" y="1412776"/>
              <a:ext cx="8928992" cy="2736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684080" y="2492896"/>
              <a:ext cx="900000" cy="7200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idList</a:t>
              </a:r>
              <a:endParaRPr kumimoji="0" lang="en-US" altLang="zh-CN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titleList</a:t>
              </a:r>
              <a:endParaRPr lang="en-US" altLang="zh-CN" sz="900" dirty="0" smtClean="0">
                <a:latin typeface="+mn-ea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abstractList</a:t>
              </a:r>
              <a:endPara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>
              <a:off x="215928" y="2888912"/>
              <a:ext cx="3960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169429" y="2636912"/>
              <a:ext cx="432048" cy="2880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data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376168" y="2564904"/>
              <a:ext cx="864000" cy="6480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900" b="1" dirty="0" smtClean="0">
                  <a:latin typeface="+mn-ea"/>
                  <a:cs typeface="宋体" pitchFamily="2" charset="-122"/>
                </a:rPr>
                <a:t>预处理</a:t>
              </a:r>
              <a:endParaRPr kumimoji="0" lang="zh-CN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dataPrepos</a:t>
              </a: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()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900" dirty="0" smtClean="0">
                  <a:latin typeface="+mn-ea"/>
                  <a:cs typeface="宋体" pitchFamily="2" charset="-122"/>
                </a:rPr>
                <a:t>获得候选词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816328" y="2564904"/>
              <a:ext cx="1260000" cy="648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计算</a:t>
              </a:r>
              <a:r>
                <a:rPr kumimoji="0" lang="en-US" altLang="zh-CN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TF-IDF</a:t>
              </a:r>
              <a:r>
                <a:rPr kumimoji="0" lang="zh-CN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权重矩阵</a:t>
              </a:r>
            </a:p>
            <a:p>
              <a:pPr lvl="0" algn="just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CountVectorizer</a:t>
              </a:r>
              <a:r>
                <a:rPr lang="en-US" altLang="zh-CN" sz="900" dirty="0" smtClean="0">
                  <a:latin typeface="+mn-ea"/>
                  <a:cs typeface="宋体" pitchFamily="2" charset="-122"/>
                </a:rPr>
                <a:t>()</a:t>
              </a:r>
              <a:endParaRPr lang="en-US" altLang="zh-CN" sz="900" dirty="0" smtClean="0">
                <a:latin typeface="+mn-ea"/>
                <a:cs typeface="宋体" pitchFamily="2" charset="-122"/>
              </a:endParaRPr>
            </a:p>
            <a:p>
              <a:pPr lvl="0" algn="just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TfidfTransformer</a:t>
              </a:r>
              <a:r>
                <a:rPr lang="en-US" altLang="zh-CN" sz="900" dirty="0" smtClean="0">
                  <a:latin typeface="+mn-ea"/>
                  <a:cs typeface="宋体" pitchFamily="2" charset="-122"/>
                </a:rPr>
                <a:t>()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688536" y="2564904"/>
              <a:ext cx="1080120" cy="6480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900" b="1" spc="10" dirty="0" smtClean="0">
                  <a:latin typeface="+mn-ea"/>
                  <a:cs typeface="宋体" pitchFamily="2" charset="-122"/>
                </a:rPr>
                <a:t>按权重对候选词降序排列，并选取</a:t>
              </a:r>
              <a:r>
                <a:rPr lang="en-US" altLang="zh-CN" sz="900" b="1" spc="10" dirty="0" err="1" smtClean="0">
                  <a:latin typeface="+mn-ea"/>
                  <a:cs typeface="宋体" pitchFamily="2" charset="-122"/>
                </a:rPr>
                <a:t>topK</a:t>
              </a:r>
              <a:r>
                <a:rPr lang="zh-CN" altLang="en-US" sz="900" b="1" spc="10" dirty="0" smtClean="0">
                  <a:latin typeface="+mn-ea"/>
                  <a:cs typeface="宋体" pitchFamily="2" charset="-122"/>
                </a:rPr>
                <a:t>个关键词</a:t>
              </a:r>
              <a:endParaRPr kumimoji="0" lang="zh-CN" sz="1600" b="0" i="0" u="none" strike="noStrike" cap="none" spc="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7290416" y="2708920"/>
              <a:ext cx="972000" cy="4320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900" b="1" dirty="0" smtClean="0">
                  <a:latin typeface="+mn-ea"/>
                  <a:cs typeface="宋体" pitchFamily="2" charset="-122"/>
                </a:rPr>
                <a:t>关键词映射</a:t>
              </a:r>
              <a:endParaRPr lang="en-US" altLang="zh-CN" sz="900" b="1" dirty="0" smtClean="0">
                <a:latin typeface="+mn-ea"/>
                <a:cs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keysMapping</a:t>
              </a:r>
              <a:r>
                <a:rPr kumimoji="0" lang="en-US" altLang="zh-CN" sz="9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()</a:t>
              </a:r>
              <a:endParaRPr kumimoji="0" 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7218416" y="2204864"/>
              <a:ext cx="1674064" cy="1296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14" name="AutoShape 3"/>
            <p:cNvCxnSpPr>
              <a:cxnSpLocks noChangeShapeType="1"/>
            </p:cNvCxnSpPr>
            <p:nvPr/>
          </p:nvCxnSpPr>
          <p:spPr bwMode="auto">
            <a:xfrm>
              <a:off x="1698373" y="2915976"/>
              <a:ext cx="6191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555133" y="2663976"/>
              <a:ext cx="1019299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abstractList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16" name="AutoShape 3"/>
            <p:cNvCxnSpPr>
              <a:cxnSpLocks noChangeShapeType="1"/>
            </p:cNvCxnSpPr>
            <p:nvPr/>
          </p:nvCxnSpPr>
          <p:spPr bwMode="auto">
            <a:xfrm>
              <a:off x="5141419" y="2924944"/>
              <a:ext cx="4680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112472" y="2659831"/>
              <a:ext cx="539768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weight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7236297" y="2348880"/>
              <a:ext cx="648071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keys_all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24" name="AutoShape 3"/>
            <p:cNvCxnSpPr>
              <a:cxnSpLocks noChangeShapeType="1"/>
            </p:cNvCxnSpPr>
            <p:nvPr/>
          </p:nvCxnSpPr>
          <p:spPr bwMode="auto">
            <a:xfrm>
              <a:off x="3330048" y="2924944"/>
              <a:ext cx="4320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"/>
            <p:cNvCxnSpPr>
              <a:cxnSpLocks noChangeShapeType="1"/>
            </p:cNvCxnSpPr>
            <p:nvPr/>
          </p:nvCxnSpPr>
          <p:spPr bwMode="auto">
            <a:xfrm>
              <a:off x="6840664" y="2924944"/>
              <a:ext cx="3240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240264" y="2659831"/>
              <a:ext cx="576064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corpus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cxnSp>
          <p:nvCxnSpPr>
            <p:cNvPr id="28" name="AutoShape 3"/>
            <p:cNvCxnSpPr>
              <a:cxnSpLocks noChangeShapeType="1"/>
            </p:cNvCxnSpPr>
            <p:nvPr/>
          </p:nvCxnSpPr>
          <p:spPr bwMode="auto">
            <a:xfrm>
              <a:off x="8352832" y="2947863"/>
              <a:ext cx="4676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8316417" y="2682750"/>
              <a:ext cx="576063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result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8316416" y="2947863"/>
              <a:ext cx="648072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mapped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323528" y="1772816"/>
              <a:ext cx="1908696" cy="3600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b="1" spc="20" dirty="0" smtClean="0">
                  <a:latin typeface="+mn-ea"/>
                  <a:cs typeface="宋体" pitchFamily="2" charset="-122"/>
                </a:rPr>
                <a:t>提取关键词 </a:t>
              </a:r>
              <a:r>
                <a:rPr lang="en-US" altLang="zh-CN" sz="1100" b="1" spc="20" dirty="0" err="1" smtClean="0">
                  <a:latin typeface="+mn-ea"/>
                  <a:cs typeface="宋体" pitchFamily="2" charset="-122"/>
                </a:rPr>
                <a:t>getKeywords</a:t>
              </a:r>
              <a:r>
                <a:rPr lang="en-US" altLang="zh-CN" sz="1100" b="1" spc="20" dirty="0" smtClean="0">
                  <a:latin typeface="+mn-ea"/>
                  <a:cs typeface="宋体" pitchFamily="2" charset="-122"/>
                </a:rPr>
                <a:t>()</a:t>
              </a:r>
              <a:endParaRPr lang="zh-CN" altLang="en-US" sz="1100" b="1" spc="2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6804416" y="2659831"/>
              <a:ext cx="432048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smtClean="0">
                  <a:latin typeface="+mn-ea"/>
                  <a:cs typeface="宋体" pitchFamily="2" charset="-122"/>
                </a:rPr>
                <a:t>key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2051720" y="3235895"/>
              <a:ext cx="648072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stopword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051720" y="3284984"/>
              <a:ext cx="720080" cy="216024"/>
              <a:chOff x="2123728" y="3284984"/>
              <a:chExt cx="648072" cy="288032"/>
            </a:xfrm>
          </p:grpSpPr>
          <p:cxnSp>
            <p:nvCxnSpPr>
              <p:cNvPr id="53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2771800" y="3284984"/>
                <a:ext cx="0" cy="2880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" name="直接连接符 62"/>
              <p:cNvCxnSpPr/>
              <p:nvPr/>
            </p:nvCxnSpPr>
            <p:spPr>
              <a:xfrm>
                <a:off x="2123728" y="3573016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6642000" y="3186000"/>
              <a:ext cx="648072" cy="2651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 err="1" smtClean="0">
                  <a:latin typeface="+mn-ea"/>
                  <a:cs typeface="宋体" pitchFamily="2" charset="-122"/>
                </a:rPr>
                <a:t>mapword</a:t>
              </a:r>
              <a:endParaRPr lang="zh-CN" altLang="zh-CN" sz="900" dirty="0" smtClean="0">
                <a:latin typeface="+mn-ea"/>
                <a:cs typeface="宋体" pitchFamily="2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660232" y="3212976"/>
              <a:ext cx="1152128" cy="216024"/>
              <a:chOff x="2123728" y="3284984"/>
              <a:chExt cx="648072" cy="288032"/>
            </a:xfrm>
          </p:grpSpPr>
          <p:cxnSp>
            <p:nvCxnSpPr>
              <p:cNvPr id="69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2771800" y="3284984"/>
                <a:ext cx="0" cy="2880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123728" y="3573016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158</Words>
  <Application>Microsoft Office PowerPoint</Application>
  <PresentationFormat>全屏显示(4:3)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30</cp:revision>
  <dcterms:created xsi:type="dcterms:W3CDTF">2018-12-20T02:34:48Z</dcterms:created>
  <dcterms:modified xsi:type="dcterms:W3CDTF">2018-12-20T06:54:01Z</dcterms:modified>
</cp:coreProperties>
</file>