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60" r:id="rId3"/>
    <p:sldId id="293" r:id="rId4"/>
    <p:sldId id="261" r:id="rId5"/>
    <p:sldId id="263" r:id="rId6"/>
    <p:sldId id="264" r:id="rId7"/>
    <p:sldId id="265" r:id="rId8"/>
    <p:sldId id="266" r:id="rId9"/>
    <p:sldId id="267" r:id="rId10"/>
    <p:sldId id="268" r:id="rId11"/>
    <p:sldId id="269" r:id="rId12"/>
    <p:sldId id="270" r:id="rId13"/>
    <p:sldId id="297" r:id="rId14"/>
    <p:sldId id="271" r:id="rId15"/>
    <p:sldId id="272" r:id="rId16"/>
    <p:sldId id="273" r:id="rId17"/>
    <p:sldId id="274" r:id="rId18"/>
    <p:sldId id="275" r:id="rId19"/>
    <p:sldId id="276" r:id="rId20"/>
    <p:sldId id="277" r:id="rId21"/>
    <p:sldId id="295" r:id="rId22"/>
    <p:sldId id="279" r:id="rId23"/>
    <p:sldId id="280" r:id="rId24"/>
    <p:sldId id="281" r:id="rId25"/>
    <p:sldId id="282" r:id="rId26"/>
    <p:sldId id="283" r:id="rId27"/>
    <p:sldId id="284" r:id="rId28"/>
    <p:sldId id="285" r:id="rId29"/>
    <p:sldId id="286" r:id="rId30"/>
    <p:sldId id="287" r:id="rId31"/>
    <p:sldId id="288" r:id="rId32"/>
    <p:sldId id="296" r:id="rId33"/>
    <p:sldId id="290" r:id="rId34"/>
    <p:sldId id="292" r:id="rId35"/>
    <p:sldId id="258"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5723"/>
    <a:srgbClr val="00642D"/>
    <a:srgbClr val="548235"/>
    <a:srgbClr val="2684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50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255D7-BD7B-4C09-B9ED-ED0629EE7AB8}" type="datetimeFigureOut">
              <a:rPr lang="zh-CN" altLang="en-US" smtClean="0"/>
              <a:pPr/>
              <a:t>2024/7/11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97EE4-BA3C-4C25-854A-745EE929D2B5}" type="slidenum">
              <a:rPr lang="zh-CN" altLang="en-US" smtClean="0"/>
              <a:pPr/>
              <a:t>‹#›</a:t>
            </a:fld>
            <a:endParaRPr lang="zh-CN" altLang="en-US"/>
          </a:p>
        </p:txBody>
      </p:sp>
    </p:spTree>
    <p:extLst>
      <p:ext uri="{BB962C8B-B14F-4D97-AF65-F5344CB8AC3E}">
        <p14:creationId xmlns:p14="http://schemas.microsoft.com/office/powerpoint/2010/main" xmlns="" val="132388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smtClean="0"/>
              <a:t>、介绍</a:t>
            </a:r>
            <a:r>
              <a:rPr lang="zh-CN" altLang="en-US" dirty="0" smtClean="0"/>
              <a:t>所有本章要做的页面</a:t>
            </a:r>
            <a:endParaRPr lang="en-US" altLang="zh-CN" dirty="0" smtClean="0"/>
          </a:p>
          <a:p>
            <a:r>
              <a:rPr lang="en-US" altLang="zh-CN" dirty="0" smtClean="0"/>
              <a:t>2</a:t>
            </a:r>
            <a:r>
              <a:rPr lang="zh-CN" altLang="en-US" dirty="0" smtClean="0"/>
              <a:t>、展示所有页面的</a:t>
            </a:r>
            <a:r>
              <a:rPr lang="en-US" altLang="zh-CN" dirty="0" smtClean="0"/>
              <a:t>jpg</a:t>
            </a:r>
            <a:r>
              <a:rPr lang="zh-CN" altLang="en-US" dirty="0" smtClean="0"/>
              <a:t>图片给学生看，并且简单介绍页面之间的联系和功能（后面制作时要详细讲解每一部分的功能）</a:t>
            </a:r>
          </a:p>
        </p:txBody>
      </p:sp>
      <p:sp>
        <p:nvSpPr>
          <p:cNvPr id="665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24AD93-4820-4AD6-8534-59E7E93DAB83}" type="slidenum">
              <a:rPr lang="zh-CN" altLang="en-US" smtClean="0"/>
              <a:pPr/>
              <a:t>2</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0420DA-9861-42BD-AEBE-8B4EFD8C8723}" type="slidenum">
              <a:rPr lang="zh-CN" altLang="en-US" smtClean="0"/>
              <a:pPr/>
              <a:t>16</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页面底部使用前面制作好的底部，这里直接使用，因此不用再次制作页面底部</a:t>
            </a:r>
          </a:p>
        </p:txBody>
      </p:sp>
      <p:sp>
        <p:nvSpPr>
          <p:cNvPr id="7680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46E7568-A0C1-429C-8A29-98851C9408FD}" type="slidenum">
              <a:rPr lang="zh-CN" altLang="en-US" smtClean="0"/>
              <a:pPr/>
              <a:t>17</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8AD39BC-A5A8-4A94-BBE6-F39F266265CA}" type="slidenum">
              <a:rPr lang="zh-CN" altLang="en-US" smtClean="0"/>
              <a:pPr/>
              <a:t>19</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788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1BD6FA-DB32-4D26-90BB-A6994EDEA88F}" type="slidenum">
              <a:rPr lang="zh-CN" altLang="en-US" smtClean="0"/>
              <a:pPr/>
              <a:t>20</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pPr>
                <a:defRPr/>
              </a:pPr>
              <a:t>21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页面中的图片、按钮等页面元素都需要学生自己切</a:t>
            </a:r>
            <a:r>
              <a:rPr lang="en-US" altLang="zh-CN" smtClean="0"/>
              <a:t>PSD</a:t>
            </a:r>
            <a:r>
              <a:rPr lang="zh-CN" altLang="en-US" smtClean="0"/>
              <a:t>图获取</a:t>
            </a:r>
          </a:p>
        </p:txBody>
      </p:sp>
      <p:sp>
        <p:nvSpPr>
          <p:cNvPr id="8090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FA3292-9BA1-459E-86E4-8BE7B18CE511}" type="slidenum">
              <a:rPr lang="zh-CN" altLang="en-US" smtClean="0"/>
              <a:pPr/>
              <a:t>22</a:t>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12BC74-88BB-42B6-AF13-CFC3D346E802}" type="slidenum">
              <a:rPr lang="zh-CN" altLang="en-US" smtClean="0"/>
              <a:pPr/>
              <a:t>25</a:t>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29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58EDEB-CD4A-45A5-83D5-DE51C6421FC2}" type="slidenum">
              <a:rPr lang="zh-CN" altLang="en-US" smtClean="0"/>
              <a:pPr/>
              <a:t>26</a:t>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页面字体颜色、背景颜色、边框颜色等需要学生在</a:t>
            </a:r>
            <a:r>
              <a:rPr lang="en-US" altLang="zh-CN" dirty="0" smtClean="0"/>
              <a:t>Photoshop</a:t>
            </a:r>
            <a:r>
              <a:rPr lang="zh-CN" altLang="en-US" dirty="0" smtClean="0"/>
              <a:t>中使用吸管工具获取颜色值</a:t>
            </a:r>
          </a:p>
        </p:txBody>
      </p:sp>
      <p:sp>
        <p:nvSpPr>
          <p:cNvPr id="839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393443-E4C3-4315-A2BA-A9D2A1662C8E}" type="slidenum">
              <a:rPr lang="zh-CN" altLang="en-US" smtClean="0"/>
              <a:pPr/>
              <a:t>27</a:t>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AE6D95-1A07-48B5-80CB-20B426EC301C}" type="slidenum">
              <a:rPr lang="zh-CN" altLang="en-US" smtClean="0"/>
              <a:pPr/>
              <a:t>28</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675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85AFA5-2037-454B-89CF-5A30D7EFE247}" type="slidenum">
              <a:rPr lang="zh-CN" altLang="en-US" smtClean="0"/>
              <a:pPr/>
              <a:t>4</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8CBE09-65D9-42CE-BBF7-8DF3C5D7416D}" type="slidenum">
              <a:rPr lang="zh-CN" altLang="en-US" smtClean="0"/>
              <a:pPr/>
              <a:t>29</a:t>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704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F98E48F-DE49-41DA-9285-D9EE72138A0B}" type="slidenum">
              <a:rPr lang="zh-CN" altLang="en-US" smtClean="0"/>
              <a:pPr/>
              <a:t>30</a:t>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pPr>
                <a:defRPr/>
              </a:pPr>
              <a:t>32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983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DE2CD6-AD9B-46A0-9398-7F84C820C529}" type="slidenum">
              <a:rPr lang="zh-CN" altLang="en-US" smtClean="0"/>
              <a:pPr/>
              <a:t>33</a:t>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总结要点：</a:t>
            </a:r>
            <a:endParaRPr lang="en-US" altLang="zh-CN" smtClean="0"/>
          </a:p>
          <a:p>
            <a:pPr eaLnBrk="1" hangingPunct="1">
              <a:spcBef>
                <a:spcPct val="0"/>
              </a:spcBef>
            </a:pPr>
            <a:r>
              <a:rPr lang="en-US" altLang="zh-CN" smtClean="0"/>
              <a:t>1</a:t>
            </a:r>
            <a:r>
              <a:rPr lang="zh-CN" altLang="en-US" smtClean="0"/>
              <a:t>、大家在制作页面过程中，出现的共性问题</a:t>
            </a:r>
            <a:endParaRPr lang="en-US" altLang="zh-CN" smtClean="0"/>
          </a:p>
          <a:p>
            <a:pPr eaLnBrk="1" hangingPunct="1">
              <a:spcBef>
                <a:spcPct val="0"/>
              </a:spcBef>
            </a:pPr>
            <a:r>
              <a:rPr lang="en-US" altLang="zh-CN" smtClean="0"/>
              <a:t>2</a:t>
            </a:r>
            <a:r>
              <a:rPr lang="zh-CN" altLang="en-US" smtClean="0"/>
              <a:t>、每个页面大家基本用时，看看哪些同学能够在规定时间内完成</a:t>
            </a:r>
            <a:endParaRPr lang="en-US" altLang="zh-CN" smtClean="0"/>
          </a:p>
          <a:p>
            <a:pPr eaLnBrk="1" hangingPunct="1">
              <a:spcBef>
                <a:spcPct val="0"/>
              </a:spcBef>
            </a:pPr>
            <a:r>
              <a:rPr lang="en-US" altLang="zh-CN" smtClean="0"/>
              <a:t>3</a:t>
            </a:r>
            <a:r>
              <a:rPr lang="zh-CN" altLang="en-US" smtClean="0"/>
              <a:t>、对于大家认为较复杂的页面，讲解布局思路，包括总体布局和每一块布局思路，和具体内容的制作思路，以及使用的元素</a:t>
            </a:r>
            <a:endParaRPr lang="en-US" altLang="zh-CN" smtClean="0"/>
          </a:p>
          <a:p>
            <a:pPr eaLnBrk="1" hangingPunct="1">
              <a:spcBef>
                <a:spcPct val="0"/>
              </a:spcBef>
            </a:pPr>
            <a:r>
              <a:rPr lang="en-US" altLang="zh-CN" smtClean="0"/>
              <a:t>4</a:t>
            </a:r>
            <a:r>
              <a:rPr lang="zh-CN" altLang="en-US" smtClean="0"/>
              <a:t>、讲解制作过程中的一些技巧，通用的一些</a:t>
            </a:r>
            <a:r>
              <a:rPr lang="en-US" altLang="zh-CN" smtClean="0"/>
              <a:t>CSS</a:t>
            </a:r>
            <a:r>
              <a:rPr lang="zh-CN" altLang="en-US" smtClean="0"/>
              <a:t>样式等</a:t>
            </a:r>
            <a:endParaRPr lang="en-US" altLang="zh-CN" smtClean="0"/>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7902C2-890D-4CFE-AF7B-C445DC36F36D}" type="slidenum">
              <a:rPr lang="zh-CN" altLang="en-US" smtClean="0"/>
              <a:pPr/>
              <a:t>34</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讲解要点：</a:t>
            </a:r>
            <a:endParaRPr lang="en-US" altLang="zh-CN" dirty="0" smtClean="0"/>
          </a:p>
          <a:p>
            <a:r>
              <a:rPr lang="en-US" altLang="zh-CN" dirty="0" smtClean="0"/>
              <a:t>1</a:t>
            </a:r>
            <a:r>
              <a:rPr lang="zh-CN" altLang="en-US" dirty="0" smtClean="0"/>
              <a:t>、详细说明每一部分要实现的要求</a:t>
            </a:r>
            <a:endParaRPr lang="en-US" altLang="zh-CN" dirty="0" smtClean="0"/>
          </a:p>
          <a:p>
            <a:r>
              <a:rPr lang="en-US" altLang="zh-CN" dirty="0" smtClean="0"/>
              <a:t>2</a:t>
            </a:r>
            <a:r>
              <a:rPr lang="zh-CN" altLang="en-US" dirty="0" smtClean="0"/>
              <a:t>、要求学生自己切</a:t>
            </a:r>
            <a:r>
              <a:rPr lang="en-US" altLang="zh-CN" dirty="0" smtClean="0"/>
              <a:t>PSD</a:t>
            </a:r>
            <a:r>
              <a:rPr lang="zh-CN" altLang="en-US" dirty="0" smtClean="0"/>
              <a:t>图，然后布局制作页面</a:t>
            </a:r>
            <a:endParaRPr lang="en-US" altLang="zh-CN" dirty="0" smtClean="0"/>
          </a:p>
          <a:p>
            <a:r>
              <a:rPr lang="en-US" altLang="zh-CN" dirty="0" smtClean="0"/>
              <a:t>3</a:t>
            </a:r>
            <a:r>
              <a:rPr lang="zh-CN" altLang="en-US" dirty="0" smtClean="0"/>
              <a:t>、文本字体颜色要求学生在</a:t>
            </a:r>
            <a:r>
              <a:rPr lang="en-US" altLang="zh-CN" dirty="0" smtClean="0"/>
              <a:t>Photoshop</a:t>
            </a:r>
            <a:r>
              <a:rPr lang="zh-CN" altLang="en-US" dirty="0" smtClean="0"/>
              <a:t>中使用吸管工具获取</a:t>
            </a:r>
            <a:endParaRPr lang="en-US" altLang="zh-CN" dirty="0" smtClean="0"/>
          </a:p>
        </p:txBody>
      </p:sp>
      <p:sp>
        <p:nvSpPr>
          <p:cNvPr id="696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18833A4-CEF2-4E46-822C-E9B4838DC070}" type="slidenum">
              <a:rPr lang="zh-CN" altLang="en-US" smtClean="0"/>
              <a:pPr/>
              <a:t>5</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讲解实现思路：</a:t>
            </a:r>
            <a:endParaRPr lang="en-US" altLang="zh-CN" dirty="0" smtClean="0"/>
          </a:p>
          <a:p>
            <a:r>
              <a:rPr lang="en-US" altLang="zh-CN" dirty="0" smtClean="0"/>
              <a:t>1</a:t>
            </a:r>
            <a:r>
              <a:rPr lang="zh-CN" altLang="en-US" dirty="0" smtClean="0"/>
              <a:t>、首先把页面布局为上中下三部分，上面为页面导航、</a:t>
            </a:r>
            <a:r>
              <a:rPr lang="en-US" altLang="zh-CN" dirty="0" smtClean="0"/>
              <a:t>logo</a:t>
            </a:r>
            <a:r>
              <a:rPr lang="zh-CN" altLang="en-US" dirty="0" smtClean="0"/>
              <a:t>，中间为主体内容，下面为版权、超链接等</a:t>
            </a:r>
            <a:endParaRPr lang="en-US" altLang="zh-CN" dirty="0" smtClean="0"/>
          </a:p>
          <a:p>
            <a:r>
              <a:rPr lang="en-US" altLang="zh-CN" dirty="0" smtClean="0"/>
              <a:t>2</a:t>
            </a:r>
            <a:r>
              <a:rPr lang="zh-CN" altLang="en-US" dirty="0" smtClean="0"/>
              <a:t>、顶部使用图片背景设置</a:t>
            </a:r>
            <a:endParaRPr lang="en-US" altLang="zh-CN" dirty="0" smtClean="0"/>
          </a:p>
          <a:p>
            <a:r>
              <a:rPr lang="en-US" altLang="zh-CN" dirty="0" smtClean="0"/>
              <a:t>3</a:t>
            </a:r>
            <a:r>
              <a:rPr lang="zh-CN" altLang="en-US" dirty="0" smtClean="0"/>
              <a:t>、顶部和底部超链接样式可使用</a:t>
            </a:r>
            <a:r>
              <a:rPr lang="en-US" altLang="zh-CN" dirty="0" smtClean="0"/>
              <a:t>CSS</a:t>
            </a:r>
            <a:r>
              <a:rPr lang="zh-CN" altLang="en-US" dirty="0" smtClean="0"/>
              <a:t>伪类设计超链接的样式，例如顶部导航所在</a:t>
            </a:r>
            <a:r>
              <a:rPr lang="en-US" altLang="zh-CN" dirty="0" smtClean="0"/>
              <a:t>div</a:t>
            </a:r>
            <a:r>
              <a:rPr lang="zh-CN" altLang="en-US" dirty="0" smtClean="0"/>
              <a:t>的</a:t>
            </a:r>
            <a:r>
              <a:rPr lang="en-US" altLang="zh-CN" dirty="0" smtClean="0"/>
              <a:t>id</a:t>
            </a:r>
            <a:r>
              <a:rPr lang="zh-CN" altLang="en-US" dirty="0" smtClean="0"/>
              <a:t>命名为</a:t>
            </a:r>
            <a:r>
              <a:rPr lang="en-US" altLang="zh-CN" dirty="0" smtClean="0"/>
              <a:t>header</a:t>
            </a:r>
            <a:r>
              <a:rPr lang="zh-CN" altLang="en-US" dirty="0" smtClean="0"/>
              <a:t>，那么超链接样式如下：</a:t>
            </a:r>
            <a:endParaRPr lang="en-US" altLang="zh-CN" dirty="0" smtClean="0"/>
          </a:p>
          <a:p>
            <a:r>
              <a:rPr lang="en-US" altLang="zh-CN" dirty="0" smtClean="0"/>
              <a:t>    #header </a:t>
            </a:r>
            <a:r>
              <a:rPr lang="en-US" altLang="zh-CN" dirty="0" err="1" smtClean="0"/>
              <a:t>a,#header</a:t>
            </a:r>
            <a:r>
              <a:rPr lang="en-US" altLang="zh-CN" dirty="0" smtClean="0"/>
              <a:t> a:hover{color:#</a:t>
            </a:r>
            <a:r>
              <a:rPr lang="en-US" altLang="zh-CN" dirty="0" err="1" smtClean="0"/>
              <a:t>ffffff</a:t>
            </a:r>
            <a:r>
              <a:rPr lang="en-US" altLang="zh-CN" dirty="0" smtClean="0"/>
              <a:t>; text-</a:t>
            </a:r>
            <a:r>
              <a:rPr lang="en-US" altLang="zh-CN" dirty="0" err="1" smtClean="0"/>
              <a:t>decoration:none</a:t>
            </a:r>
            <a:r>
              <a:rPr lang="en-US" altLang="zh-CN" dirty="0" smtClean="0"/>
              <a:t>;}</a:t>
            </a:r>
          </a:p>
        </p:txBody>
      </p:sp>
      <p:sp>
        <p:nvSpPr>
          <p:cNvPr id="706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7DC4EB-AA62-44C4-B7DA-1912EE1CB2A6}" type="slidenum">
              <a:rPr lang="zh-CN" altLang="en-US" smtClean="0"/>
              <a:pPr/>
              <a:t>6</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B7FC20B-3F4D-4324-8A4E-C42458C9A256}" type="slidenum">
              <a:rPr lang="zh-CN" altLang="en-US" smtClean="0"/>
              <a:pPr/>
              <a:t>7</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、设置页面背景颜色为灰色时，也可以在前一阶段，设置整体页面背景色为灰色，然后设置底部为白色</a:t>
            </a:r>
            <a:endParaRPr lang="en-US" altLang="zh-CN" dirty="0" smtClean="0"/>
          </a:p>
          <a:p>
            <a:r>
              <a:rPr lang="en-US" altLang="zh-CN" dirty="0" smtClean="0"/>
              <a:t>2</a:t>
            </a:r>
            <a:r>
              <a:rPr lang="zh-CN" altLang="en-US" dirty="0" smtClean="0"/>
              <a:t>、左侧“手机开心网”部分可使用图片代替</a:t>
            </a:r>
          </a:p>
        </p:txBody>
      </p:sp>
      <p:sp>
        <p:nvSpPr>
          <p:cNvPr id="7270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28E855-EE24-46DA-83B9-0D384671BA5E}" type="slidenum">
              <a:rPr lang="zh-CN" altLang="en-US" smtClean="0"/>
              <a:pPr/>
              <a:t>8</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讲解要点：</a:t>
            </a:r>
            <a:endParaRPr lang="en-US" altLang="zh-CN" dirty="0" smtClean="0"/>
          </a:p>
          <a:p>
            <a:r>
              <a:rPr lang="en-US" altLang="zh-CN" dirty="0" smtClean="0"/>
              <a:t>1</a:t>
            </a:r>
            <a:r>
              <a:rPr lang="zh-CN" altLang="en-US" dirty="0" smtClean="0"/>
              <a:t>、展示整体注册页面，但是主要讲解左侧部分</a:t>
            </a:r>
            <a:endParaRPr lang="en-US" altLang="zh-CN" dirty="0" smtClean="0"/>
          </a:p>
          <a:p>
            <a:r>
              <a:rPr lang="en-US" altLang="zh-CN" dirty="0" smtClean="0"/>
              <a:t>2</a:t>
            </a:r>
            <a:r>
              <a:rPr lang="zh-CN" altLang="en-US" dirty="0" smtClean="0"/>
              <a:t>、说明在制作首页时已经制作了页面的顶部和底部，但是顶部背景稍有不同，因此在这里制作注册页面时要重新截取背景图片，底部使用之前制作好的底部即可，以后在制作页面时，只要能够用到前面制作完成的顶部和底部就直接使用，不必再次制作顶部和底部了。</a:t>
            </a:r>
          </a:p>
        </p:txBody>
      </p:sp>
      <p:sp>
        <p:nvSpPr>
          <p:cNvPr id="737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303F3D-4CCA-4E39-AB07-CFFAED7CF941}" type="slidenum">
              <a:rPr lang="zh-CN" altLang="en-US" smtClean="0"/>
              <a:pPr/>
              <a:t>9</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1</a:t>
            </a:r>
            <a:r>
              <a:rPr lang="zh-CN" altLang="en-US" smtClean="0"/>
              <a:t>、登录部分整体背景使用背景颜色，边框直接使用</a:t>
            </a:r>
            <a:r>
              <a:rPr lang="en-US" altLang="zh-CN" smtClean="0"/>
              <a:t>border</a:t>
            </a:r>
            <a:r>
              <a:rPr lang="zh-CN" altLang="en-US" smtClean="0"/>
              <a:t>来设置即可，不需要严格制作圆角矩形</a:t>
            </a:r>
            <a:endParaRPr lang="en-US" altLang="zh-CN" smtClean="0"/>
          </a:p>
          <a:p>
            <a:r>
              <a:rPr lang="en-US" altLang="zh-CN" smtClean="0"/>
              <a:t>2</a:t>
            </a:r>
            <a:r>
              <a:rPr lang="zh-CN" altLang="en-US" smtClean="0"/>
              <a:t>、按钮的样式必须严格按照提供的效果图实现</a:t>
            </a:r>
            <a:endParaRPr lang="en-US" altLang="zh-CN" smtClean="0"/>
          </a:p>
          <a:p>
            <a:r>
              <a:rPr lang="en-US" altLang="zh-CN" smtClean="0"/>
              <a:t>3</a:t>
            </a:r>
            <a:r>
              <a:rPr lang="zh-CN" altLang="en-US" smtClean="0"/>
              <a:t>、字体颜色、背景颜色、边框颜色，根据提供的效果图在</a:t>
            </a:r>
            <a:r>
              <a:rPr lang="en-US" altLang="zh-CN" smtClean="0"/>
              <a:t>Photoshop</a:t>
            </a:r>
            <a:r>
              <a:rPr lang="zh-CN" altLang="en-US" smtClean="0"/>
              <a:t>中使用吸管工具获取</a:t>
            </a:r>
          </a:p>
        </p:txBody>
      </p:sp>
      <p:sp>
        <p:nvSpPr>
          <p:cNvPr id="747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79672C-7B37-4295-827D-8105EAE534FB}" type="slidenum">
              <a:rPr lang="zh-CN" altLang="en-US" smtClean="0"/>
              <a:pPr/>
              <a:t>15</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E3D9EB-F343-4824-A245-26FBC18FC421}" type="datetime1">
              <a:rPr lang="zh-CN" altLang="en-US" smtClean="0"/>
              <a:pPr/>
              <a:t>2024/7/11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11745-B640-48DC-8798-492940839213}" type="slidenum">
              <a:rPr lang="zh-CN" altLang="en-US" smtClean="0"/>
              <a:pPr/>
              <a:t>‹#›</a:t>
            </a:fld>
            <a:endParaRPr lang="zh-CN" altLang="en-US"/>
          </a:p>
        </p:txBody>
      </p:sp>
    </p:spTree>
    <p:extLst>
      <p:ext uri="{BB962C8B-B14F-4D97-AF65-F5344CB8AC3E}">
        <p14:creationId xmlns:p14="http://schemas.microsoft.com/office/powerpoint/2010/main" xmlns="" val="335942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634082"/>
          </a:xfrm>
        </p:spPr>
        <p:txBody>
          <a:bodyPr>
            <a:normAutofit/>
          </a:bodyPr>
          <a:lstStyle>
            <a:lvl1pPr algn="r">
              <a:defRPr sz="3400" b="1">
                <a:solidFill>
                  <a:srgbClr val="00642D"/>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980728"/>
            <a:ext cx="8229600" cy="5145435"/>
          </a:xfrm>
        </p:spPr>
        <p:txBody>
          <a:bodyPr>
            <a:normAutofit/>
          </a:bodyPr>
          <a:lstStyle>
            <a:lvl1pPr marL="342900" indent="-342900">
              <a:buClr>
                <a:srgbClr val="FFD202"/>
              </a:buClr>
              <a:buFont typeface="Wingdings" pitchFamily="2" charset="2"/>
              <a:buChar char="n"/>
              <a:defRPr sz="2800" b="1">
                <a:solidFill>
                  <a:srgbClr val="268416"/>
                </a:solidFill>
                <a:latin typeface="微软雅黑" pitchFamily="34" charset="-122"/>
                <a:ea typeface="微软雅黑" pitchFamily="34" charset="-122"/>
              </a:defRPr>
            </a:lvl1pPr>
            <a:lvl2pPr marL="742950" indent="-285750">
              <a:buClr>
                <a:srgbClr val="FFD202"/>
              </a:buClr>
              <a:buFont typeface="Wingdings" pitchFamily="2" charset="2"/>
              <a:buChar char="u"/>
              <a:defRPr sz="2400">
                <a:solidFill>
                  <a:srgbClr val="268416"/>
                </a:solidFill>
                <a:latin typeface="微软雅黑" pitchFamily="34" charset="-122"/>
                <a:ea typeface="微软雅黑" pitchFamily="34" charset="-122"/>
              </a:defRPr>
            </a:lvl2pPr>
            <a:lvl3pPr marL="1143000" indent="-228600">
              <a:buClr>
                <a:srgbClr val="FFD202"/>
              </a:buClr>
              <a:buFont typeface="Wingdings" pitchFamily="2" charset="2"/>
              <a:buChar char="l"/>
              <a:defRPr sz="2000">
                <a:solidFill>
                  <a:srgbClr val="268416"/>
                </a:solidFill>
                <a:latin typeface="微软雅黑" pitchFamily="34" charset="-122"/>
                <a:ea typeface="微软雅黑" pitchFamily="34" charset="-122"/>
              </a:defRPr>
            </a:lvl3pPr>
            <a:lvl4pPr marL="1600200" indent="-228600">
              <a:buClr>
                <a:srgbClr val="FFD202"/>
              </a:buClr>
              <a:buFont typeface="Wingdings" pitchFamily="2" charset="2"/>
              <a:buChar char="ü"/>
              <a:defRPr sz="1800">
                <a:solidFill>
                  <a:srgbClr val="268416"/>
                </a:solidFill>
                <a:latin typeface="微软雅黑" pitchFamily="34" charset="-122"/>
                <a:ea typeface="微软雅黑" pitchFamily="34" charset="-122"/>
              </a:defRPr>
            </a:lvl4pPr>
            <a:lvl5pPr>
              <a:defRPr sz="1800">
                <a:solidFill>
                  <a:srgbClr val="268416"/>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日期占位符 3"/>
          <p:cNvSpPr>
            <a:spLocks noGrp="1"/>
          </p:cNvSpPr>
          <p:nvPr>
            <p:ph type="dt" sz="half" idx="10"/>
          </p:nvPr>
        </p:nvSpPr>
        <p:spPr/>
        <p:txBody>
          <a:bodyPr/>
          <a:lstStyle/>
          <a:p>
            <a:fld id="{6CEFC148-2282-4B91-AEEA-072FACDDD135}" type="datetime1">
              <a:rPr lang="zh-CN" altLang="en-US" smtClean="0"/>
              <a:pPr/>
              <a:t>2024/7/11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A11745-B640-48DC-8798-492940839213}" type="slidenum">
              <a:rPr lang="zh-CN" altLang="en-US" smtClean="0"/>
              <a:pPr/>
              <a:t>‹#›</a:t>
            </a:fld>
            <a:r>
              <a:rPr lang="en-US" altLang="zh-CN" dirty="0" smtClean="0"/>
              <a:t>/37</a:t>
            </a:r>
            <a:endParaRPr lang="zh-CN" altLang="en-US" dirty="0"/>
          </a:p>
        </p:txBody>
      </p:sp>
    </p:spTree>
    <p:extLst>
      <p:ext uri="{BB962C8B-B14F-4D97-AF65-F5344CB8AC3E}">
        <p14:creationId xmlns:p14="http://schemas.microsoft.com/office/powerpoint/2010/main" xmlns="" val="2679611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87938-E035-4FD3-950A-BAF9CBAD3A79}" type="datetime1">
              <a:rPr lang="zh-CN" altLang="en-US" smtClean="0"/>
              <a:pPr/>
              <a:t>2024/7/11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11745-B640-48DC-8798-492940839213}" type="slidenum">
              <a:rPr lang="zh-CN" altLang="en-US" smtClean="0"/>
              <a:pPr/>
              <a:t>‹#›</a:t>
            </a:fld>
            <a:endParaRPr lang="zh-CN" altLang="en-US"/>
          </a:p>
        </p:txBody>
      </p:sp>
    </p:spTree>
    <p:extLst>
      <p:ext uri="{BB962C8B-B14F-4D97-AF65-F5344CB8AC3E}">
        <p14:creationId xmlns:p14="http://schemas.microsoft.com/office/powerpoint/2010/main" xmlns="" val="39254472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7878" y="2204864"/>
            <a:ext cx="7772400" cy="1470025"/>
          </a:xfrm>
        </p:spPr>
        <p:txBody>
          <a:bodyPr>
            <a:normAutofit/>
          </a:bodyPr>
          <a:lstStyle/>
          <a:p>
            <a:pPr algn="r"/>
            <a:r>
              <a:rPr lang="zh-CN" altLang="en-US" sz="4600" b="1" dirty="0" smtClean="0">
                <a:solidFill>
                  <a:srgbClr val="00B050"/>
                </a:solidFill>
                <a:latin typeface="微软雅黑" panose="020B0503020204020204" pitchFamily="34" charset="-122"/>
                <a:ea typeface="微软雅黑" panose="020B0503020204020204" pitchFamily="34" charset="-122"/>
              </a:rPr>
              <a:t>项目案例：开心网</a:t>
            </a:r>
            <a:endParaRPr lang="zh-CN" altLang="en-US" sz="4600" b="1" dirty="0">
              <a:solidFill>
                <a:srgbClr val="00B050"/>
              </a:solidFill>
              <a:latin typeface="微软雅黑" panose="020B0503020204020204" pitchFamily="34" charset="-122"/>
              <a:ea typeface="微软雅黑" panose="020B0503020204020204" pitchFamily="34" charset="-122"/>
            </a:endParaRPr>
          </a:p>
        </p:txBody>
      </p:sp>
      <p:sp>
        <p:nvSpPr>
          <p:cNvPr id="4" name="燕尾形 3"/>
          <p:cNvSpPr/>
          <p:nvPr/>
        </p:nvSpPr>
        <p:spPr>
          <a:xfrm>
            <a:off x="8310199" y="1526954"/>
            <a:ext cx="162354" cy="263611"/>
          </a:xfrm>
          <a:prstGeom prst="chevro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4"/>
          <p:cNvSpPr/>
          <p:nvPr/>
        </p:nvSpPr>
        <p:spPr>
          <a:xfrm>
            <a:off x="8442112" y="1410099"/>
            <a:ext cx="306293" cy="497322"/>
          </a:xfrm>
          <a:prstGeom prst="chevro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连接符 5"/>
          <p:cNvCxnSpPr/>
          <p:nvPr/>
        </p:nvCxnSpPr>
        <p:spPr>
          <a:xfrm>
            <a:off x="7598486" y="318655"/>
            <a:ext cx="0" cy="33250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C:\Users\lei.sun.PRD\Desktop\启蒙星logo.png"/>
          <p:cNvPicPr>
            <a:picLocks noChangeAspect="1" noChangeArrowheads="1"/>
          </p:cNvPicPr>
          <p:nvPr/>
        </p:nvPicPr>
        <p:blipFill>
          <a:blip r:embed="rId3" cstate="print"/>
          <a:srcRect/>
          <a:stretch>
            <a:fillRect/>
          </a:stretch>
        </p:blipFill>
        <p:spPr bwMode="auto">
          <a:xfrm>
            <a:off x="7739623" y="231055"/>
            <a:ext cx="1152857" cy="471456"/>
          </a:xfrm>
          <a:prstGeom prst="rect">
            <a:avLst/>
          </a:prstGeom>
          <a:noFill/>
        </p:spPr>
      </p:pic>
      <p:sp>
        <p:nvSpPr>
          <p:cNvPr id="8" name="副标题 2"/>
          <p:cNvSpPr txBox="1">
            <a:spLocks/>
          </p:cNvSpPr>
          <p:nvPr/>
        </p:nvSpPr>
        <p:spPr>
          <a:xfrm>
            <a:off x="4176824" y="6311983"/>
            <a:ext cx="4433454" cy="29617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zh-CN" altLang="en-US" sz="1400" b="1" dirty="0" smtClean="0">
                <a:solidFill>
                  <a:srgbClr val="548235"/>
                </a:solidFill>
                <a:latin typeface="微软雅黑" panose="020B0503020204020204" pitchFamily="34" charset="-122"/>
                <a:ea typeface="微软雅黑" panose="020B0503020204020204" pitchFamily="34" charset="-122"/>
              </a:rPr>
              <a:t>北京阿博泰克北大青鸟信息技术有限公司出品</a:t>
            </a:r>
            <a:endParaRPr lang="zh-CN" altLang="en-US" sz="1400" b="1" dirty="0">
              <a:solidFill>
                <a:srgbClr val="548235"/>
              </a:solidFill>
              <a:latin typeface="微软雅黑" panose="020B0503020204020204" pitchFamily="34" charset="-122"/>
              <a:ea typeface="微软雅黑" panose="020B0503020204020204" pitchFamily="34" charset="-122"/>
            </a:endParaRPr>
          </a:p>
        </p:txBody>
      </p:sp>
      <p:sp>
        <p:nvSpPr>
          <p:cNvPr id="9" name="文本框 5"/>
          <p:cNvSpPr txBox="1"/>
          <p:nvPr/>
        </p:nvSpPr>
        <p:spPr>
          <a:xfrm>
            <a:off x="7135533" y="1458891"/>
            <a:ext cx="1107996" cy="461665"/>
          </a:xfrm>
          <a:prstGeom prst="rect">
            <a:avLst/>
          </a:prstGeom>
          <a:noFill/>
        </p:spPr>
        <p:txBody>
          <a:bodyPr wrap="none" rtlCol="0">
            <a:spAutoFit/>
          </a:bodyPr>
          <a:lstStyle/>
          <a:p>
            <a:r>
              <a:rPr lang="zh-CN" altLang="en-US" sz="2400" b="1" dirty="0" smtClean="0">
                <a:solidFill>
                  <a:srgbClr val="00B050"/>
                </a:solidFill>
                <a:latin typeface="微软雅黑" panose="020B0503020204020204" pitchFamily="34" charset="-122"/>
                <a:ea typeface="微软雅黑" panose="020B0503020204020204" pitchFamily="34" charset="-122"/>
              </a:rPr>
              <a:t>第八章</a:t>
            </a:r>
            <a:endParaRPr lang="zh-CN" altLang="en-US" sz="2400"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381200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阶段</a:t>
            </a:r>
            <a:r>
              <a:rPr lang="en-US" altLang="zh-CN" dirty="0" smtClean="0"/>
              <a:t>2—</a:t>
            </a:r>
            <a:r>
              <a:rPr lang="zh-CN" altLang="en-US" dirty="0" smtClean="0"/>
              <a:t>制作注册页面（</a:t>
            </a:r>
            <a:r>
              <a:rPr lang="en-US" altLang="zh-CN" dirty="0" smtClean="0"/>
              <a:t>1</a:t>
            </a:r>
            <a:r>
              <a:rPr lang="zh-CN" altLang="en-US" dirty="0" smtClean="0"/>
              <a:t>） </a:t>
            </a:r>
            <a:r>
              <a:rPr lang="en-US" altLang="zh-CN" dirty="0" smtClean="0"/>
              <a:t>2-2</a:t>
            </a:r>
            <a:endParaRPr lang="zh-CN" altLang="en-US" dirty="0" smtClean="0"/>
          </a:p>
        </p:txBody>
      </p:sp>
      <p:sp>
        <p:nvSpPr>
          <p:cNvPr id="16387"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smtClean="0"/>
              <a:t>使用盒子模型属性设置文本输入框的细边框样式</a:t>
            </a:r>
            <a:endParaRPr lang="en-US" altLang="zh-CN" dirty="0" smtClean="0"/>
          </a:p>
          <a:p>
            <a:pPr lvl="1"/>
            <a:r>
              <a:rPr lang="zh-CN" altLang="en-US" dirty="0" smtClean="0"/>
              <a:t>注册按钮设置为背景图片</a:t>
            </a:r>
            <a:endParaRPr lang="en-US" altLang="zh-CN" dirty="0" smtClean="0"/>
          </a:p>
          <a:p>
            <a:pPr lvl="1"/>
            <a:r>
              <a:rPr lang="zh-CN" altLang="en-US" dirty="0" smtClean="0"/>
              <a:t>使用</a:t>
            </a:r>
            <a:r>
              <a:rPr lang="en-US" altLang="zh-CN" dirty="0" smtClean="0"/>
              <a:t>JavaScript</a:t>
            </a:r>
            <a:r>
              <a:rPr lang="zh-CN" altLang="en-US" dirty="0" smtClean="0"/>
              <a:t>实现注册信息非空验证</a:t>
            </a:r>
          </a:p>
          <a:p>
            <a:pPr lvl="1"/>
            <a:endParaRPr lang="zh-CN" altLang="en-US" dirty="0" smtClean="0"/>
          </a:p>
        </p:txBody>
      </p:sp>
      <p:grpSp>
        <p:nvGrpSpPr>
          <p:cNvPr id="14" name="组合 13"/>
          <p:cNvGrpSpPr/>
          <p:nvPr/>
        </p:nvGrpSpPr>
        <p:grpSpPr>
          <a:xfrm>
            <a:off x="3203848" y="5805264"/>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50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10</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阶段</a:t>
            </a:r>
            <a:r>
              <a:rPr lang="en-US" altLang="zh-CN" dirty="0" smtClean="0"/>
              <a:t>2—</a:t>
            </a:r>
            <a:r>
              <a:rPr lang="zh-CN" altLang="en-US" dirty="0" smtClean="0"/>
              <a:t>制作注册页面（</a:t>
            </a:r>
            <a:r>
              <a:rPr lang="en-US" altLang="zh-CN" dirty="0" smtClean="0"/>
              <a:t>2</a:t>
            </a:r>
            <a:r>
              <a:rPr lang="zh-CN" altLang="en-US" dirty="0" smtClean="0"/>
              <a:t>） </a:t>
            </a:r>
            <a:r>
              <a:rPr lang="en-US" altLang="zh-CN" dirty="0" smtClean="0"/>
              <a:t>2-1</a:t>
            </a:r>
            <a:endParaRPr lang="zh-CN" altLang="en-US" dirty="0" smtClean="0"/>
          </a:p>
        </p:txBody>
      </p:sp>
      <p:sp>
        <p:nvSpPr>
          <p:cNvPr id="17411" name="内容占位符 2"/>
          <p:cNvSpPr>
            <a:spLocks noGrp="1"/>
          </p:cNvSpPr>
          <p:nvPr>
            <p:ph idx="1"/>
          </p:nvPr>
        </p:nvSpPr>
        <p:spPr/>
        <p:txBody>
          <a:bodyPr/>
          <a:lstStyle/>
          <a:p>
            <a:r>
              <a:rPr lang="zh-CN" altLang="en-US" smtClean="0"/>
              <a:t>制作注册页面右侧部分</a:t>
            </a:r>
            <a:endParaRPr lang="en-US" altLang="zh-CN" smtClean="0"/>
          </a:p>
          <a:p>
            <a:pPr lvl="1"/>
            <a:r>
              <a:rPr lang="zh-CN" altLang="en-US" smtClean="0"/>
              <a:t>标题字体颜色偏红色</a:t>
            </a:r>
            <a:endParaRPr lang="en-US" altLang="zh-CN" smtClean="0"/>
          </a:p>
          <a:p>
            <a:pPr lvl="1"/>
            <a:r>
              <a:rPr lang="zh-CN" altLang="en-US" smtClean="0"/>
              <a:t>背景颜色为浅蓝色</a:t>
            </a:r>
            <a:endParaRPr lang="en-US" altLang="zh-CN" dirty="0" smtClean="0"/>
          </a:p>
        </p:txBody>
      </p:sp>
      <p:grpSp>
        <p:nvGrpSpPr>
          <p:cNvPr id="2" name="组合 5"/>
          <p:cNvGrpSpPr>
            <a:grpSpLocks/>
          </p:cNvGrpSpPr>
          <p:nvPr/>
        </p:nvGrpSpPr>
        <p:grpSpPr bwMode="auto">
          <a:xfrm>
            <a:off x="5143504" y="1428750"/>
            <a:ext cx="3286125" cy="3286125"/>
            <a:chOff x="5572132" y="1428736"/>
            <a:chExt cx="3286148" cy="3286148"/>
          </a:xfrm>
        </p:grpSpPr>
        <p:pic>
          <p:nvPicPr>
            <p:cNvPr id="17413" name="Picture 2"/>
            <p:cNvPicPr>
              <a:picLocks noChangeAspect="1" noChangeArrowheads="1"/>
            </p:cNvPicPr>
            <p:nvPr/>
          </p:nvPicPr>
          <p:blipFill>
            <a:blip r:embed="rId2" cstate="print"/>
            <a:srcRect/>
            <a:stretch>
              <a:fillRect/>
            </a:stretch>
          </p:blipFill>
          <p:spPr bwMode="auto">
            <a:xfrm>
              <a:off x="5643570" y="1500174"/>
              <a:ext cx="3171825" cy="3114675"/>
            </a:xfrm>
            <a:prstGeom prst="rect">
              <a:avLst/>
            </a:prstGeom>
            <a:noFill/>
            <a:ln w="9525">
              <a:noFill/>
              <a:miter lim="800000"/>
              <a:headEnd/>
              <a:tailEnd/>
            </a:ln>
          </p:spPr>
        </p:pic>
        <p:sp>
          <p:nvSpPr>
            <p:cNvPr id="5" name="AutoShape 5"/>
            <p:cNvSpPr>
              <a:spLocks noChangeArrowheads="1"/>
            </p:cNvSpPr>
            <p:nvPr/>
          </p:nvSpPr>
          <p:spPr bwMode="auto">
            <a:xfrm>
              <a:off x="5572132" y="1428736"/>
              <a:ext cx="3286148" cy="3286148"/>
            </a:xfrm>
            <a:prstGeom prst="roundRect">
              <a:avLst>
                <a:gd name="adj" fmla="val 3481"/>
              </a:avLst>
            </a:prstGeom>
            <a:noFill/>
            <a:ln w="19050" cap="rnd">
              <a:solidFill>
                <a:schemeClr val="bg1">
                  <a:lumMod val="75000"/>
                </a:schemeClr>
              </a:solidFill>
              <a:prstDash val="sysDot"/>
              <a:round/>
              <a:headEnd/>
              <a:tailEnd/>
            </a:ln>
            <a:extLst/>
          </p:spPr>
          <p:txBody>
            <a:bodyPr wrap="none" anchor="ctr"/>
            <a:lstStyle/>
            <a:p>
              <a:pPr>
                <a:defRPr/>
              </a:pPr>
              <a:endParaRPr lang="zh-CN" altLang="en-US">
                <a:latin typeface="Arial" pitchFamily="34" charset="0"/>
              </a:endParaRPr>
            </a:p>
          </p:txBody>
        </p:sp>
      </p:grpSp>
      <p:sp>
        <p:nvSpPr>
          <p:cNvPr id="4" name="灯片编号占位符 3"/>
          <p:cNvSpPr>
            <a:spLocks noGrp="1"/>
          </p:cNvSpPr>
          <p:nvPr>
            <p:ph type="sldNum" sz="quarter" idx="12"/>
          </p:nvPr>
        </p:nvSpPr>
        <p:spPr/>
        <p:txBody>
          <a:bodyPr/>
          <a:lstStyle/>
          <a:p>
            <a:fld id="{FDA11745-B640-48DC-8798-492940839213}" type="slidenum">
              <a:rPr lang="zh-CN" altLang="en-US" smtClean="0"/>
              <a:pPr/>
              <a:t>11</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t>阶段</a:t>
            </a:r>
            <a:r>
              <a:rPr lang="en-US" altLang="zh-CN" dirty="0" smtClean="0"/>
              <a:t>2—</a:t>
            </a:r>
            <a:r>
              <a:rPr lang="zh-CN" altLang="en-US" dirty="0" smtClean="0"/>
              <a:t>制作注册页面（</a:t>
            </a:r>
            <a:r>
              <a:rPr lang="en-US" altLang="zh-CN" dirty="0" smtClean="0"/>
              <a:t>2</a:t>
            </a:r>
            <a:r>
              <a:rPr lang="zh-CN" altLang="en-US" dirty="0" smtClean="0"/>
              <a:t>） </a:t>
            </a:r>
            <a:r>
              <a:rPr lang="en-US" altLang="zh-CN" dirty="0" smtClean="0"/>
              <a:t>2-2</a:t>
            </a:r>
            <a:endParaRPr lang="zh-CN" altLang="en-US" dirty="0" smtClean="0"/>
          </a:p>
        </p:txBody>
      </p:sp>
      <p:sp>
        <p:nvSpPr>
          <p:cNvPr id="18435" name="内容占位符 2"/>
          <p:cNvSpPr>
            <a:spLocks noGrp="1"/>
          </p:cNvSpPr>
          <p:nvPr>
            <p:ph idx="1"/>
          </p:nvPr>
        </p:nvSpPr>
        <p:spPr>
          <a:xfrm>
            <a:off x="457200" y="980728"/>
            <a:ext cx="7859216" cy="5145435"/>
          </a:xfrm>
        </p:spPr>
        <p:txBody>
          <a:bodyPr/>
          <a:lstStyle/>
          <a:p>
            <a:r>
              <a:rPr lang="zh-CN" altLang="en-US" dirty="0" smtClean="0"/>
              <a:t>实现思路</a:t>
            </a:r>
            <a:endParaRPr lang="en-US" altLang="zh-CN" dirty="0" smtClean="0"/>
          </a:p>
          <a:p>
            <a:pPr lvl="1"/>
            <a:r>
              <a:rPr lang="zh-CN" altLang="en-US" dirty="0" smtClean="0"/>
              <a:t>标题文本可以放在表格或者</a:t>
            </a:r>
            <a:r>
              <a:rPr lang="en-US" altLang="zh-CN" dirty="0" smtClean="0"/>
              <a:t>&lt;P&gt;</a:t>
            </a:r>
            <a:r>
              <a:rPr lang="zh-CN" altLang="en-US" dirty="0" smtClean="0"/>
              <a:t>标签内，并设置其样式</a:t>
            </a:r>
            <a:endParaRPr lang="en-US" altLang="zh-CN" dirty="0" smtClean="0"/>
          </a:p>
          <a:p>
            <a:pPr lvl="1"/>
            <a:r>
              <a:rPr lang="zh-CN" altLang="en-US" dirty="0" smtClean="0"/>
              <a:t>最热主页和最热组件图片增加空链接</a:t>
            </a:r>
            <a:endParaRPr lang="en-US" altLang="zh-CN" dirty="0" smtClean="0"/>
          </a:p>
        </p:txBody>
      </p:sp>
      <p:grpSp>
        <p:nvGrpSpPr>
          <p:cNvPr id="14" name="组合 13"/>
          <p:cNvGrpSpPr/>
          <p:nvPr/>
        </p:nvGrpSpPr>
        <p:grpSpPr>
          <a:xfrm>
            <a:off x="2685587" y="5805264"/>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50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12</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共性问题集中讲解</a:t>
            </a:r>
          </a:p>
        </p:txBody>
      </p:sp>
      <p:sp>
        <p:nvSpPr>
          <p:cNvPr id="25604" name="内容占位符 2"/>
          <p:cNvSpPr>
            <a:spLocks noGrp="1"/>
          </p:cNvSpPr>
          <p:nvPr>
            <p:ph idx="1"/>
          </p:nvPr>
        </p:nvSpPr>
        <p:spPr/>
        <p:txBody>
          <a:bodyPr/>
          <a:lstStyle/>
          <a:p>
            <a:r>
              <a:rPr lang="zh-CN" altLang="en-US" dirty="0" smtClean="0"/>
              <a:t>常见问题及解决办法</a:t>
            </a:r>
            <a:endParaRPr lang="en-US" altLang="zh-CN" dirty="0" smtClean="0"/>
          </a:p>
          <a:p>
            <a:r>
              <a:rPr lang="zh-CN" altLang="en-US" dirty="0" smtClean="0"/>
              <a:t>代码规范问题</a:t>
            </a:r>
          </a:p>
          <a:p>
            <a:r>
              <a:rPr lang="zh-CN" altLang="en-US" dirty="0" smtClean="0"/>
              <a:t>调试技巧</a:t>
            </a:r>
            <a:endParaRPr lang="en-US" altLang="zh-CN" dirty="0" smtClean="0"/>
          </a:p>
          <a:p>
            <a:endParaRPr lang="zh-CN" altLang="en-US" dirty="0" smtClean="0"/>
          </a:p>
          <a:p>
            <a:endParaRPr lang="zh-CN" altLang="en-US" dirty="0" smtClean="0"/>
          </a:p>
        </p:txBody>
      </p:sp>
      <p:grpSp>
        <p:nvGrpSpPr>
          <p:cNvPr id="35" name="组合 34"/>
          <p:cNvGrpSpPr>
            <a:grpSpLocks/>
          </p:cNvGrpSpPr>
          <p:nvPr/>
        </p:nvGrpSpPr>
        <p:grpSpPr bwMode="auto">
          <a:xfrm>
            <a:off x="1743905" y="3140968"/>
            <a:ext cx="5420383" cy="1844991"/>
            <a:chOff x="-164774" y="0"/>
            <a:chExt cx="6778581" cy="2307186"/>
          </a:xfrm>
        </p:grpSpPr>
        <p:sp>
          <p:nvSpPr>
            <p:cNvPr id="36" name="等腰三角形 35"/>
            <p:cNvSpPr>
              <a:spLocks noChangeArrowheads="1"/>
            </p:cNvSpPr>
            <p:nvPr/>
          </p:nvSpPr>
          <p:spPr bwMode="auto">
            <a:xfrm>
              <a:off x="5470799" y="1171228"/>
              <a:ext cx="1143008" cy="857286"/>
            </a:xfrm>
            <a:prstGeom prst="triangle">
              <a:avLst>
                <a:gd name="adj" fmla="val 46616"/>
              </a:avLst>
            </a:prstGeom>
            <a:noFill/>
            <a:ln w="9525" cmpd="sng">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nvGrpSpPr>
            <p:cNvPr id="37" name="组合 9"/>
            <p:cNvGrpSpPr>
              <a:grpSpLocks/>
            </p:cNvGrpSpPr>
            <p:nvPr/>
          </p:nvGrpSpPr>
          <p:grpSpPr bwMode="auto">
            <a:xfrm>
              <a:off x="-164774" y="0"/>
              <a:ext cx="5853329" cy="2307186"/>
              <a:chOff x="-164774" y="0"/>
              <a:chExt cx="5853329" cy="2307186"/>
            </a:xfrm>
          </p:grpSpPr>
          <p:sp>
            <p:nvSpPr>
              <p:cNvPr id="38" name="等腰三角形 37"/>
              <p:cNvSpPr>
                <a:spLocks noChangeArrowheads="1"/>
              </p:cNvSpPr>
              <p:nvPr/>
            </p:nvSpPr>
            <p:spPr bwMode="auto">
              <a:xfrm>
                <a:off x="-164774" y="449733"/>
                <a:ext cx="2500329" cy="1857453"/>
              </a:xfrm>
              <a:prstGeom prst="triangle">
                <a:avLst>
                  <a:gd name="adj" fmla="val 46616"/>
                </a:avLst>
              </a:prstGeom>
              <a:noFill/>
              <a:ln w="9525" cmpd="sng">
                <a:solidFill>
                  <a:srgbClr val="00B050"/>
                </a:solid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9" name="等腰三角形 38"/>
              <p:cNvSpPr>
                <a:spLocks noChangeArrowheads="1"/>
              </p:cNvSpPr>
              <p:nvPr/>
            </p:nvSpPr>
            <p:spPr bwMode="auto">
              <a:xfrm rot="5400000">
                <a:off x="3157731" y="1543600"/>
                <a:ext cx="214320" cy="142877"/>
              </a:xfrm>
              <a:prstGeom prst="triangle">
                <a:avLst>
                  <a:gd name="adj" fmla="val 46616"/>
                </a:avLst>
              </a:prstGeom>
              <a:solidFill>
                <a:schemeClr val="accent4">
                  <a:lumMod val="40000"/>
                  <a:lumOff val="60000"/>
                </a:schemeClr>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0" name="等腰三角形 39"/>
              <p:cNvSpPr>
                <a:spLocks noChangeArrowheads="1"/>
              </p:cNvSpPr>
              <p:nvPr/>
            </p:nvSpPr>
            <p:spPr bwMode="auto">
              <a:xfrm rot="18000000">
                <a:off x="1076443" y="71807"/>
                <a:ext cx="627089" cy="544518"/>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1" name="等腰三角形 40"/>
              <p:cNvSpPr>
                <a:spLocks noChangeArrowheads="1"/>
              </p:cNvSpPr>
              <p:nvPr/>
            </p:nvSpPr>
            <p:spPr bwMode="auto">
              <a:xfrm>
                <a:off x="1143008" y="214321"/>
                <a:ext cx="1785949" cy="1666945"/>
              </a:xfrm>
              <a:prstGeom prst="triangle">
                <a:avLst>
                  <a:gd name="adj" fmla="val 46616"/>
                </a:avLst>
              </a:prstGeom>
              <a:solidFill>
                <a:srgbClr val="FFC901"/>
              </a:solidFill>
              <a:ln w="12700"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2" name="Text Box 13"/>
              <p:cNvSpPr txBox="1">
                <a:spLocks noChangeArrowheads="1"/>
              </p:cNvSpPr>
              <p:nvPr/>
            </p:nvSpPr>
            <p:spPr bwMode="auto">
              <a:xfrm>
                <a:off x="1636251" y="631887"/>
                <a:ext cx="4052304" cy="746574"/>
              </a:xfrm>
              <a:prstGeom prst="rect">
                <a:avLst/>
              </a:prstGeom>
              <a:noFill/>
              <a:ln w="9525">
                <a:noFill/>
                <a:miter lim="800000"/>
                <a:headEnd/>
                <a:tailEnd/>
              </a:ln>
              <a:extLst/>
            </p:spPr>
            <p:txBody>
              <a:bodyPr wrap="square" tIns="118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2800" b="1" dirty="0">
                    <a:solidFill>
                      <a:srgbClr val="375723"/>
                    </a:solidFill>
                    <a:latin typeface="Arial" pitchFamily="34" charset="0"/>
                    <a:ea typeface="微软雅黑" panose="020B0503020204020204" pitchFamily="34" charset="-122"/>
                    <a:cs typeface="Arial" pitchFamily="34" charset="0"/>
                  </a:rPr>
                  <a:t>共性问</a:t>
                </a:r>
                <a:r>
                  <a:rPr lang="zh-CN" altLang="en-US" sz="2800" b="1" dirty="0" smtClean="0">
                    <a:solidFill>
                      <a:srgbClr val="375723"/>
                    </a:solidFill>
                    <a:latin typeface="Arial" pitchFamily="34" charset="0"/>
                    <a:ea typeface="微软雅黑" panose="020B0503020204020204" pitchFamily="34" charset="-122"/>
                    <a:cs typeface="Arial" pitchFamily="34" charset="0"/>
                  </a:rPr>
                  <a:t>题集中讲解</a:t>
                </a:r>
                <a:endParaRPr lang="en-US" sz="2800" b="1" dirty="0">
                  <a:solidFill>
                    <a:srgbClr val="375723"/>
                  </a:solidFill>
                  <a:latin typeface="Arial" pitchFamily="34" charset="0"/>
                  <a:ea typeface="微软雅黑" panose="020B0503020204020204" pitchFamily="34" charset="-122"/>
                  <a:cs typeface="Arial" pitchFamily="34" charset="0"/>
                </a:endParaRPr>
              </a:p>
            </p:txBody>
          </p:sp>
          <p:sp>
            <p:nvSpPr>
              <p:cNvPr id="43" name="等腰三角形 42"/>
              <p:cNvSpPr>
                <a:spLocks noChangeArrowheads="1"/>
              </p:cNvSpPr>
              <p:nvPr/>
            </p:nvSpPr>
            <p:spPr bwMode="auto">
              <a:xfrm>
                <a:off x="4786345" y="285762"/>
                <a:ext cx="500067" cy="404829"/>
              </a:xfrm>
              <a:prstGeom prst="triangle">
                <a:avLst>
                  <a:gd name="adj" fmla="val 46616"/>
                </a:avLst>
              </a:prstGeom>
              <a:solidFill>
                <a:srgbClr val="FFC000"/>
              </a:solidFill>
              <a:ln w="9525"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4" name="等腰三角形 43"/>
              <p:cNvSpPr>
                <a:spLocks noChangeArrowheads="1"/>
              </p:cNvSpPr>
              <p:nvPr/>
            </p:nvSpPr>
            <p:spPr bwMode="auto">
              <a:xfrm>
                <a:off x="4357717" y="0"/>
                <a:ext cx="714380" cy="571524"/>
              </a:xfrm>
              <a:prstGeom prst="triangle">
                <a:avLst>
                  <a:gd name="adj" fmla="val 46616"/>
                </a:avLst>
              </a:prstGeom>
              <a:noFill/>
              <a:ln w="9525" cmpd="sng">
                <a:solidFill>
                  <a:srgbClr val="00B050"/>
                </a:solid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5" name="等腰三角形 44"/>
              <p:cNvSpPr>
                <a:spLocks noChangeArrowheads="1"/>
              </p:cNvSpPr>
              <p:nvPr/>
            </p:nvSpPr>
            <p:spPr bwMode="auto">
              <a:xfrm rot="5400000">
                <a:off x="2921011" y="1741563"/>
                <a:ext cx="333389" cy="25400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6" name="等腰三角形 45"/>
              <p:cNvSpPr>
                <a:spLocks noChangeArrowheads="1"/>
              </p:cNvSpPr>
              <p:nvPr/>
            </p:nvSpPr>
            <p:spPr bwMode="auto">
              <a:xfrm rot="5400000">
                <a:off x="5000655" y="1416115"/>
                <a:ext cx="285762" cy="28575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grpSp>
      <p:sp>
        <p:nvSpPr>
          <p:cNvPr id="2" name="灯片编号占位符 1"/>
          <p:cNvSpPr>
            <a:spLocks noGrp="1"/>
          </p:cNvSpPr>
          <p:nvPr>
            <p:ph type="sldNum" sz="quarter" idx="12"/>
          </p:nvPr>
        </p:nvSpPr>
        <p:spPr/>
        <p:txBody>
          <a:bodyPr/>
          <a:lstStyle/>
          <a:p>
            <a:fld id="{FDA11745-B640-48DC-8798-492940839213}" type="slidenum">
              <a:rPr lang="zh-CN" altLang="en-US" smtClean="0"/>
              <a:pPr/>
              <a:t>13</a:t>
            </a:fld>
            <a:r>
              <a:rPr lang="en-US" altLang="zh-CN" smtClean="0"/>
              <a:t>/37</a:t>
            </a:r>
            <a:endParaRPr lang="zh-CN" altLang="en-US" dirty="0"/>
          </a:p>
        </p:txBody>
      </p:sp>
    </p:spTree>
    <p:extLst>
      <p:ext uri="{BB962C8B-B14F-4D97-AF65-F5344CB8AC3E}">
        <p14:creationId xmlns:p14="http://schemas.microsoft.com/office/powerpoint/2010/main" xmlns="" val="3172291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t>阶段</a:t>
            </a:r>
            <a:r>
              <a:rPr lang="en-US" altLang="zh-CN" dirty="0" smtClean="0"/>
              <a:t>3—</a:t>
            </a:r>
            <a:r>
              <a:rPr lang="zh-CN" altLang="en-US" dirty="0" smtClean="0"/>
              <a:t>制作登录页面 </a:t>
            </a:r>
            <a:r>
              <a:rPr lang="en-US" altLang="zh-CN" dirty="0" smtClean="0"/>
              <a:t>2-1</a:t>
            </a:r>
            <a:endParaRPr lang="zh-CN" altLang="en-US" dirty="0" smtClean="0"/>
          </a:p>
        </p:txBody>
      </p:sp>
      <p:sp>
        <p:nvSpPr>
          <p:cNvPr id="19459" name="内容占位符 2"/>
          <p:cNvSpPr>
            <a:spLocks noGrp="1"/>
          </p:cNvSpPr>
          <p:nvPr>
            <p:ph idx="1"/>
          </p:nvPr>
        </p:nvSpPr>
        <p:spPr/>
        <p:txBody>
          <a:bodyPr/>
          <a:lstStyle/>
          <a:p>
            <a:r>
              <a:rPr lang="zh-CN" altLang="en-US" smtClean="0"/>
              <a:t>文本输入框使为细边框样式，登录按钮使用</a:t>
            </a:r>
            <a:r>
              <a:rPr lang="en-US" altLang="zh-CN" smtClean="0"/>
              <a:t>CSS</a:t>
            </a:r>
            <a:r>
              <a:rPr lang="zh-CN" altLang="en-US" smtClean="0"/>
              <a:t>设置按钮的背景图片</a:t>
            </a:r>
            <a:endParaRPr lang="en-US" altLang="zh-CN" smtClean="0"/>
          </a:p>
          <a:p>
            <a:pPr lvl="1"/>
            <a:r>
              <a:rPr lang="zh-CN" altLang="en-US" smtClean="0"/>
              <a:t>使用脚本实现登录信息验证</a:t>
            </a:r>
          </a:p>
          <a:p>
            <a:endParaRPr lang="en-US" altLang="zh-CN" smtClean="0"/>
          </a:p>
          <a:p>
            <a:endParaRPr lang="zh-CN" altLang="en-US" dirty="0" smtClean="0"/>
          </a:p>
        </p:txBody>
      </p:sp>
      <p:pic>
        <p:nvPicPr>
          <p:cNvPr id="19460" name="Picture 2" descr="F:\产品质量管理\BeWeb产品开发抽查\毕业设计\Chapter03\提供给学生的图片素材\开心网—登录页面.jpg"/>
          <p:cNvPicPr>
            <a:picLocks noChangeAspect="1" noChangeArrowheads="1"/>
          </p:cNvPicPr>
          <p:nvPr/>
        </p:nvPicPr>
        <p:blipFill>
          <a:blip r:embed="rId2" cstate="print"/>
          <a:srcRect/>
          <a:stretch>
            <a:fillRect/>
          </a:stretch>
        </p:blipFill>
        <p:spPr bwMode="auto">
          <a:xfrm>
            <a:off x="1357313" y="2928960"/>
            <a:ext cx="6429397" cy="3542636"/>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FDA11745-B640-48DC-8798-492940839213}" type="slidenum">
              <a:rPr lang="zh-CN" altLang="en-US" smtClean="0"/>
              <a:pPr/>
              <a:t>14</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阶段</a:t>
            </a:r>
            <a:r>
              <a:rPr lang="en-US" altLang="zh-CN" dirty="0" smtClean="0"/>
              <a:t>3—</a:t>
            </a:r>
            <a:r>
              <a:rPr lang="zh-CN" altLang="en-US" dirty="0" smtClean="0"/>
              <a:t>制作登录页面 </a:t>
            </a:r>
            <a:r>
              <a:rPr lang="en-US" altLang="zh-CN" dirty="0" smtClean="0"/>
              <a:t>2-2</a:t>
            </a:r>
            <a:endParaRPr lang="zh-CN" altLang="en-US" dirty="0" smtClean="0"/>
          </a:p>
        </p:txBody>
      </p:sp>
      <p:sp>
        <p:nvSpPr>
          <p:cNvPr id="20483"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登录部分整体使用背景颜色实现</a:t>
            </a:r>
            <a:endParaRPr lang="en-US" altLang="zh-CN" smtClean="0"/>
          </a:p>
          <a:p>
            <a:pPr lvl="1"/>
            <a:r>
              <a:rPr lang="zh-CN" altLang="en-US" smtClean="0"/>
              <a:t>制作语义化的表单</a:t>
            </a:r>
            <a:endParaRPr lang="en-US" altLang="zh-CN" smtClean="0"/>
          </a:p>
          <a:p>
            <a:pPr lvl="1"/>
            <a:r>
              <a:rPr lang="zh-CN" altLang="en-US" smtClean="0"/>
              <a:t>文本框使用盒子模型属性设置边框的样式</a:t>
            </a:r>
            <a:endParaRPr lang="en-US" altLang="zh-CN" smtClean="0"/>
          </a:p>
          <a:p>
            <a:pPr lvl="1"/>
            <a:r>
              <a:rPr lang="zh-CN" altLang="en-US" smtClean="0"/>
              <a:t>使用背景属性设置登录按钮的背景图片</a:t>
            </a:r>
            <a:endParaRPr lang="en-US" altLang="zh-CN" smtClean="0"/>
          </a:p>
          <a:p>
            <a:pPr lvl="1"/>
            <a:r>
              <a:rPr lang="zh-CN" altLang="en-US" smtClean="0"/>
              <a:t>使用</a:t>
            </a:r>
            <a:r>
              <a:rPr lang="en-US" altLang="zh-CN" smtClean="0"/>
              <a:t>JavaScript</a:t>
            </a:r>
            <a:r>
              <a:rPr lang="zh-CN" altLang="en-US" smtClean="0"/>
              <a:t>实现登录信息非空验证</a:t>
            </a:r>
          </a:p>
          <a:p>
            <a:pPr lvl="1"/>
            <a:endParaRPr lang="zh-CN" altLang="en-US" dirty="0" smtClean="0"/>
          </a:p>
        </p:txBody>
      </p:sp>
      <p:grpSp>
        <p:nvGrpSpPr>
          <p:cNvPr id="14" name="组合 13"/>
          <p:cNvGrpSpPr/>
          <p:nvPr/>
        </p:nvGrpSpPr>
        <p:grpSpPr>
          <a:xfrm>
            <a:off x="3203848" y="5949280"/>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60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15</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t>阶段</a:t>
            </a:r>
            <a:r>
              <a:rPr lang="en-US" altLang="zh-CN" dirty="0" smtClean="0"/>
              <a:t>4—</a:t>
            </a:r>
            <a:r>
              <a:rPr lang="zh-CN" altLang="en-US" dirty="0" smtClean="0"/>
              <a:t>制作公共主页（</a:t>
            </a:r>
            <a:r>
              <a:rPr lang="en-US" altLang="zh-CN" dirty="0" smtClean="0"/>
              <a:t>1</a:t>
            </a:r>
            <a:r>
              <a:rPr lang="zh-CN" altLang="en-US" dirty="0" smtClean="0"/>
              <a:t>） </a:t>
            </a:r>
            <a:r>
              <a:rPr lang="en-US" altLang="zh-CN" dirty="0" smtClean="0"/>
              <a:t>2-1</a:t>
            </a:r>
            <a:endParaRPr lang="zh-CN" altLang="en-US" dirty="0" smtClean="0"/>
          </a:p>
        </p:txBody>
      </p:sp>
      <p:sp>
        <p:nvSpPr>
          <p:cNvPr id="21507" name="内容占位符 2"/>
          <p:cNvSpPr>
            <a:spLocks noGrp="1"/>
          </p:cNvSpPr>
          <p:nvPr>
            <p:ph idx="1"/>
          </p:nvPr>
        </p:nvSpPr>
        <p:spPr/>
        <p:txBody>
          <a:bodyPr/>
          <a:lstStyle/>
          <a:p>
            <a:r>
              <a:rPr lang="zh-CN" altLang="en-US" dirty="0" smtClean="0"/>
              <a:t>制作页面顶部</a:t>
            </a:r>
            <a:endParaRPr lang="en-US" altLang="zh-CN" dirty="0" smtClean="0"/>
          </a:p>
          <a:p>
            <a:pPr lvl="1"/>
            <a:r>
              <a:rPr lang="zh-CN" altLang="en-US" dirty="0" smtClean="0"/>
              <a:t>顶部超链接字体颜色为白色</a:t>
            </a:r>
            <a:endParaRPr lang="en-US" altLang="zh-CN" dirty="0" smtClean="0"/>
          </a:p>
          <a:p>
            <a:pPr lvl="1"/>
            <a:r>
              <a:rPr lang="zh-CN" altLang="en-US" dirty="0" smtClean="0"/>
              <a:t>鼠标移至超链接文本时字体颜色为白色，且无下划线</a:t>
            </a:r>
            <a:endParaRPr lang="en-US" altLang="zh-CN" dirty="0" smtClean="0"/>
          </a:p>
          <a:p>
            <a:pPr lvl="1"/>
            <a:r>
              <a:rPr lang="zh-CN" altLang="en-US" dirty="0" smtClean="0"/>
              <a:t>中间“首页”等超链接字体为粗体</a:t>
            </a:r>
          </a:p>
        </p:txBody>
      </p:sp>
      <p:pic>
        <p:nvPicPr>
          <p:cNvPr id="21508" name="Picture 4" descr="C:\Documents and Settings\zongjuan.wang\桌面\开心网—公共主页.jpg"/>
          <p:cNvPicPr>
            <a:picLocks noChangeAspect="1" noChangeArrowheads="1"/>
          </p:cNvPicPr>
          <p:nvPr/>
        </p:nvPicPr>
        <p:blipFill>
          <a:blip r:embed="rId3" cstate="print"/>
          <a:srcRect/>
          <a:stretch>
            <a:fillRect/>
          </a:stretch>
        </p:blipFill>
        <p:spPr bwMode="auto">
          <a:xfrm>
            <a:off x="142875" y="4214817"/>
            <a:ext cx="8848725" cy="428625"/>
          </a:xfrm>
          <a:prstGeom prst="rect">
            <a:avLst/>
          </a:prstGeom>
          <a:noFill/>
          <a:ln w="9525">
            <a:noFill/>
            <a:miter lim="800000"/>
            <a:headEnd/>
            <a:tailEnd/>
          </a:ln>
        </p:spPr>
      </p:pic>
      <p:sp>
        <p:nvSpPr>
          <p:cNvPr id="5" name="AutoShape 5"/>
          <p:cNvSpPr>
            <a:spLocks noChangeArrowheads="1"/>
          </p:cNvSpPr>
          <p:nvPr/>
        </p:nvSpPr>
        <p:spPr bwMode="auto">
          <a:xfrm>
            <a:off x="71438" y="4071942"/>
            <a:ext cx="9001125" cy="785813"/>
          </a:xfrm>
          <a:prstGeom prst="roundRect">
            <a:avLst>
              <a:gd name="adj" fmla="val 3481"/>
            </a:avLst>
          </a:prstGeom>
          <a:noFill/>
          <a:ln w="19050" cap="rnd">
            <a:solidFill>
              <a:schemeClr val="bg1">
                <a:lumMod val="75000"/>
              </a:schemeClr>
            </a:solidFill>
            <a:prstDash val="sysDot"/>
            <a:round/>
            <a:headEnd/>
            <a:tailEnd/>
          </a:ln>
          <a:extLst/>
        </p:spPr>
        <p:txBody>
          <a:bodyPr wrap="none" anchor="ctr"/>
          <a:lstStyle/>
          <a:p>
            <a:pPr>
              <a:defRPr/>
            </a:pPr>
            <a:endParaRPr lang="zh-CN" altLang="en-US">
              <a:latin typeface="Arial" pitchFamily="34" charset="0"/>
            </a:endParaRPr>
          </a:p>
        </p:txBody>
      </p:sp>
      <p:sp>
        <p:nvSpPr>
          <p:cNvPr id="6" name="AutoShape 6"/>
          <p:cNvSpPr>
            <a:spLocks noChangeArrowheads="1"/>
          </p:cNvSpPr>
          <p:nvPr/>
        </p:nvSpPr>
        <p:spPr bwMode="auto">
          <a:xfrm>
            <a:off x="2928938" y="5072067"/>
            <a:ext cx="1857375" cy="407988"/>
          </a:xfrm>
          <a:prstGeom prst="wedgeRoundRectCallout">
            <a:avLst>
              <a:gd name="adj1" fmla="val -37823"/>
              <a:gd name="adj2" fmla="val -169582"/>
              <a:gd name="adj3" fmla="val 16667"/>
            </a:avLst>
          </a:prstGeom>
          <a:solidFill>
            <a:srgbClr val="268416"/>
          </a:solidFill>
          <a:ln w="9525" cap="flat" cmpd="sng" algn="ctr">
            <a:noFill/>
            <a:prstDash val="solid"/>
            <a:round/>
            <a:headEnd type="none" w="med" len="med"/>
            <a:tailEnd type="none" w="med" len="med"/>
          </a:ln>
          <a:effectLst/>
        </p:spPr>
        <p:txBody>
          <a:bodyPr wrap="square" anchor="b">
            <a:spAutoFit/>
          </a:bodyPr>
          <a:lstStyle/>
          <a:p>
            <a:pPr marL="285750" indent="-285750" eaLnBrk="0" hangingPunct="0">
              <a:spcBef>
                <a:spcPct val="20000"/>
              </a:spcBef>
              <a:buClr>
                <a:srgbClr val="233DA9"/>
              </a:buClr>
              <a:buSzPct val="80000"/>
            </a:pPr>
            <a:r>
              <a:rPr lang="zh-CN" altLang="en-US" b="1" kern="0" dirty="0">
                <a:solidFill>
                  <a:schemeClr val="bg1"/>
                </a:solidFill>
                <a:latin typeface="Arial"/>
                <a:ea typeface="黑体"/>
              </a:rPr>
              <a:t>字体加粗显示</a:t>
            </a:r>
          </a:p>
        </p:txBody>
      </p:sp>
      <p:sp>
        <p:nvSpPr>
          <p:cNvPr id="3" name="灯片编号占位符 2"/>
          <p:cNvSpPr>
            <a:spLocks noGrp="1"/>
          </p:cNvSpPr>
          <p:nvPr>
            <p:ph type="sldNum" sz="quarter" idx="12"/>
          </p:nvPr>
        </p:nvSpPr>
        <p:spPr/>
        <p:txBody>
          <a:bodyPr/>
          <a:lstStyle/>
          <a:p>
            <a:fld id="{FDA11745-B640-48DC-8798-492940839213}" type="slidenum">
              <a:rPr lang="zh-CN" altLang="en-US" smtClean="0"/>
              <a:pPr/>
              <a:t>16</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smtClean="0"/>
              <a:t>阶段</a:t>
            </a:r>
            <a:r>
              <a:rPr lang="en-US" altLang="zh-CN" dirty="0" smtClean="0"/>
              <a:t>4—</a:t>
            </a:r>
            <a:r>
              <a:rPr lang="zh-CN" altLang="en-US" dirty="0" smtClean="0"/>
              <a:t>制作公共主页（</a:t>
            </a:r>
            <a:r>
              <a:rPr lang="en-US" altLang="zh-CN" dirty="0" smtClean="0"/>
              <a:t>1</a:t>
            </a:r>
            <a:r>
              <a:rPr lang="zh-CN" altLang="en-US" dirty="0" smtClean="0"/>
              <a:t>） </a:t>
            </a:r>
            <a:r>
              <a:rPr lang="en-US" altLang="zh-CN" dirty="0" smtClean="0"/>
              <a:t>2-2</a:t>
            </a:r>
            <a:endParaRPr lang="zh-CN" altLang="en-US" dirty="0" smtClean="0"/>
          </a:p>
        </p:txBody>
      </p:sp>
      <p:sp>
        <p:nvSpPr>
          <p:cNvPr id="22531"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smtClean="0"/>
              <a:t>超链接样式整体设置，对加粗的超链接文本重新编写专属的超链接样式</a:t>
            </a:r>
            <a:endParaRPr lang="en-US" altLang="zh-CN" dirty="0" smtClean="0"/>
          </a:p>
          <a:p>
            <a:pPr lvl="1"/>
            <a:r>
              <a:rPr lang="zh-CN" altLang="en-US" dirty="0" smtClean="0"/>
              <a:t>制作顶部时，要先设计好页面的整体布局</a:t>
            </a:r>
            <a:endParaRPr lang="en-US" altLang="zh-CN" dirty="0" smtClean="0"/>
          </a:p>
          <a:p>
            <a:pPr lvl="1"/>
            <a:r>
              <a:rPr lang="zh-CN" altLang="en-US" dirty="0" smtClean="0"/>
              <a:t>前面制作页面时能够应用的样式，要直接应用</a:t>
            </a:r>
          </a:p>
        </p:txBody>
      </p:sp>
      <p:grpSp>
        <p:nvGrpSpPr>
          <p:cNvPr id="14" name="组合 13"/>
          <p:cNvGrpSpPr/>
          <p:nvPr/>
        </p:nvGrpSpPr>
        <p:grpSpPr>
          <a:xfrm>
            <a:off x="2987824" y="6093296"/>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40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17</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t>阶段</a:t>
            </a:r>
            <a:r>
              <a:rPr lang="en-US" altLang="zh-CN" dirty="0" smtClean="0"/>
              <a:t>4—</a:t>
            </a:r>
            <a:r>
              <a:rPr lang="zh-CN" altLang="en-US" dirty="0" smtClean="0"/>
              <a:t>制作公共主页（</a:t>
            </a:r>
            <a:r>
              <a:rPr lang="en-US" altLang="zh-CN" dirty="0" smtClean="0"/>
              <a:t>2</a:t>
            </a:r>
            <a:r>
              <a:rPr lang="zh-CN" altLang="en-US" dirty="0" smtClean="0"/>
              <a:t>）</a:t>
            </a:r>
          </a:p>
        </p:txBody>
      </p:sp>
      <p:sp>
        <p:nvSpPr>
          <p:cNvPr id="23555" name="内容占位符 2"/>
          <p:cNvSpPr>
            <a:spLocks noGrp="1"/>
          </p:cNvSpPr>
          <p:nvPr>
            <p:ph idx="1"/>
          </p:nvPr>
        </p:nvSpPr>
        <p:spPr/>
        <p:txBody>
          <a:bodyPr/>
          <a:lstStyle/>
          <a:p>
            <a:r>
              <a:rPr lang="zh-CN" altLang="en-US" dirty="0" smtClean="0"/>
              <a:t>制作如图所示左侧部分</a:t>
            </a:r>
            <a:endParaRPr lang="en-US" altLang="zh-CN" dirty="0" smtClean="0"/>
          </a:p>
          <a:p>
            <a:endParaRPr lang="en-US" altLang="zh-CN" dirty="0" smtClean="0"/>
          </a:p>
          <a:p>
            <a:r>
              <a:rPr lang="zh-CN" altLang="en-US" dirty="0" smtClean="0"/>
              <a:t>实现思路</a:t>
            </a:r>
            <a:endParaRPr lang="en-US" altLang="zh-CN" dirty="0" smtClean="0"/>
          </a:p>
          <a:p>
            <a:pPr lvl="1"/>
            <a:r>
              <a:rPr lang="zh-CN" altLang="en-US" dirty="0" smtClean="0"/>
              <a:t>按钮使用背景图片的形式实现</a:t>
            </a:r>
          </a:p>
          <a:p>
            <a:pPr lvl="1"/>
            <a:endParaRPr lang="en-US" altLang="zh-CN" dirty="0" smtClean="0"/>
          </a:p>
        </p:txBody>
      </p:sp>
      <p:pic>
        <p:nvPicPr>
          <p:cNvPr id="23556" name="Picture 2" descr="C:\Documents and Settings\zongjuan.wang\桌面\开心网—公共主页.jpg"/>
          <p:cNvPicPr>
            <a:picLocks noChangeAspect="1" noChangeArrowheads="1"/>
          </p:cNvPicPr>
          <p:nvPr/>
        </p:nvPicPr>
        <p:blipFill>
          <a:blip r:embed="rId2" cstate="print"/>
          <a:srcRect/>
          <a:stretch>
            <a:fillRect/>
          </a:stretch>
        </p:blipFill>
        <p:spPr bwMode="auto">
          <a:xfrm>
            <a:off x="7072343" y="1000107"/>
            <a:ext cx="1789113" cy="5664200"/>
          </a:xfrm>
          <a:prstGeom prst="rect">
            <a:avLst/>
          </a:prstGeom>
          <a:noFill/>
          <a:ln w="9525">
            <a:noFill/>
            <a:miter lim="800000"/>
            <a:headEnd/>
            <a:tailEnd/>
          </a:ln>
        </p:spPr>
      </p:pic>
      <p:grpSp>
        <p:nvGrpSpPr>
          <p:cNvPr id="14" name="组合 13"/>
          <p:cNvGrpSpPr/>
          <p:nvPr/>
        </p:nvGrpSpPr>
        <p:grpSpPr>
          <a:xfrm>
            <a:off x="2339752" y="6070270"/>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90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18</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smtClean="0"/>
              <a:t>阶段</a:t>
            </a:r>
            <a:r>
              <a:rPr lang="en-US" altLang="zh-CN" dirty="0" smtClean="0"/>
              <a:t>4—</a:t>
            </a:r>
            <a:r>
              <a:rPr lang="zh-CN" altLang="en-US" dirty="0" smtClean="0"/>
              <a:t>制作公共主页（</a:t>
            </a:r>
            <a:r>
              <a:rPr lang="en-US" altLang="zh-CN" dirty="0" smtClean="0"/>
              <a:t>3</a:t>
            </a:r>
            <a:r>
              <a:rPr lang="zh-CN" altLang="en-US" dirty="0" smtClean="0"/>
              <a:t>） </a:t>
            </a:r>
            <a:r>
              <a:rPr lang="en-US" altLang="zh-CN" dirty="0" smtClean="0"/>
              <a:t>2-1</a:t>
            </a:r>
            <a:endParaRPr lang="zh-CN" altLang="en-US" dirty="0" smtClean="0"/>
          </a:p>
        </p:txBody>
      </p:sp>
      <p:sp>
        <p:nvSpPr>
          <p:cNvPr id="25603" name="内容占位符 2"/>
          <p:cNvSpPr>
            <a:spLocks noGrp="1"/>
          </p:cNvSpPr>
          <p:nvPr>
            <p:ph idx="1"/>
          </p:nvPr>
        </p:nvSpPr>
        <p:spPr>
          <a:xfrm>
            <a:off x="457200" y="980728"/>
            <a:ext cx="4114800" cy="5145435"/>
          </a:xfrm>
        </p:spPr>
        <p:txBody>
          <a:bodyPr/>
          <a:lstStyle/>
          <a:p>
            <a:r>
              <a:rPr lang="zh-CN" altLang="en-US" dirty="0" smtClean="0"/>
              <a:t>制作右侧内容</a:t>
            </a:r>
            <a:endParaRPr lang="en-US" altLang="zh-CN" dirty="0" smtClean="0"/>
          </a:p>
          <a:p>
            <a:pPr lvl="1"/>
            <a:r>
              <a:rPr lang="zh-CN" altLang="en-US" dirty="0" smtClean="0"/>
              <a:t>字体、背景样式、</a:t>
            </a:r>
            <a:r>
              <a:rPr lang="en-US" altLang="zh-CN" dirty="0" smtClean="0"/>
              <a:t> </a:t>
            </a:r>
            <a:r>
              <a:rPr lang="zh-CN" altLang="en-US" dirty="0" smtClean="0"/>
              <a:t>颜色等如右图所示</a:t>
            </a:r>
            <a:endParaRPr lang="en-US" altLang="zh-CN" dirty="0" smtClean="0"/>
          </a:p>
          <a:p>
            <a:pPr lvl="1"/>
            <a:r>
              <a:rPr lang="zh-CN" altLang="en-US" dirty="0" smtClean="0"/>
              <a:t>页面右上角使用脚本显示时间</a:t>
            </a:r>
            <a:endParaRPr lang="en-US" altLang="zh-CN" dirty="0" smtClean="0"/>
          </a:p>
          <a:p>
            <a:pPr lvl="1"/>
            <a:endParaRPr lang="en-US" altLang="zh-CN" dirty="0" smtClean="0"/>
          </a:p>
          <a:p>
            <a:pPr lvl="1"/>
            <a:endParaRPr lang="en-US" altLang="zh-CN" dirty="0" smtClean="0"/>
          </a:p>
        </p:txBody>
      </p:sp>
      <p:pic>
        <p:nvPicPr>
          <p:cNvPr id="25604" name="Picture 3" descr="C:\Documents and Settings\zongjuan.wang\桌面\开心网—公共主页.jpg"/>
          <p:cNvPicPr>
            <a:picLocks noChangeAspect="1" noChangeArrowheads="1"/>
          </p:cNvPicPr>
          <p:nvPr/>
        </p:nvPicPr>
        <p:blipFill>
          <a:blip r:embed="rId3" cstate="print"/>
          <a:srcRect/>
          <a:stretch>
            <a:fillRect/>
          </a:stretch>
        </p:blipFill>
        <p:spPr bwMode="auto">
          <a:xfrm>
            <a:off x="4572000" y="1285875"/>
            <a:ext cx="3959225" cy="5072063"/>
          </a:xfrm>
          <a:prstGeom prst="rect">
            <a:avLst/>
          </a:prstGeom>
          <a:noFill/>
          <a:ln w="9525">
            <a:noFill/>
            <a:miter lim="800000"/>
            <a:headEnd/>
            <a:tailEnd/>
          </a:ln>
        </p:spPr>
      </p:pic>
      <p:sp>
        <p:nvSpPr>
          <p:cNvPr id="6" name="AutoShape 5"/>
          <p:cNvSpPr>
            <a:spLocks noChangeArrowheads="1"/>
          </p:cNvSpPr>
          <p:nvPr/>
        </p:nvSpPr>
        <p:spPr bwMode="auto">
          <a:xfrm>
            <a:off x="4572000" y="1143000"/>
            <a:ext cx="4000500" cy="5286375"/>
          </a:xfrm>
          <a:prstGeom prst="roundRect">
            <a:avLst>
              <a:gd name="adj" fmla="val 3481"/>
            </a:avLst>
          </a:prstGeom>
          <a:noFill/>
          <a:ln w="19050" cap="rnd">
            <a:solidFill>
              <a:schemeClr val="bg1">
                <a:lumMod val="75000"/>
              </a:schemeClr>
            </a:solidFill>
            <a:prstDash val="sysDot"/>
            <a:round/>
            <a:headEnd/>
            <a:tailEnd/>
          </a:ln>
          <a:extLst/>
        </p:spPr>
        <p:txBody>
          <a:bodyPr wrap="none" anchor="ctr"/>
          <a:lstStyle/>
          <a:p>
            <a:pPr>
              <a:defRPr/>
            </a:pPr>
            <a:endParaRPr lang="zh-CN" altLang="en-US">
              <a:latin typeface="Arial" pitchFamily="34" charset="0"/>
            </a:endParaRPr>
          </a:p>
        </p:txBody>
      </p:sp>
      <p:pic>
        <p:nvPicPr>
          <p:cNvPr id="1026" name="Picture 2" descr="E:\公司2014\启蒙星相关\教材开发\《网页样式与脚本特效》-新数据\开心网\公共主页右上角.bmp"/>
          <p:cNvPicPr>
            <a:picLocks noChangeAspect="1" noChangeArrowheads="1"/>
          </p:cNvPicPr>
          <p:nvPr/>
        </p:nvPicPr>
        <p:blipFill>
          <a:blip r:embed="rId4" cstate="print"/>
          <a:srcRect/>
          <a:stretch>
            <a:fillRect/>
          </a:stretch>
        </p:blipFill>
        <p:spPr bwMode="auto">
          <a:xfrm>
            <a:off x="1214414" y="4500570"/>
            <a:ext cx="2862832" cy="857256"/>
          </a:xfrm>
          <a:prstGeom prst="rect">
            <a:avLst/>
          </a:prstGeom>
          <a:noFill/>
        </p:spPr>
      </p:pic>
      <p:sp>
        <p:nvSpPr>
          <p:cNvPr id="3" name="灯片编号占位符 2"/>
          <p:cNvSpPr>
            <a:spLocks noGrp="1"/>
          </p:cNvSpPr>
          <p:nvPr>
            <p:ph type="sldNum" sz="quarter" idx="12"/>
          </p:nvPr>
        </p:nvSpPr>
        <p:spPr/>
        <p:txBody>
          <a:bodyPr/>
          <a:lstStyle/>
          <a:p>
            <a:fld id="{FDA11745-B640-48DC-8798-492940839213}" type="slidenum">
              <a:rPr lang="zh-CN" altLang="en-US" smtClean="0"/>
              <a:pPr/>
              <a:t>19</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本章任务</a:t>
            </a:r>
          </a:p>
        </p:txBody>
      </p:sp>
      <p:sp>
        <p:nvSpPr>
          <p:cNvPr id="8195" name="内容占位符 2"/>
          <p:cNvSpPr>
            <a:spLocks noGrp="1"/>
          </p:cNvSpPr>
          <p:nvPr>
            <p:ph idx="1"/>
          </p:nvPr>
        </p:nvSpPr>
        <p:spPr/>
        <p:txBody>
          <a:bodyPr/>
          <a:lstStyle/>
          <a:p>
            <a:r>
              <a:rPr lang="zh-CN" altLang="en-US" dirty="0"/>
              <a:t>开心网制作</a:t>
            </a:r>
            <a:r>
              <a:rPr lang="zh-CN" altLang="en-US" dirty="0" smtClean="0"/>
              <a:t>页面</a:t>
            </a:r>
            <a:endParaRPr lang="en-US" altLang="zh-CN" dirty="0" smtClean="0"/>
          </a:p>
          <a:p>
            <a:pPr lvl="1"/>
            <a:r>
              <a:rPr lang="zh-CN" altLang="en-US" dirty="0" smtClean="0"/>
              <a:t>首页</a:t>
            </a:r>
            <a:endParaRPr lang="en-US" altLang="zh-CN" dirty="0" smtClean="0"/>
          </a:p>
          <a:p>
            <a:pPr lvl="1"/>
            <a:r>
              <a:rPr lang="zh-CN" altLang="en-US" dirty="0" smtClean="0"/>
              <a:t>注册、登录页面</a:t>
            </a:r>
            <a:endParaRPr lang="en-US" altLang="zh-CN" dirty="0" smtClean="0"/>
          </a:p>
          <a:p>
            <a:pPr lvl="1"/>
            <a:r>
              <a:rPr lang="zh-CN" altLang="en-US" dirty="0" smtClean="0"/>
              <a:t>公共主页</a:t>
            </a:r>
            <a:endParaRPr lang="en-US" altLang="zh-CN" dirty="0" smtClean="0"/>
          </a:p>
          <a:p>
            <a:pPr lvl="1"/>
            <a:r>
              <a:rPr lang="zh-CN" altLang="en-US" dirty="0" smtClean="0"/>
              <a:t>游戏大厅页面</a:t>
            </a:r>
            <a:endParaRPr lang="en-US" altLang="zh-CN" dirty="0" smtClean="0"/>
          </a:p>
          <a:p>
            <a:pPr lvl="1"/>
            <a:r>
              <a:rPr lang="zh-CN" altLang="en-US" dirty="0" smtClean="0"/>
              <a:t>社交游戏页面</a:t>
            </a:r>
            <a:endParaRPr lang="en-US" altLang="zh-CN" dirty="0" smtClean="0"/>
          </a:p>
          <a:p>
            <a:pPr lvl="2"/>
            <a:r>
              <a:rPr lang="zh-CN" altLang="en-US" dirty="0" smtClean="0"/>
              <a:t>开心餐厅</a:t>
            </a:r>
            <a:endParaRPr lang="en-US" altLang="zh-CN" dirty="0" smtClean="0"/>
          </a:p>
        </p:txBody>
      </p:sp>
      <p:sp>
        <p:nvSpPr>
          <p:cNvPr id="3" name="灯片编号占位符 2"/>
          <p:cNvSpPr>
            <a:spLocks noGrp="1"/>
          </p:cNvSpPr>
          <p:nvPr>
            <p:ph type="sldNum" sz="quarter" idx="12"/>
          </p:nvPr>
        </p:nvSpPr>
        <p:spPr/>
        <p:txBody>
          <a:bodyPr/>
          <a:lstStyle/>
          <a:p>
            <a:fld id="{FDA11745-B640-48DC-8798-492940839213}" type="slidenum">
              <a:rPr lang="zh-CN" altLang="en-US" smtClean="0"/>
              <a:pPr/>
              <a:t>2</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阶段</a:t>
            </a:r>
            <a:r>
              <a:rPr lang="en-US" altLang="zh-CN" dirty="0" smtClean="0"/>
              <a:t>4—</a:t>
            </a:r>
            <a:r>
              <a:rPr lang="zh-CN" altLang="en-US" dirty="0" smtClean="0"/>
              <a:t>制作公共主页（</a:t>
            </a:r>
            <a:r>
              <a:rPr lang="en-US" altLang="zh-CN" dirty="0" smtClean="0"/>
              <a:t>3</a:t>
            </a:r>
            <a:r>
              <a:rPr lang="zh-CN" altLang="en-US" dirty="0" smtClean="0"/>
              <a:t>） </a:t>
            </a:r>
            <a:r>
              <a:rPr lang="en-US" altLang="zh-CN" dirty="0" smtClean="0"/>
              <a:t>2-2</a:t>
            </a:r>
            <a:endParaRPr lang="zh-CN" altLang="en-US" dirty="0" smtClean="0"/>
          </a:p>
        </p:txBody>
      </p:sp>
      <p:sp>
        <p:nvSpPr>
          <p:cNvPr id="26627"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smtClean="0"/>
              <a:t>合理布局页面内容</a:t>
            </a:r>
            <a:endParaRPr lang="en-US" altLang="zh-CN" dirty="0" smtClean="0"/>
          </a:p>
          <a:p>
            <a:pPr lvl="1"/>
            <a:r>
              <a:rPr lang="zh-CN" altLang="en-US" dirty="0" smtClean="0"/>
              <a:t>使用</a:t>
            </a:r>
            <a:r>
              <a:rPr lang="en-US" altLang="zh-CN" dirty="0" smtClean="0"/>
              <a:t>Date</a:t>
            </a:r>
            <a:r>
              <a:rPr lang="zh-CN" altLang="en-US" dirty="0" smtClean="0"/>
              <a:t>对象相关函数获取时间</a:t>
            </a:r>
          </a:p>
        </p:txBody>
      </p:sp>
      <p:grpSp>
        <p:nvGrpSpPr>
          <p:cNvPr id="14" name="组合 13"/>
          <p:cNvGrpSpPr/>
          <p:nvPr/>
        </p:nvGrpSpPr>
        <p:grpSpPr>
          <a:xfrm>
            <a:off x="2735739" y="5949280"/>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1852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120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20</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共性问题集中讲解</a:t>
            </a:r>
          </a:p>
        </p:txBody>
      </p:sp>
      <p:sp>
        <p:nvSpPr>
          <p:cNvPr id="25604" name="内容占位符 2"/>
          <p:cNvSpPr>
            <a:spLocks noGrp="1"/>
          </p:cNvSpPr>
          <p:nvPr>
            <p:ph idx="1"/>
          </p:nvPr>
        </p:nvSpPr>
        <p:spPr/>
        <p:txBody>
          <a:bodyPr/>
          <a:lstStyle/>
          <a:p>
            <a:r>
              <a:rPr lang="zh-CN" altLang="en-US" dirty="0" smtClean="0"/>
              <a:t>常见问题及解决办法</a:t>
            </a:r>
            <a:endParaRPr lang="en-US" altLang="zh-CN" dirty="0" smtClean="0"/>
          </a:p>
          <a:p>
            <a:r>
              <a:rPr lang="zh-CN" altLang="en-US" dirty="0" smtClean="0"/>
              <a:t>代码规范问题</a:t>
            </a:r>
          </a:p>
          <a:p>
            <a:r>
              <a:rPr lang="zh-CN" altLang="en-US" dirty="0" smtClean="0"/>
              <a:t>调试技巧</a:t>
            </a:r>
            <a:endParaRPr lang="en-US" altLang="zh-CN" dirty="0" smtClean="0"/>
          </a:p>
          <a:p>
            <a:endParaRPr lang="zh-CN" altLang="en-US" dirty="0" smtClean="0"/>
          </a:p>
          <a:p>
            <a:endParaRPr lang="zh-CN" altLang="en-US" dirty="0" smtClean="0"/>
          </a:p>
        </p:txBody>
      </p:sp>
      <p:grpSp>
        <p:nvGrpSpPr>
          <p:cNvPr id="35" name="组合 34"/>
          <p:cNvGrpSpPr>
            <a:grpSpLocks/>
          </p:cNvGrpSpPr>
          <p:nvPr/>
        </p:nvGrpSpPr>
        <p:grpSpPr bwMode="auto">
          <a:xfrm>
            <a:off x="1743905" y="3140968"/>
            <a:ext cx="5420383" cy="1844991"/>
            <a:chOff x="-164774" y="0"/>
            <a:chExt cx="6778581" cy="2307186"/>
          </a:xfrm>
        </p:grpSpPr>
        <p:sp>
          <p:nvSpPr>
            <p:cNvPr id="36" name="等腰三角形 35"/>
            <p:cNvSpPr>
              <a:spLocks noChangeArrowheads="1"/>
            </p:cNvSpPr>
            <p:nvPr/>
          </p:nvSpPr>
          <p:spPr bwMode="auto">
            <a:xfrm>
              <a:off x="5470799" y="1171228"/>
              <a:ext cx="1143008" cy="857286"/>
            </a:xfrm>
            <a:prstGeom prst="triangle">
              <a:avLst>
                <a:gd name="adj" fmla="val 46616"/>
              </a:avLst>
            </a:prstGeom>
            <a:noFill/>
            <a:ln w="9525" cmpd="sng">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nvGrpSpPr>
            <p:cNvPr id="37" name="组合 9"/>
            <p:cNvGrpSpPr>
              <a:grpSpLocks/>
            </p:cNvGrpSpPr>
            <p:nvPr/>
          </p:nvGrpSpPr>
          <p:grpSpPr bwMode="auto">
            <a:xfrm>
              <a:off x="-164774" y="0"/>
              <a:ext cx="5853329" cy="2307186"/>
              <a:chOff x="-164774" y="0"/>
              <a:chExt cx="5853329" cy="2307186"/>
            </a:xfrm>
          </p:grpSpPr>
          <p:sp>
            <p:nvSpPr>
              <p:cNvPr id="38" name="等腰三角形 37"/>
              <p:cNvSpPr>
                <a:spLocks noChangeArrowheads="1"/>
              </p:cNvSpPr>
              <p:nvPr/>
            </p:nvSpPr>
            <p:spPr bwMode="auto">
              <a:xfrm>
                <a:off x="-164774" y="449733"/>
                <a:ext cx="2500329" cy="1857453"/>
              </a:xfrm>
              <a:prstGeom prst="triangle">
                <a:avLst>
                  <a:gd name="adj" fmla="val 46616"/>
                </a:avLst>
              </a:prstGeom>
              <a:noFill/>
              <a:ln w="9525" cmpd="sng">
                <a:solidFill>
                  <a:srgbClr val="00B050"/>
                </a:solid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9" name="等腰三角形 38"/>
              <p:cNvSpPr>
                <a:spLocks noChangeArrowheads="1"/>
              </p:cNvSpPr>
              <p:nvPr/>
            </p:nvSpPr>
            <p:spPr bwMode="auto">
              <a:xfrm rot="5400000">
                <a:off x="3157731" y="1543600"/>
                <a:ext cx="214320" cy="142877"/>
              </a:xfrm>
              <a:prstGeom prst="triangle">
                <a:avLst>
                  <a:gd name="adj" fmla="val 46616"/>
                </a:avLst>
              </a:prstGeom>
              <a:solidFill>
                <a:schemeClr val="accent4">
                  <a:lumMod val="40000"/>
                  <a:lumOff val="60000"/>
                </a:schemeClr>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0" name="等腰三角形 39"/>
              <p:cNvSpPr>
                <a:spLocks noChangeArrowheads="1"/>
              </p:cNvSpPr>
              <p:nvPr/>
            </p:nvSpPr>
            <p:spPr bwMode="auto">
              <a:xfrm rot="18000000">
                <a:off x="1076443" y="71807"/>
                <a:ext cx="627089" cy="544518"/>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1" name="等腰三角形 40"/>
              <p:cNvSpPr>
                <a:spLocks noChangeArrowheads="1"/>
              </p:cNvSpPr>
              <p:nvPr/>
            </p:nvSpPr>
            <p:spPr bwMode="auto">
              <a:xfrm>
                <a:off x="1143008" y="214321"/>
                <a:ext cx="1785949" cy="1666945"/>
              </a:xfrm>
              <a:prstGeom prst="triangle">
                <a:avLst>
                  <a:gd name="adj" fmla="val 46616"/>
                </a:avLst>
              </a:prstGeom>
              <a:solidFill>
                <a:srgbClr val="FFC901"/>
              </a:solidFill>
              <a:ln w="12700"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2" name="Text Box 13"/>
              <p:cNvSpPr txBox="1">
                <a:spLocks noChangeArrowheads="1"/>
              </p:cNvSpPr>
              <p:nvPr/>
            </p:nvSpPr>
            <p:spPr bwMode="auto">
              <a:xfrm>
                <a:off x="1636251" y="631887"/>
                <a:ext cx="4052304" cy="746574"/>
              </a:xfrm>
              <a:prstGeom prst="rect">
                <a:avLst/>
              </a:prstGeom>
              <a:noFill/>
              <a:ln w="9525">
                <a:noFill/>
                <a:miter lim="800000"/>
                <a:headEnd/>
                <a:tailEnd/>
              </a:ln>
              <a:extLst/>
            </p:spPr>
            <p:txBody>
              <a:bodyPr wrap="square" tIns="118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2800" b="1" dirty="0">
                    <a:solidFill>
                      <a:srgbClr val="375723"/>
                    </a:solidFill>
                    <a:latin typeface="Arial" pitchFamily="34" charset="0"/>
                    <a:ea typeface="微软雅黑" panose="020B0503020204020204" pitchFamily="34" charset="-122"/>
                    <a:cs typeface="Arial" pitchFamily="34" charset="0"/>
                  </a:rPr>
                  <a:t>共性问</a:t>
                </a:r>
                <a:r>
                  <a:rPr lang="zh-CN" altLang="en-US" sz="2800" b="1" dirty="0" smtClean="0">
                    <a:solidFill>
                      <a:srgbClr val="375723"/>
                    </a:solidFill>
                    <a:latin typeface="Arial" pitchFamily="34" charset="0"/>
                    <a:ea typeface="微软雅黑" panose="020B0503020204020204" pitchFamily="34" charset="-122"/>
                    <a:cs typeface="Arial" pitchFamily="34" charset="0"/>
                  </a:rPr>
                  <a:t>题集中讲解</a:t>
                </a:r>
                <a:endParaRPr lang="en-US" sz="2800" b="1" dirty="0">
                  <a:solidFill>
                    <a:srgbClr val="375723"/>
                  </a:solidFill>
                  <a:latin typeface="Arial" pitchFamily="34" charset="0"/>
                  <a:ea typeface="微软雅黑" panose="020B0503020204020204" pitchFamily="34" charset="-122"/>
                  <a:cs typeface="Arial" pitchFamily="34" charset="0"/>
                </a:endParaRPr>
              </a:p>
            </p:txBody>
          </p:sp>
          <p:sp>
            <p:nvSpPr>
              <p:cNvPr id="43" name="等腰三角形 42"/>
              <p:cNvSpPr>
                <a:spLocks noChangeArrowheads="1"/>
              </p:cNvSpPr>
              <p:nvPr/>
            </p:nvSpPr>
            <p:spPr bwMode="auto">
              <a:xfrm>
                <a:off x="4786345" y="285762"/>
                <a:ext cx="500067" cy="404829"/>
              </a:xfrm>
              <a:prstGeom prst="triangle">
                <a:avLst>
                  <a:gd name="adj" fmla="val 46616"/>
                </a:avLst>
              </a:prstGeom>
              <a:solidFill>
                <a:srgbClr val="FFC000"/>
              </a:solidFill>
              <a:ln w="9525"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4" name="等腰三角形 43"/>
              <p:cNvSpPr>
                <a:spLocks noChangeArrowheads="1"/>
              </p:cNvSpPr>
              <p:nvPr/>
            </p:nvSpPr>
            <p:spPr bwMode="auto">
              <a:xfrm>
                <a:off x="4357717" y="0"/>
                <a:ext cx="714380" cy="571524"/>
              </a:xfrm>
              <a:prstGeom prst="triangle">
                <a:avLst>
                  <a:gd name="adj" fmla="val 46616"/>
                </a:avLst>
              </a:prstGeom>
              <a:noFill/>
              <a:ln w="9525" cmpd="sng">
                <a:solidFill>
                  <a:srgbClr val="00B050"/>
                </a:solid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5" name="等腰三角形 44"/>
              <p:cNvSpPr>
                <a:spLocks noChangeArrowheads="1"/>
              </p:cNvSpPr>
              <p:nvPr/>
            </p:nvSpPr>
            <p:spPr bwMode="auto">
              <a:xfrm rot="5400000">
                <a:off x="2921011" y="1741563"/>
                <a:ext cx="333389" cy="25400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6" name="等腰三角形 45"/>
              <p:cNvSpPr>
                <a:spLocks noChangeArrowheads="1"/>
              </p:cNvSpPr>
              <p:nvPr/>
            </p:nvSpPr>
            <p:spPr bwMode="auto">
              <a:xfrm rot="5400000">
                <a:off x="5000655" y="1416115"/>
                <a:ext cx="285762" cy="28575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grpSp>
      <p:sp>
        <p:nvSpPr>
          <p:cNvPr id="2" name="灯片编号占位符 1"/>
          <p:cNvSpPr>
            <a:spLocks noGrp="1"/>
          </p:cNvSpPr>
          <p:nvPr>
            <p:ph type="sldNum" sz="quarter" idx="12"/>
          </p:nvPr>
        </p:nvSpPr>
        <p:spPr/>
        <p:txBody>
          <a:bodyPr/>
          <a:lstStyle/>
          <a:p>
            <a:fld id="{FDA11745-B640-48DC-8798-492940839213}" type="slidenum">
              <a:rPr lang="zh-CN" altLang="en-US" smtClean="0"/>
              <a:pPr/>
              <a:t>21</a:t>
            </a:fld>
            <a:r>
              <a:rPr lang="en-US" altLang="zh-CN" smtClean="0"/>
              <a:t>/37</a:t>
            </a:r>
            <a:endParaRPr lang="zh-CN" altLang="en-US" dirty="0"/>
          </a:p>
        </p:txBody>
      </p:sp>
    </p:spTree>
    <p:extLst>
      <p:ext uri="{BB962C8B-B14F-4D97-AF65-F5344CB8AC3E}">
        <p14:creationId xmlns:p14="http://schemas.microsoft.com/office/powerpoint/2010/main" xmlns="" val="3172291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1</a:t>
            </a:r>
            <a:r>
              <a:rPr lang="zh-CN" altLang="en-US" dirty="0" smtClean="0"/>
              <a:t>）</a:t>
            </a:r>
            <a:r>
              <a:rPr lang="en-US" altLang="zh-CN" dirty="0" smtClean="0"/>
              <a:t>2-1</a:t>
            </a:r>
            <a:endParaRPr lang="zh-CN" altLang="en-US" dirty="0" smtClean="0"/>
          </a:p>
        </p:txBody>
      </p:sp>
      <p:sp>
        <p:nvSpPr>
          <p:cNvPr id="28675" name="内容占位符 2"/>
          <p:cNvSpPr>
            <a:spLocks noGrp="1"/>
          </p:cNvSpPr>
          <p:nvPr>
            <p:ph idx="1"/>
          </p:nvPr>
        </p:nvSpPr>
        <p:spPr/>
        <p:txBody>
          <a:bodyPr/>
          <a:lstStyle/>
          <a:p>
            <a:r>
              <a:rPr lang="zh-CN" altLang="en-US" smtClean="0"/>
              <a:t>制作页面顶部</a:t>
            </a:r>
            <a:endParaRPr lang="en-US" altLang="zh-CN" smtClean="0"/>
          </a:p>
          <a:p>
            <a:pPr lvl="1"/>
            <a:r>
              <a:rPr lang="zh-CN" altLang="en-US" smtClean="0"/>
              <a:t>布局页面</a:t>
            </a:r>
            <a:endParaRPr lang="en-US" altLang="zh-CN" smtClean="0"/>
          </a:p>
          <a:p>
            <a:pPr lvl="1"/>
            <a:r>
              <a:rPr lang="zh-CN" altLang="en-US" smtClean="0"/>
              <a:t>当鼠标经过“首页”超链接时字体样式不变</a:t>
            </a:r>
            <a:endParaRPr lang="zh-CN" altLang="en-US" dirty="0" smtClean="0"/>
          </a:p>
        </p:txBody>
      </p:sp>
      <p:pic>
        <p:nvPicPr>
          <p:cNvPr id="55299" name="Picture 3"/>
          <p:cNvPicPr>
            <a:picLocks noChangeAspect="1" noChangeArrowheads="1"/>
          </p:cNvPicPr>
          <p:nvPr/>
        </p:nvPicPr>
        <p:blipFill>
          <a:blip r:embed="rId3" cstate="print"/>
          <a:srcRect/>
          <a:stretch>
            <a:fillRect/>
          </a:stretch>
        </p:blipFill>
        <p:spPr bwMode="auto">
          <a:xfrm>
            <a:off x="214313" y="3356422"/>
            <a:ext cx="8786812" cy="129381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sp>
        <p:nvSpPr>
          <p:cNvPr id="3" name="灯片编号占位符 2"/>
          <p:cNvSpPr>
            <a:spLocks noGrp="1"/>
          </p:cNvSpPr>
          <p:nvPr>
            <p:ph type="sldNum" sz="quarter" idx="12"/>
          </p:nvPr>
        </p:nvSpPr>
        <p:spPr/>
        <p:txBody>
          <a:bodyPr/>
          <a:lstStyle/>
          <a:p>
            <a:fld id="{FDA11745-B640-48DC-8798-492940839213}" type="slidenum">
              <a:rPr lang="zh-CN" altLang="en-US" smtClean="0"/>
              <a:pPr/>
              <a:t>22</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1</a:t>
            </a:r>
            <a:r>
              <a:rPr lang="zh-CN" altLang="en-US" dirty="0" smtClean="0"/>
              <a:t>）</a:t>
            </a:r>
            <a:r>
              <a:rPr lang="en-US" altLang="zh-CN" dirty="0" smtClean="0"/>
              <a:t>2-2</a:t>
            </a:r>
            <a:endParaRPr lang="zh-CN" altLang="en-US" dirty="0" smtClean="0"/>
          </a:p>
        </p:txBody>
      </p:sp>
      <p:sp>
        <p:nvSpPr>
          <p:cNvPr id="29699"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页面布局为上中下三部分，整体布局页面</a:t>
            </a:r>
            <a:endParaRPr lang="en-US" altLang="zh-CN" smtClean="0"/>
          </a:p>
          <a:p>
            <a:pPr lvl="1"/>
            <a:r>
              <a:rPr lang="zh-CN" altLang="en-US" smtClean="0"/>
              <a:t>游戏大厅</a:t>
            </a:r>
            <a:r>
              <a:rPr lang="en-US" altLang="zh-CN" smtClean="0"/>
              <a:t>4</a:t>
            </a:r>
            <a:r>
              <a:rPr lang="zh-CN" altLang="en-US" smtClean="0"/>
              <a:t>个字白色加粗显示</a:t>
            </a:r>
            <a:endParaRPr lang="en-US" altLang="zh-CN" smtClean="0"/>
          </a:p>
          <a:p>
            <a:pPr lvl="1"/>
            <a:r>
              <a:rPr lang="zh-CN" altLang="en-US" smtClean="0"/>
              <a:t>首页所在区域设置背景图像，鼠标移出超链接和移至超链接上的样式一样</a:t>
            </a:r>
            <a:endParaRPr lang="en-US" altLang="zh-CN" smtClean="0"/>
          </a:p>
        </p:txBody>
      </p:sp>
      <p:grpSp>
        <p:nvGrpSpPr>
          <p:cNvPr id="19" name="组合 18"/>
          <p:cNvGrpSpPr/>
          <p:nvPr/>
        </p:nvGrpSpPr>
        <p:grpSpPr>
          <a:xfrm>
            <a:off x="3059832" y="6021288"/>
            <a:ext cx="4125191" cy="578535"/>
            <a:chOff x="2514599" y="5042946"/>
            <a:chExt cx="4125191" cy="578535"/>
          </a:xfrm>
        </p:grpSpPr>
        <p:sp>
          <p:nvSpPr>
            <p:cNvPr id="20" name="圆角矩形 19"/>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21"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30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22" name="椭圆 21"/>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23</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2</a:t>
            </a:r>
            <a:r>
              <a:rPr lang="zh-CN" altLang="en-US" dirty="0" smtClean="0"/>
              <a:t>）</a:t>
            </a:r>
            <a:r>
              <a:rPr lang="en-US" altLang="zh-CN" dirty="0" smtClean="0"/>
              <a:t>2-1</a:t>
            </a:r>
            <a:endParaRPr lang="zh-CN" altLang="en-US" dirty="0" smtClean="0"/>
          </a:p>
        </p:txBody>
      </p:sp>
      <p:sp>
        <p:nvSpPr>
          <p:cNvPr id="30723" name="内容占位符 2"/>
          <p:cNvSpPr>
            <a:spLocks noGrp="1"/>
          </p:cNvSpPr>
          <p:nvPr>
            <p:ph idx="1"/>
          </p:nvPr>
        </p:nvSpPr>
        <p:spPr/>
        <p:txBody>
          <a:bodyPr/>
          <a:lstStyle/>
          <a:p>
            <a:r>
              <a:rPr lang="zh-CN" altLang="en-US" smtClean="0"/>
              <a:t>制作页面上部</a:t>
            </a:r>
            <a:endParaRPr lang="en-US" altLang="zh-CN" smtClean="0"/>
          </a:p>
          <a:p>
            <a:pPr lvl="1"/>
            <a:r>
              <a:rPr lang="zh-CN" altLang="en-US" smtClean="0"/>
              <a:t>鼠标移至左侧超链接上时，背景变为红色图像，字体颜色为白色</a:t>
            </a:r>
            <a:endParaRPr lang="en-US" altLang="zh-CN" smtClean="0"/>
          </a:p>
          <a:p>
            <a:pPr lvl="1"/>
            <a:r>
              <a:rPr lang="zh-CN" altLang="en-US" smtClean="0"/>
              <a:t>登录部分输入框为细边框样式，使用</a:t>
            </a:r>
            <a:r>
              <a:rPr lang="en-US" altLang="zh-CN" smtClean="0"/>
              <a:t>CSS</a:t>
            </a:r>
            <a:r>
              <a:rPr lang="zh-CN" altLang="en-US" smtClean="0"/>
              <a:t>设置登录按钮的背景图片，背景颜色为灰色</a:t>
            </a:r>
            <a:endParaRPr lang="en-US" altLang="zh-CN" smtClean="0"/>
          </a:p>
          <a:p>
            <a:pPr lvl="1"/>
            <a:r>
              <a:rPr lang="zh-CN" altLang="en-US" smtClean="0"/>
              <a:t>使用脚本实现登录验证</a:t>
            </a:r>
            <a:endParaRPr lang="zh-CN" altLang="en-US" dirty="0" smtClean="0"/>
          </a:p>
        </p:txBody>
      </p:sp>
      <p:pic>
        <p:nvPicPr>
          <p:cNvPr id="30724" name="Picture 2"/>
          <p:cNvPicPr>
            <a:picLocks noChangeAspect="1" noChangeArrowheads="1"/>
          </p:cNvPicPr>
          <p:nvPr/>
        </p:nvPicPr>
        <p:blipFill>
          <a:blip r:embed="rId2" cstate="print"/>
          <a:srcRect/>
          <a:stretch>
            <a:fillRect/>
          </a:stretch>
        </p:blipFill>
        <p:spPr bwMode="auto">
          <a:xfrm>
            <a:off x="214313" y="3791644"/>
            <a:ext cx="8786812" cy="2078038"/>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FDA11745-B640-48DC-8798-492940839213}" type="slidenum">
              <a:rPr lang="zh-CN" altLang="en-US" smtClean="0"/>
              <a:pPr/>
              <a:t>24</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2</a:t>
            </a:r>
            <a:r>
              <a:rPr lang="zh-CN" altLang="en-US" dirty="0" smtClean="0"/>
              <a:t>）</a:t>
            </a:r>
            <a:r>
              <a:rPr lang="en-US" altLang="zh-CN" dirty="0" smtClean="0"/>
              <a:t>2-2</a:t>
            </a:r>
            <a:endParaRPr lang="zh-CN" altLang="en-US" dirty="0" smtClean="0"/>
          </a:p>
        </p:txBody>
      </p:sp>
      <p:sp>
        <p:nvSpPr>
          <p:cNvPr id="31747"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登录部分的文本输入框使用盒子模型属性设置边框样式，登录按钮设置为背景图片</a:t>
            </a:r>
            <a:endParaRPr lang="en-US" altLang="zh-CN" smtClean="0"/>
          </a:p>
          <a:p>
            <a:pPr lvl="1"/>
            <a:r>
              <a:rPr lang="zh-CN" altLang="en-US" smtClean="0"/>
              <a:t>三部分高度设置为相同，并且边框样式相同</a:t>
            </a:r>
            <a:endParaRPr lang="en-US" altLang="zh-CN" smtClean="0"/>
          </a:p>
          <a:p>
            <a:pPr lvl="1"/>
            <a:r>
              <a:rPr lang="zh-CN" altLang="en-US" smtClean="0"/>
              <a:t>使用</a:t>
            </a:r>
            <a:r>
              <a:rPr lang="en-US" altLang="zh-CN" smtClean="0"/>
              <a:t>JavaScript</a:t>
            </a:r>
            <a:r>
              <a:rPr lang="zh-CN" altLang="en-US" smtClean="0"/>
              <a:t>编写代码实现登录信息非空验证</a:t>
            </a:r>
            <a:endParaRPr lang="zh-CN" altLang="en-US" dirty="0" smtClean="0"/>
          </a:p>
        </p:txBody>
      </p:sp>
      <p:grpSp>
        <p:nvGrpSpPr>
          <p:cNvPr id="14" name="组合 13"/>
          <p:cNvGrpSpPr/>
          <p:nvPr/>
        </p:nvGrpSpPr>
        <p:grpSpPr>
          <a:xfrm>
            <a:off x="2483768" y="5949280"/>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1852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120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25</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3</a:t>
            </a:r>
            <a:r>
              <a:rPr lang="zh-CN" altLang="en-US" dirty="0" smtClean="0"/>
              <a:t>）</a:t>
            </a:r>
            <a:r>
              <a:rPr lang="en-US" altLang="zh-CN" dirty="0" smtClean="0"/>
              <a:t>2-1</a:t>
            </a:r>
            <a:endParaRPr lang="zh-CN" altLang="en-US" dirty="0" smtClean="0"/>
          </a:p>
        </p:txBody>
      </p:sp>
      <p:sp>
        <p:nvSpPr>
          <p:cNvPr id="32771" name="内容占位符 2"/>
          <p:cNvSpPr>
            <a:spLocks noGrp="1"/>
          </p:cNvSpPr>
          <p:nvPr>
            <p:ph idx="1"/>
          </p:nvPr>
        </p:nvSpPr>
        <p:spPr/>
        <p:txBody>
          <a:bodyPr/>
          <a:lstStyle/>
          <a:p>
            <a:r>
              <a:rPr lang="zh-CN" altLang="en-US" dirty="0" smtClean="0"/>
              <a:t>制作“全部游戏”部分</a:t>
            </a:r>
            <a:endParaRPr lang="en-US" altLang="zh-CN" dirty="0" smtClean="0"/>
          </a:p>
          <a:p>
            <a:pPr lvl="1"/>
            <a:r>
              <a:rPr lang="zh-CN" altLang="en-US" dirty="0" smtClean="0"/>
              <a:t>进入游戏、新手资料使用图片超链接，且链接为空</a:t>
            </a:r>
            <a:endParaRPr lang="en-US" altLang="zh-CN" dirty="0" smtClean="0"/>
          </a:p>
          <a:p>
            <a:pPr lvl="1"/>
            <a:r>
              <a:rPr lang="zh-CN" altLang="en-US" dirty="0" smtClean="0"/>
              <a:t>图片和游戏标题链接均为空</a:t>
            </a:r>
            <a:endParaRPr lang="en-US" altLang="zh-CN" dirty="0" smtClean="0"/>
          </a:p>
          <a:p>
            <a:pPr lvl="1"/>
            <a:r>
              <a:rPr lang="zh-CN" altLang="en-US" dirty="0" smtClean="0"/>
              <a:t>当鼠标移至游戏标题超链上时，超链接样式不变</a:t>
            </a:r>
          </a:p>
        </p:txBody>
      </p:sp>
      <p:pic>
        <p:nvPicPr>
          <p:cNvPr id="32772" name="Picture 2"/>
          <p:cNvPicPr>
            <a:picLocks noChangeAspect="1" noChangeArrowheads="1"/>
          </p:cNvPicPr>
          <p:nvPr/>
        </p:nvPicPr>
        <p:blipFill>
          <a:blip r:embed="rId3" cstate="print"/>
          <a:srcRect/>
          <a:stretch>
            <a:fillRect/>
          </a:stretch>
        </p:blipFill>
        <p:spPr bwMode="auto">
          <a:xfrm>
            <a:off x="1115045" y="3071812"/>
            <a:ext cx="7215188" cy="2398713"/>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FDA11745-B640-48DC-8798-492940839213}" type="slidenum">
              <a:rPr lang="zh-CN" altLang="en-US" smtClean="0"/>
              <a:pPr/>
              <a:t>26</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3</a:t>
            </a:r>
            <a:r>
              <a:rPr lang="zh-CN" altLang="en-US" dirty="0" smtClean="0"/>
              <a:t>）</a:t>
            </a:r>
            <a:r>
              <a:rPr lang="en-US" altLang="zh-CN" dirty="0" smtClean="0"/>
              <a:t>2-2</a:t>
            </a:r>
            <a:endParaRPr lang="zh-CN" altLang="en-US" dirty="0" smtClean="0"/>
          </a:p>
        </p:txBody>
      </p:sp>
      <p:sp>
        <p:nvSpPr>
          <p:cNvPr id="33795"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使用</a:t>
            </a:r>
            <a:r>
              <a:rPr lang="en-US" altLang="zh-CN" smtClean="0"/>
              <a:t>div</a:t>
            </a:r>
            <a:r>
              <a:rPr lang="zh-CN" altLang="en-US" smtClean="0"/>
              <a:t>或表格布局页面主体各部分，为后续制作其他部分内容留下位置</a:t>
            </a:r>
            <a:endParaRPr lang="en-US" altLang="zh-CN" smtClean="0"/>
          </a:p>
          <a:p>
            <a:pPr lvl="1"/>
            <a:r>
              <a:rPr lang="zh-CN" altLang="en-US" smtClean="0"/>
              <a:t>标题背景使用图片背景</a:t>
            </a:r>
            <a:endParaRPr lang="en-US" altLang="zh-CN" dirty="0" smtClean="0"/>
          </a:p>
        </p:txBody>
      </p:sp>
      <p:grpSp>
        <p:nvGrpSpPr>
          <p:cNvPr id="14" name="组合 13"/>
          <p:cNvGrpSpPr/>
          <p:nvPr/>
        </p:nvGrpSpPr>
        <p:grpSpPr>
          <a:xfrm>
            <a:off x="2664487" y="6021288"/>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90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27</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4</a:t>
            </a:r>
            <a:r>
              <a:rPr lang="zh-CN" altLang="en-US" dirty="0" smtClean="0"/>
              <a:t>）</a:t>
            </a:r>
            <a:r>
              <a:rPr lang="en-US" altLang="zh-CN" dirty="0" smtClean="0"/>
              <a:t>2-1</a:t>
            </a:r>
            <a:endParaRPr lang="zh-CN" altLang="en-US" dirty="0" smtClean="0"/>
          </a:p>
        </p:txBody>
      </p:sp>
      <p:sp>
        <p:nvSpPr>
          <p:cNvPr id="34819" name="内容占位符 2"/>
          <p:cNvSpPr>
            <a:spLocks noGrp="1"/>
          </p:cNvSpPr>
          <p:nvPr>
            <p:ph idx="1"/>
          </p:nvPr>
        </p:nvSpPr>
        <p:spPr>
          <a:xfrm>
            <a:off x="457200" y="980728"/>
            <a:ext cx="7787208" cy="5145435"/>
          </a:xfrm>
        </p:spPr>
        <p:txBody>
          <a:bodyPr/>
          <a:lstStyle/>
          <a:p>
            <a:r>
              <a:rPr lang="zh-CN" altLang="en-US" dirty="0" smtClean="0"/>
              <a:t>制作“角色扮演”部分</a:t>
            </a:r>
            <a:endParaRPr lang="en-US" altLang="zh-CN" dirty="0" smtClean="0"/>
          </a:p>
          <a:p>
            <a:pPr lvl="1"/>
            <a:r>
              <a:rPr lang="zh-CN" altLang="en-US" dirty="0" smtClean="0"/>
              <a:t>使用表格布局</a:t>
            </a:r>
            <a:endParaRPr lang="en-US" altLang="zh-CN" dirty="0" smtClean="0"/>
          </a:p>
          <a:p>
            <a:pPr lvl="1"/>
            <a:r>
              <a:rPr lang="zh-CN" altLang="en-US" dirty="0" smtClean="0"/>
              <a:t>标题字体颜色为</a:t>
            </a:r>
            <a:r>
              <a:rPr lang="en-US" altLang="zh-CN" dirty="0" smtClean="0"/>
              <a:t> </a:t>
            </a:r>
            <a:r>
              <a:rPr lang="zh-CN" altLang="en-US" dirty="0" smtClean="0"/>
              <a:t>褐红色</a:t>
            </a:r>
            <a:endParaRPr lang="en-US" altLang="zh-CN" dirty="0" smtClean="0"/>
          </a:p>
          <a:p>
            <a:pPr lvl="1"/>
            <a:r>
              <a:rPr lang="zh-CN" altLang="en-US" dirty="0" smtClean="0"/>
              <a:t>图片和图片标题链接均为空</a:t>
            </a:r>
            <a:endParaRPr lang="en-US" altLang="zh-CN" dirty="0" smtClean="0"/>
          </a:p>
          <a:p>
            <a:pPr lvl="1"/>
            <a:r>
              <a:rPr lang="zh-CN" altLang="en-US" dirty="0" smtClean="0"/>
              <a:t>进入游戏、新手资料使用图片超链接，且链接为空</a:t>
            </a:r>
            <a:endParaRPr lang="en-US" altLang="zh-CN" dirty="0" smtClean="0"/>
          </a:p>
        </p:txBody>
      </p:sp>
      <p:pic>
        <p:nvPicPr>
          <p:cNvPr id="34820" name="Picture 2"/>
          <p:cNvPicPr>
            <a:picLocks noChangeAspect="1" noChangeArrowheads="1"/>
          </p:cNvPicPr>
          <p:nvPr/>
        </p:nvPicPr>
        <p:blipFill>
          <a:blip r:embed="rId3" cstate="print"/>
          <a:srcRect/>
          <a:stretch>
            <a:fillRect/>
          </a:stretch>
        </p:blipFill>
        <p:spPr bwMode="auto">
          <a:xfrm>
            <a:off x="2285816" y="3427859"/>
            <a:ext cx="4273550" cy="2582862"/>
          </a:xfrm>
          <a:prstGeom prst="rect">
            <a:avLst/>
          </a:prstGeom>
          <a:noFill/>
          <a:ln w="9525">
            <a:noFill/>
            <a:miter lim="800000"/>
            <a:headEnd/>
            <a:tailEnd/>
          </a:ln>
        </p:spPr>
      </p:pic>
      <p:sp>
        <p:nvSpPr>
          <p:cNvPr id="5" name="AutoShape 5"/>
          <p:cNvSpPr>
            <a:spLocks noChangeArrowheads="1"/>
          </p:cNvSpPr>
          <p:nvPr/>
        </p:nvSpPr>
        <p:spPr bwMode="auto">
          <a:xfrm>
            <a:off x="2214379" y="3284984"/>
            <a:ext cx="4429125" cy="2857500"/>
          </a:xfrm>
          <a:prstGeom prst="roundRect">
            <a:avLst>
              <a:gd name="adj" fmla="val 3481"/>
            </a:avLst>
          </a:prstGeom>
          <a:noFill/>
          <a:ln w="19050" cap="rnd">
            <a:solidFill>
              <a:schemeClr val="bg1">
                <a:lumMod val="75000"/>
              </a:schemeClr>
            </a:solidFill>
            <a:prstDash val="sysDot"/>
            <a:round/>
            <a:headEnd/>
            <a:tailEnd/>
          </a:ln>
          <a:extLst/>
        </p:spPr>
        <p:txBody>
          <a:bodyPr wrap="none" anchor="ctr"/>
          <a:lstStyle/>
          <a:p>
            <a:pPr>
              <a:defRPr/>
            </a:pPr>
            <a:endParaRPr lang="zh-CN" altLang="en-US">
              <a:latin typeface="Arial" pitchFamily="34" charset="0"/>
            </a:endParaRPr>
          </a:p>
        </p:txBody>
      </p:sp>
      <p:sp>
        <p:nvSpPr>
          <p:cNvPr id="3" name="灯片编号占位符 2"/>
          <p:cNvSpPr>
            <a:spLocks noGrp="1"/>
          </p:cNvSpPr>
          <p:nvPr>
            <p:ph type="sldNum" sz="quarter" idx="12"/>
          </p:nvPr>
        </p:nvSpPr>
        <p:spPr/>
        <p:txBody>
          <a:bodyPr/>
          <a:lstStyle/>
          <a:p>
            <a:fld id="{FDA11745-B640-48DC-8798-492940839213}" type="slidenum">
              <a:rPr lang="zh-CN" altLang="en-US" smtClean="0"/>
              <a:pPr/>
              <a:t>28</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4</a:t>
            </a:r>
            <a:r>
              <a:rPr lang="zh-CN" altLang="en-US" dirty="0" smtClean="0"/>
              <a:t>）</a:t>
            </a:r>
            <a:r>
              <a:rPr lang="en-US" altLang="zh-CN" dirty="0" smtClean="0"/>
              <a:t>2-2</a:t>
            </a:r>
            <a:endParaRPr lang="zh-CN" altLang="en-US" dirty="0" smtClean="0"/>
          </a:p>
        </p:txBody>
      </p:sp>
      <p:sp>
        <p:nvSpPr>
          <p:cNvPr id="35843"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标题样式和边框样式与“全部游戏”部分一样，可以直接使用其样式</a:t>
            </a:r>
            <a:endParaRPr lang="en-US" altLang="zh-CN" dirty="0" smtClean="0"/>
          </a:p>
        </p:txBody>
      </p:sp>
      <p:grpSp>
        <p:nvGrpSpPr>
          <p:cNvPr id="14" name="组合 13"/>
          <p:cNvGrpSpPr/>
          <p:nvPr/>
        </p:nvGrpSpPr>
        <p:grpSpPr>
          <a:xfrm>
            <a:off x="2915816" y="6021288"/>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60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29</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t>会使用</a:t>
            </a:r>
            <a:r>
              <a:rPr lang="en-US" altLang="zh-CN" dirty="0" smtClean="0"/>
              <a:t>Photoshop</a:t>
            </a:r>
            <a:r>
              <a:rPr lang="zh-CN" altLang="en-US" dirty="0" smtClean="0"/>
              <a:t>切割网页效果图</a:t>
            </a:r>
            <a:endParaRPr lang="en-US" altLang="zh-CN" dirty="0" smtClean="0"/>
          </a:p>
          <a:p>
            <a:r>
              <a:rPr lang="zh-CN" altLang="en-US" dirty="0"/>
              <a:t>会</a:t>
            </a:r>
            <a:r>
              <a:rPr lang="zh-CN" altLang="en-US" dirty="0" smtClean="0"/>
              <a:t>使用</a:t>
            </a:r>
            <a:r>
              <a:rPr lang="en-US" altLang="zh-CN" dirty="0" smtClean="0"/>
              <a:t>CSS</a:t>
            </a:r>
            <a:r>
              <a:rPr lang="zh-CN" altLang="en-US" dirty="0" smtClean="0"/>
              <a:t>美化网页元素</a:t>
            </a:r>
            <a:endParaRPr lang="en-US" altLang="zh-CN" dirty="0" smtClean="0"/>
          </a:p>
          <a:p>
            <a:r>
              <a:rPr lang="zh-CN" altLang="en-US" dirty="0"/>
              <a:t>会</a:t>
            </a:r>
            <a:r>
              <a:rPr lang="zh-CN" altLang="en-US" dirty="0" smtClean="0"/>
              <a:t>使用</a:t>
            </a:r>
            <a:r>
              <a:rPr lang="en-US" altLang="zh-CN" dirty="0" smtClean="0"/>
              <a:t>JavaScript</a:t>
            </a:r>
            <a:r>
              <a:rPr lang="zh-CN" altLang="en-US" dirty="0" smtClean="0"/>
              <a:t>制作网页特效</a:t>
            </a:r>
            <a:endParaRPr lang="zh-CN" altLang="en-US" dirty="0"/>
          </a:p>
        </p:txBody>
      </p:sp>
      <p:sp>
        <p:nvSpPr>
          <p:cNvPr id="5" name="灯片编号占位符 4"/>
          <p:cNvSpPr>
            <a:spLocks noGrp="1"/>
          </p:cNvSpPr>
          <p:nvPr>
            <p:ph type="sldNum" sz="quarter" idx="12"/>
          </p:nvPr>
        </p:nvSpPr>
        <p:spPr/>
        <p:txBody>
          <a:bodyPr/>
          <a:lstStyle/>
          <a:p>
            <a:fld id="{FDA11745-B640-48DC-8798-492940839213}" type="slidenum">
              <a:rPr lang="zh-CN" altLang="en-US" smtClean="0"/>
              <a:pPr/>
              <a:t>3</a:t>
            </a:fld>
            <a:r>
              <a:rPr lang="en-US" altLang="zh-CN" smtClean="0"/>
              <a:t>/37</a:t>
            </a:r>
            <a:endParaRPr lang="zh-CN" altLang="en-US" dirty="0"/>
          </a:p>
        </p:txBody>
      </p:sp>
    </p:spTree>
    <p:extLst>
      <p:ext uri="{BB962C8B-B14F-4D97-AF65-F5344CB8AC3E}">
        <p14:creationId xmlns:p14="http://schemas.microsoft.com/office/powerpoint/2010/main" xmlns="" val="4062829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5</a:t>
            </a:r>
            <a:r>
              <a:rPr lang="zh-CN" altLang="en-US" dirty="0" smtClean="0"/>
              <a:t>）</a:t>
            </a:r>
            <a:r>
              <a:rPr lang="en-US" altLang="zh-CN" dirty="0" smtClean="0"/>
              <a:t>2-1</a:t>
            </a:r>
            <a:endParaRPr lang="zh-CN" altLang="en-US" dirty="0" smtClean="0"/>
          </a:p>
        </p:txBody>
      </p:sp>
      <p:sp>
        <p:nvSpPr>
          <p:cNvPr id="36867" name="内容占位符 2"/>
          <p:cNvSpPr>
            <a:spLocks noGrp="1"/>
          </p:cNvSpPr>
          <p:nvPr>
            <p:ph idx="1"/>
          </p:nvPr>
        </p:nvSpPr>
        <p:spPr>
          <a:xfrm>
            <a:off x="457200" y="980728"/>
            <a:ext cx="6329363" cy="5145435"/>
          </a:xfrm>
        </p:spPr>
        <p:txBody>
          <a:bodyPr/>
          <a:lstStyle/>
          <a:p>
            <a:r>
              <a:rPr lang="zh-CN" altLang="en-US" dirty="0" smtClean="0"/>
              <a:t>制作新闻公告和游戏视频部分</a:t>
            </a:r>
            <a:endParaRPr lang="en-US" altLang="zh-CN" dirty="0" smtClean="0"/>
          </a:p>
          <a:p>
            <a:pPr lvl="1"/>
            <a:r>
              <a:rPr lang="zh-CN" altLang="en-US" dirty="0" smtClean="0"/>
              <a:t>每条新闻下有一条虚线</a:t>
            </a:r>
            <a:endParaRPr lang="en-US" altLang="zh-CN" dirty="0" smtClean="0"/>
          </a:p>
          <a:p>
            <a:pPr lvl="1"/>
            <a:r>
              <a:rPr lang="zh-CN" altLang="en-US" dirty="0" smtClean="0"/>
              <a:t>鼠标移至超链接上时，出现下划线，字体颜色不变</a:t>
            </a:r>
            <a:endParaRPr lang="en-US" altLang="zh-CN" dirty="0" smtClean="0"/>
          </a:p>
          <a:p>
            <a:pPr lvl="1"/>
            <a:r>
              <a:rPr lang="zh-CN" altLang="en-US" dirty="0" smtClean="0"/>
              <a:t>游戏视频中超链接有下划线，字体</a:t>
            </a:r>
            <a:r>
              <a:rPr lang="en-US" altLang="zh-CN" dirty="0" smtClean="0"/>
              <a:t> </a:t>
            </a:r>
            <a:r>
              <a:rPr lang="zh-CN" altLang="en-US" dirty="0" smtClean="0"/>
              <a:t>颜色为蓝色，图片链接为空，两个视频以一个虚线隔开</a:t>
            </a:r>
          </a:p>
        </p:txBody>
      </p:sp>
      <p:pic>
        <p:nvPicPr>
          <p:cNvPr id="36868" name="Picture 2"/>
          <p:cNvPicPr>
            <a:picLocks noChangeAspect="1" noChangeArrowheads="1"/>
          </p:cNvPicPr>
          <p:nvPr/>
        </p:nvPicPr>
        <p:blipFill>
          <a:blip r:embed="rId3" cstate="print"/>
          <a:srcRect/>
          <a:stretch>
            <a:fillRect/>
          </a:stretch>
        </p:blipFill>
        <p:spPr bwMode="auto">
          <a:xfrm>
            <a:off x="6858000" y="1214438"/>
            <a:ext cx="2112963" cy="541972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FDA11745-B640-48DC-8798-492940839213}" type="slidenum">
              <a:rPr lang="zh-CN" altLang="en-US" smtClean="0"/>
              <a:pPr/>
              <a:t>30</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smtClean="0"/>
              <a:t>阶段</a:t>
            </a:r>
            <a:r>
              <a:rPr lang="en-US" altLang="zh-CN" dirty="0" smtClean="0"/>
              <a:t>5—</a:t>
            </a:r>
            <a:r>
              <a:rPr lang="zh-CN" altLang="en-US" dirty="0" smtClean="0"/>
              <a:t>制作游戏大厅页面（</a:t>
            </a:r>
            <a:r>
              <a:rPr lang="en-US" altLang="zh-CN" dirty="0" smtClean="0"/>
              <a:t>5</a:t>
            </a:r>
            <a:r>
              <a:rPr lang="zh-CN" altLang="en-US" dirty="0" smtClean="0"/>
              <a:t>）</a:t>
            </a:r>
            <a:r>
              <a:rPr lang="en-US" altLang="zh-CN" dirty="0" smtClean="0"/>
              <a:t>2-2</a:t>
            </a:r>
            <a:endParaRPr lang="zh-CN" altLang="en-US" dirty="0" smtClean="0"/>
          </a:p>
        </p:txBody>
      </p:sp>
      <p:sp>
        <p:nvSpPr>
          <p:cNvPr id="37891"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新闻公告和游戏视频的标题样式和边框样式直接使用前面已完成的样式</a:t>
            </a:r>
            <a:endParaRPr lang="en-US" altLang="zh-CN" dirty="0" smtClean="0"/>
          </a:p>
        </p:txBody>
      </p:sp>
      <p:grpSp>
        <p:nvGrpSpPr>
          <p:cNvPr id="14" name="组合 13"/>
          <p:cNvGrpSpPr/>
          <p:nvPr/>
        </p:nvGrpSpPr>
        <p:grpSpPr>
          <a:xfrm>
            <a:off x="2915816" y="5877272"/>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90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31</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共性问题集中讲解</a:t>
            </a:r>
          </a:p>
        </p:txBody>
      </p:sp>
      <p:sp>
        <p:nvSpPr>
          <p:cNvPr id="25604" name="内容占位符 2"/>
          <p:cNvSpPr>
            <a:spLocks noGrp="1"/>
          </p:cNvSpPr>
          <p:nvPr>
            <p:ph idx="1"/>
          </p:nvPr>
        </p:nvSpPr>
        <p:spPr/>
        <p:txBody>
          <a:bodyPr/>
          <a:lstStyle/>
          <a:p>
            <a:r>
              <a:rPr lang="zh-CN" altLang="en-US" dirty="0" smtClean="0"/>
              <a:t>常见问题及解决办法</a:t>
            </a:r>
            <a:endParaRPr lang="en-US" altLang="zh-CN" dirty="0" smtClean="0"/>
          </a:p>
          <a:p>
            <a:r>
              <a:rPr lang="zh-CN" altLang="en-US" dirty="0" smtClean="0"/>
              <a:t>代码规范问题</a:t>
            </a:r>
          </a:p>
          <a:p>
            <a:r>
              <a:rPr lang="zh-CN" altLang="en-US" dirty="0" smtClean="0"/>
              <a:t>调试技巧</a:t>
            </a:r>
            <a:endParaRPr lang="en-US" altLang="zh-CN" dirty="0" smtClean="0"/>
          </a:p>
          <a:p>
            <a:endParaRPr lang="zh-CN" altLang="en-US" dirty="0" smtClean="0"/>
          </a:p>
          <a:p>
            <a:endParaRPr lang="zh-CN" altLang="en-US" dirty="0" smtClean="0"/>
          </a:p>
        </p:txBody>
      </p:sp>
      <p:grpSp>
        <p:nvGrpSpPr>
          <p:cNvPr id="35" name="组合 34"/>
          <p:cNvGrpSpPr>
            <a:grpSpLocks/>
          </p:cNvGrpSpPr>
          <p:nvPr/>
        </p:nvGrpSpPr>
        <p:grpSpPr bwMode="auto">
          <a:xfrm>
            <a:off x="1743905" y="3140968"/>
            <a:ext cx="5420383" cy="1844991"/>
            <a:chOff x="-164774" y="0"/>
            <a:chExt cx="6778581" cy="2307186"/>
          </a:xfrm>
        </p:grpSpPr>
        <p:sp>
          <p:nvSpPr>
            <p:cNvPr id="36" name="等腰三角形 35"/>
            <p:cNvSpPr>
              <a:spLocks noChangeArrowheads="1"/>
            </p:cNvSpPr>
            <p:nvPr/>
          </p:nvSpPr>
          <p:spPr bwMode="auto">
            <a:xfrm>
              <a:off x="5470799" y="1171228"/>
              <a:ext cx="1143008" cy="857286"/>
            </a:xfrm>
            <a:prstGeom prst="triangle">
              <a:avLst>
                <a:gd name="adj" fmla="val 46616"/>
              </a:avLst>
            </a:prstGeom>
            <a:noFill/>
            <a:ln w="9525" cmpd="sng">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nvGrpSpPr>
            <p:cNvPr id="37" name="组合 9"/>
            <p:cNvGrpSpPr>
              <a:grpSpLocks/>
            </p:cNvGrpSpPr>
            <p:nvPr/>
          </p:nvGrpSpPr>
          <p:grpSpPr bwMode="auto">
            <a:xfrm>
              <a:off x="-164774" y="0"/>
              <a:ext cx="5853329" cy="2307186"/>
              <a:chOff x="-164774" y="0"/>
              <a:chExt cx="5853329" cy="2307186"/>
            </a:xfrm>
          </p:grpSpPr>
          <p:sp>
            <p:nvSpPr>
              <p:cNvPr id="38" name="等腰三角形 37"/>
              <p:cNvSpPr>
                <a:spLocks noChangeArrowheads="1"/>
              </p:cNvSpPr>
              <p:nvPr/>
            </p:nvSpPr>
            <p:spPr bwMode="auto">
              <a:xfrm>
                <a:off x="-164774" y="449733"/>
                <a:ext cx="2500329" cy="1857453"/>
              </a:xfrm>
              <a:prstGeom prst="triangle">
                <a:avLst>
                  <a:gd name="adj" fmla="val 46616"/>
                </a:avLst>
              </a:prstGeom>
              <a:noFill/>
              <a:ln w="9525" cmpd="sng">
                <a:solidFill>
                  <a:srgbClr val="00B050"/>
                </a:solid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9" name="等腰三角形 38"/>
              <p:cNvSpPr>
                <a:spLocks noChangeArrowheads="1"/>
              </p:cNvSpPr>
              <p:nvPr/>
            </p:nvSpPr>
            <p:spPr bwMode="auto">
              <a:xfrm rot="5400000">
                <a:off x="3157731" y="1543600"/>
                <a:ext cx="214320" cy="142877"/>
              </a:xfrm>
              <a:prstGeom prst="triangle">
                <a:avLst>
                  <a:gd name="adj" fmla="val 46616"/>
                </a:avLst>
              </a:prstGeom>
              <a:solidFill>
                <a:schemeClr val="accent4">
                  <a:lumMod val="40000"/>
                  <a:lumOff val="60000"/>
                </a:schemeClr>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0" name="等腰三角形 39"/>
              <p:cNvSpPr>
                <a:spLocks noChangeArrowheads="1"/>
              </p:cNvSpPr>
              <p:nvPr/>
            </p:nvSpPr>
            <p:spPr bwMode="auto">
              <a:xfrm rot="18000000">
                <a:off x="1076443" y="71807"/>
                <a:ext cx="627089" cy="544518"/>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1" name="等腰三角形 40"/>
              <p:cNvSpPr>
                <a:spLocks noChangeArrowheads="1"/>
              </p:cNvSpPr>
              <p:nvPr/>
            </p:nvSpPr>
            <p:spPr bwMode="auto">
              <a:xfrm>
                <a:off x="1143008" y="214321"/>
                <a:ext cx="1785949" cy="1666945"/>
              </a:xfrm>
              <a:prstGeom prst="triangle">
                <a:avLst>
                  <a:gd name="adj" fmla="val 46616"/>
                </a:avLst>
              </a:prstGeom>
              <a:solidFill>
                <a:srgbClr val="FFC901"/>
              </a:solidFill>
              <a:ln w="12700"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2" name="Text Box 13"/>
              <p:cNvSpPr txBox="1">
                <a:spLocks noChangeArrowheads="1"/>
              </p:cNvSpPr>
              <p:nvPr/>
            </p:nvSpPr>
            <p:spPr bwMode="auto">
              <a:xfrm>
                <a:off x="1636251" y="631887"/>
                <a:ext cx="4052304" cy="746574"/>
              </a:xfrm>
              <a:prstGeom prst="rect">
                <a:avLst/>
              </a:prstGeom>
              <a:noFill/>
              <a:ln w="9525">
                <a:noFill/>
                <a:miter lim="800000"/>
                <a:headEnd/>
                <a:tailEnd/>
              </a:ln>
              <a:extLst/>
            </p:spPr>
            <p:txBody>
              <a:bodyPr wrap="square" tIns="118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2800" b="1" dirty="0">
                    <a:solidFill>
                      <a:srgbClr val="375723"/>
                    </a:solidFill>
                    <a:latin typeface="Arial" pitchFamily="34" charset="0"/>
                    <a:ea typeface="微软雅黑" panose="020B0503020204020204" pitchFamily="34" charset="-122"/>
                    <a:cs typeface="Arial" pitchFamily="34" charset="0"/>
                  </a:rPr>
                  <a:t>共性问</a:t>
                </a:r>
                <a:r>
                  <a:rPr lang="zh-CN" altLang="en-US" sz="2800" b="1" dirty="0" smtClean="0">
                    <a:solidFill>
                      <a:srgbClr val="375723"/>
                    </a:solidFill>
                    <a:latin typeface="Arial" pitchFamily="34" charset="0"/>
                    <a:ea typeface="微软雅黑" panose="020B0503020204020204" pitchFamily="34" charset="-122"/>
                    <a:cs typeface="Arial" pitchFamily="34" charset="0"/>
                  </a:rPr>
                  <a:t>题集中讲解</a:t>
                </a:r>
                <a:endParaRPr lang="en-US" sz="2800" b="1" dirty="0">
                  <a:solidFill>
                    <a:srgbClr val="375723"/>
                  </a:solidFill>
                  <a:latin typeface="Arial" pitchFamily="34" charset="0"/>
                  <a:ea typeface="微软雅黑" panose="020B0503020204020204" pitchFamily="34" charset="-122"/>
                  <a:cs typeface="Arial" pitchFamily="34" charset="0"/>
                </a:endParaRPr>
              </a:p>
            </p:txBody>
          </p:sp>
          <p:sp>
            <p:nvSpPr>
              <p:cNvPr id="43" name="等腰三角形 42"/>
              <p:cNvSpPr>
                <a:spLocks noChangeArrowheads="1"/>
              </p:cNvSpPr>
              <p:nvPr/>
            </p:nvSpPr>
            <p:spPr bwMode="auto">
              <a:xfrm>
                <a:off x="4786345" y="285762"/>
                <a:ext cx="500067" cy="404829"/>
              </a:xfrm>
              <a:prstGeom prst="triangle">
                <a:avLst>
                  <a:gd name="adj" fmla="val 46616"/>
                </a:avLst>
              </a:prstGeom>
              <a:solidFill>
                <a:srgbClr val="FFC000"/>
              </a:solidFill>
              <a:ln w="9525"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4" name="等腰三角形 43"/>
              <p:cNvSpPr>
                <a:spLocks noChangeArrowheads="1"/>
              </p:cNvSpPr>
              <p:nvPr/>
            </p:nvSpPr>
            <p:spPr bwMode="auto">
              <a:xfrm>
                <a:off x="4357717" y="0"/>
                <a:ext cx="714380" cy="571524"/>
              </a:xfrm>
              <a:prstGeom prst="triangle">
                <a:avLst>
                  <a:gd name="adj" fmla="val 46616"/>
                </a:avLst>
              </a:prstGeom>
              <a:noFill/>
              <a:ln w="9525" cmpd="sng">
                <a:solidFill>
                  <a:srgbClr val="00B050"/>
                </a:solid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5" name="等腰三角形 44"/>
              <p:cNvSpPr>
                <a:spLocks noChangeArrowheads="1"/>
              </p:cNvSpPr>
              <p:nvPr/>
            </p:nvSpPr>
            <p:spPr bwMode="auto">
              <a:xfrm rot="5400000">
                <a:off x="2921011" y="1741563"/>
                <a:ext cx="333389" cy="25400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46" name="等腰三角形 45"/>
              <p:cNvSpPr>
                <a:spLocks noChangeArrowheads="1"/>
              </p:cNvSpPr>
              <p:nvPr/>
            </p:nvSpPr>
            <p:spPr bwMode="auto">
              <a:xfrm rot="5400000">
                <a:off x="5000655" y="1416115"/>
                <a:ext cx="285762" cy="28575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grpSp>
      <p:sp>
        <p:nvSpPr>
          <p:cNvPr id="2" name="灯片编号占位符 1"/>
          <p:cNvSpPr>
            <a:spLocks noGrp="1"/>
          </p:cNvSpPr>
          <p:nvPr>
            <p:ph type="sldNum" sz="quarter" idx="12"/>
          </p:nvPr>
        </p:nvSpPr>
        <p:spPr/>
        <p:txBody>
          <a:bodyPr/>
          <a:lstStyle/>
          <a:p>
            <a:fld id="{FDA11745-B640-48DC-8798-492940839213}" type="slidenum">
              <a:rPr lang="zh-CN" altLang="en-US" smtClean="0"/>
              <a:pPr/>
              <a:t>32</a:t>
            </a:fld>
            <a:r>
              <a:rPr lang="en-US" altLang="zh-CN" smtClean="0"/>
              <a:t>/37</a:t>
            </a:r>
            <a:endParaRPr lang="zh-CN" altLang="en-US" dirty="0"/>
          </a:p>
        </p:txBody>
      </p:sp>
    </p:spTree>
    <p:extLst>
      <p:ext uri="{BB962C8B-B14F-4D97-AF65-F5344CB8AC3E}">
        <p14:creationId xmlns:p14="http://schemas.microsoft.com/office/powerpoint/2010/main" xmlns="" val="3172291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smtClean="0"/>
              <a:t>阶段</a:t>
            </a:r>
            <a:r>
              <a:rPr lang="en-US" altLang="zh-CN" dirty="0" smtClean="0"/>
              <a:t>6—</a:t>
            </a:r>
            <a:r>
              <a:rPr lang="zh-CN" altLang="en-US" dirty="0" smtClean="0"/>
              <a:t>制作开心餐厅页面</a:t>
            </a:r>
          </a:p>
        </p:txBody>
      </p:sp>
      <p:sp>
        <p:nvSpPr>
          <p:cNvPr id="57347" name="内容占位符 2"/>
          <p:cNvSpPr>
            <a:spLocks noGrp="1"/>
          </p:cNvSpPr>
          <p:nvPr>
            <p:ph idx="1"/>
          </p:nvPr>
        </p:nvSpPr>
        <p:spPr>
          <a:xfrm>
            <a:off x="457200" y="980728"/>
            <a:ext cx="7931224" cy="5145435"/>
          </a:xfrm>
        </p:spPr>
        <p:txBody>
          <a:bodyPr/>
          <a:lstStyle/>
          <a:p>
            <a:r>
              <a:rPr lang="zh-CN" altLang="en-US" dirty="0" smtClean="0"/>
              <a:t>布局并制作页面</a:t>
            </a:r>
            <a:endParaRPr lang="en-US" altLang="zh-CN" dirty="0" smtClean="0"/>
          </a:p>
          <a:p>
            <a:pPr lvl="1"/>
            <a:r>
              <a:rPr lang="zh-CN" altLang="en-US" dirty="0" smtClean="0"/>
              <a:t>游戏简介、游戏特色、游戏口碑</a:t>
            </a:r>
            <a:r>
              <a:rPr lang="en-US" altLang="zh-CN" dirty="0" smtClean="0"/>
              <a:t> </a:t>
            </a:r>
            <a:r>
              <a:rPr lang="zh-CN" altLang="en-US" dirty="0" smtClean="0"/>
              <a:t>三部分内容在页面中居中显示</a:t>
            </a:r>
            <a:endParaRPr lang="en-US" altLang="zh-CN" dirty="0" smtClean="0"/>
          </a:p>
          <a:p>
            <a:pPr lvl="1"/>
            <a:r>
              <a:rPr lang="zh-CN" altLang="en-US" dirty="0" smtClean="0"/>
              <a:t>背景颜色为黄色</a:t>
            </a:r>
            <a:endParaRPr lang="en-US" altLang="zh-CN" dirty="0" smtClean="0"/>
          </a:p>
          <a:p>
            <a:pPr lvl="1"/>
            <a:r>
              <a:rPr lang="zh-CN" altLang="en-US" dirty="0" smtClean="0"/>
              <a:t>字体颜色为褐红色</a:t>
            </a:r>
          </a:p>
        </p:txBody>
      </p:sp>
      <p:pic>
        <p:nvPicPr>
          <p:cNvPr id="57348" name="图片 3" descr="开心网—开心餐厅.jpg"/>
          <p:cNvPicPr>
            <a:picLocks noChangeAspect="1"/>
          </p:cNvPicPr>
          <p:nvPr/>
        </p:nvPicPr>
        <p:blipFill>
          <a:blip r:embed="rId3" cstate="print"/>
          <a:srcRect/>
          <a:stretch>
            <a:fillRect/>
          </a:stretch>
        </p:blipFill>
        <p:spPr bwMode="auto">
          <a:xfrm>
            <a:off x="6155605" y="2025352"/>
            <a:ext cx="2733675" cy="4500562"/>
          </a:xfrm>
          <a:prstGeom prst="rect">
            <a:avLst/>
          </a:prstGeom>
          <a:noFill/>
          <a:ln w="9525">
            <a:noFill/>
            <a:miter lim="800000"/>
            <a:headEnd/>
            <a:tailEnd/>
          </a:ln>
        </p:spPr>
      </p:pic>
      <p:grpSp>
        <p:nvGrpSpPr>
          <p:cNvPr id="16" name="组合 15"/>
          <p:cNvGrpSpPr/>
          <p:nvPr/>
        </p:nvGrpSpPr>
        <p:grpSpPr>
          <a:xfrm>
            <a:off x="1835696" y="6088661"/>
            <a:ext cx="4125191" cy="578535"/>
            <a:chOff x="2514599" y="5042946"/>
            <a:chExt cx="4125191" cy="578535"/>
          </a:xfrm>
        </p:grpSpPr>
        <p:sp>
          <p:nvSpPr>
            <p:cNvPr id="17" name="圆角矩形 16"/>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8" name="文本框 39"/>
            <p:cNvSpPr txBox="1"/>
            <p:nvPr/>
          </p:nvSpPr>
          <p:spPr>
            <a:xfrm>
              <a:off x="3635292" y="5147548"/>
              <a:ext cx="21852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150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9" name="椭圆 18"/>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20" name="图片 1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33</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p:cNvSpPr>
          <p:nvPr>
            <p:ph type="title"/>
          </p:nvPr>
        </p:nvSpPr>
        <p:spPr/>
        <p:txBody>
          <a:bodyPr/>
          <a:lstStyle/>
          <a:p>
            <a:r>
              <a:rPr lang="zh-CN" altLang="en-US" smtClean="0"/>
              <a:t>总结</a:t>
            </a:r>
          </a:p>
        </p:txBody>
      </p:sp>
      <p:grpSp>
        <p:nvGrpSpPr>
          <p:cNvPr id="15" name="组合 14"/>
          <p:cNvGrpSpPr>
            <a:grpSpLocks/>
          </p:cNvGrpSpPr>
          <p:nvPr/>
        </p:nvGrpSpPr>
        <p:grpSpPr bwMode="auto">
          <a:xfrm>
            <a:off x="1734683" y="2357333"/>
            <a:ext cx="5420383" cy="1844991"/>
            <a:chOff x="-164774" y="0"/>
            <a:chExt cx="6778581" cy="2307186"/>
          </a:xfrm>
        </p:grpSpPr>
        <p:sp>
          <p:nvSpPr>
            <p:cNvPr id="16" name="等腰三角形 15"/>
            <p:cNvSpPr>
              <a:spLocks noChangeArrowheads="1"/>
            </p:cNvSpPr>
            <p:nvPr/>
          </p:nvSpPr>
          <p:spPr bwMode="auto">
            <a:xfrm>
              <a:off x="5470799" y="1171228"/>
              <a:ext cx="1143008" cy="857286"/>
            </a:xfrm>
            <a:prstGeom prst="triangle">
              <a:avLst>
                <a:gd name="adj" fmla="val 46616"/>
              </a:avLst>
            </a:prstGeom>
            <a:noFill/>
            <a:ln w="9525" cmpd="sng">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nvGrpSpPr>
            <p:cNvPr id="17" name="组合 16"/>
            <p:cNvGrpSpPr>
              <a:grpSpLocks/>
            </p:cNvGrpSpPr>
            <p:nvPr/>
          </p:nvGrpSpPr>
          <p:grpSpPr bwMode="auto">
            <a:xfrm>
              <a:off x="-164774" y="0"/>
              <a:ext cx="5635572" cy="2307186"/>
              <a:chOff x="-164774" y="0"/>
              <a:chExt cx="5635572" cy="2307186"/>
            </a:xfrm>
          </p:grpSpPr>
          <p:sp>
            <p:nvSpPr>
              <p:cNvPr id="30" name="等腰三角形 29"/>
              <p:cNvSpPr>
                <a:spLocks noChangeArrowheads="1"/>
              </p:cNvSpPr>
              <p:nvPr/>
            </p:nvSpPr>
            <p:spPr bwMode="auto">
              <a:xfrm>
                <a:off x="-164774" y="449733"/>
                <a:ext cx="2500329" cy="1857453"/>
              </a:xfrm>
              <a:prstGeom prst="triangle">
                <a:avLst>
                  <a:gd name="adj" fmla="val 46616"/>
                </a:avLst>
              </a:prstGeom>
              <a:noFill/>
              <a:ln w="9525" cmpd="sng">
                <a:solidFill>
                  <a:srgbClr val="00B050"/>
                </a:solid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1" name="等腰三角形 30"/>
              <p:cNvSpPr>
                <a:spLocks noChangeArrowheads="1"/>
              </p:cNvSpPr>
              <p:nvPr/>
            </p:nvSpPr>
            <p:spPr bwMode="auto">
              <a:xfrm rot="5400000">
                <a:off x="3157731" y="1543600"/>
                <a:ext cx="214320" cy="142877"/>
              </a:xfrm>
              <a:prstGeom prst="triangle">
                <a:avLst>
                  <a:gd name="adj" fmla="val 46616"/>
                </a:avLst>
              </a:prstGeom>
              <a:solidFill>
                <a:schemeClr val="accent4">
                  <a:lumMod val="40000"/>
                  <a:lumOff val="60000"/>
                </a:schemeClr>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2" name="等腰三角形 31"/>
              <p:cNvSpPr>
                <a:spLocks noChangeArrowheads="1"/>
              </p:cNvSpPr>
              <p:nvPr/>
            </p:nvSpPr>
            <p:spPr bwMode="auto">
              <a:xfrm rot="18000000">
                <a:off x="1076443" y="71807"/>
                <a:ext cx="627089" cy="544518"/>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3" name="等腰三角形 32"/>
              <p:cNvSpPr>
                <a:spLocks noChangeArrowheads="1"/>
              </p:cNvSpPr>
              <p:nvPr/>
            </p:nvSpPr>
            <p:spPr bwMode="auto">
              <a:xfrm>
                <a:off x="1143008" y="214321"/>
                <a:ext cx="1785949" cy="1666945"/>
              </a:xfrm>
              <a:prstGeom prst="triangle">
                <a:avLst>
                  <a:gd name="adj" fmla="val 46616"/>
                </a:avLst>
              </a:prstGeom>
              <a:solidFill>
                <a:srgbClr val="FFC901"/>
              </a:solidFill>
              <a:ln w="12700"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4" name="Text Box 13"/>
              <p:cNvSpPr txBox="1">
                <a:spLocks noChangeArrowheads="1"/>
              </p:cNvSpPr>
              <p:nvPr/>
            </p:nvSpPr>
            <p:spPr bwMode="auto">
              <a:xfrm>
                <a:off x="2043878" y="631887"/>
                <a:ext cx="3426920" cy="746574"/>
              </a:xfrm>
              <a:prstGeom prst="rect">
                <a:avLst/>
              </a:prstGeom>
              <a:noFill/>
              <a:ln w="9525">
                <a:noFill/>
                <a:miter lim="800000"/>
                <a:headEnd/>
                <a:tailEnd/>
              </a:ln>
              <a:extLst/>
            </p:spPr>
            <p:txBody>
              <a:bodyPr wrap="square" tIns="1188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r>
                  <a:rPr lang="zh-CN" altLang="en-US" sz="2800" b="1" dirty="0" smtClean="0">
                    <a:solidFill>
                      <a:srgbClr val="375723"/>
                    </a:solidFill>
                    <a:latin typeface="Arial" pitchFamily="34" charset="0"/>
                    <a:ea typeface="微软雅黑" panose="020B0503020204020204" pitchFamily="34" charset="-122"/>
                    <a:cs typeface="Arial" pitchFamily="34" charset="0"/>
                  </a:rPr>
                  <a:t>总结并布置作业</a:t>
                </a:r>
                <a:endParaRPr lang="zh-CN" altLang="en-US" sz="2800" b="1" dirty="0">
                  <a:solidFill>
                    <a:srgbClr val="375723"/>
                  </a:solidFill>
                  <a:latin typeface="Arial" pitchFamily="34" charset="0"/>
                  <a:ea typeface="微软雅黑" panose="020B0503020204020204" pitchFamily="34" charset="-122"/>
                  <a:cs typeface="Arial" pitchFamily="34" charset="0"/>
                </a:endParaRPr>
              </a:p>
            </p:txBody>
          </p:sp>
          <p:sp>
            <p:nvSpPr>
              <p:cNvPr id="35" name="等腰三角形 34"/>
              <p:cNvSpPr>
                <a:spLocks noChangeArrowheads="1"/>
              </p:cNvSpPr>
              <p:nvPr/>
            </p:nvSpPr>
            <p:spPr bwMode="auto">
              <a:xfrm>
                <a:off x="4786345" y="285762"/>
                <a:ext cx="500067" cy="404829"/>
              </a:xfrm>
              <a:prstGeom prst="triangle">
                <a:avLst>
                  <a:gd name="adj" fmla="val 46616"/>
                </a:avLst>
              </a:prstGeom>
              <a:solidFill>
                <a:srgbClr val="FFC000"/>
              </a:solidFill>
              <a:ln w="9525" cmpd="sng">
                <a:no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6" name="等腰三角形 35"/>
              <p:cNvSpPr>
                <a:spLocks noChangeArrowheads="1"/>
              </p:cNvSpPr>
              <p:nvPr/>
            </p:nvSpPr>
            <p:spPr bwMode="auto">
              <a:xfrm>
                <a:off x="4357717" y="0"/>
                <a:ext cx="714380" cy="571524"/>
              </a:xfrm>
              <a:prstGeom prst="triangle">
                <a:avLst>
                  <a:gd name="adj" fmla="val 46616"/>
                </a:avLst>
              </a:prstGeom>
              <a:noFill/>
              <a:ln w="9525" cmpd="sng">
                <a:solidFill>
                  <a:srgbClr val="00B050"/>
                </a:solidFill>
                <a:miter lim="800000"/>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7" name="等腰三角形 36"/>
              <p:cNvSpPr>
                <a:spLocks noChangeArrowheads="1"/>
              </p:cNvSpPr>
              <p:nvPr/>
            </p:nvSpPr>
            <p:spPr bwMode="auto">
              <a:xfrm rot="5400000">
                <a:off x="2921011" y="1741563"/>
                <a:ext cx="333389" cy="25400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sp>
            <p:nvSpPr>
              <p:cNvPr id="38" name="等腰三角形 37"/>
              <p:cNvSpPr>
                <a:spLocks noChangeArrowheads="1"/>
              </p:cNvSpPr>
              <p:nvPr/>
            </p:nvSpPr>
            <p:spPr bwMode="auto">
              <a:xfrm rot="5400000">
                <a:off x="5000655" y="1416115"/>
                <a:ext cx="285762" cy="285752"/>
              </a:xfrm>
              <a:prstGeom prst="triangle">
                <a:avLst>
                  <a:gd name="adj" fmla="val 46616"/>
                </a:avLst>
              </a:prstGeom>
              <a:solidFill>
                <a:srgbClr val="00B050"/>
              </a:solidFill>
              <a:ln w="9525">
                <a:noFill/>
                <a:miter lim="800000"/>
                <a:headEnd/>
                <a:tailEnd/>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Arial" pitchFamily="34" charset="0"/>
                  <a:cs typeface="Arial" pitchFamily="34" charset="0"/>
                </a:endParaRPr>
              </a:p>
            </p:txBody>
          </p:sp>
        </p:grpSp>
      </p:grpSp>
      <p:sp>
        <p:nvSpPr>
          <p:cNvPr id="3" name="灯片编号占位符 2"/>
          <p:cNvSpPr>
            <a:spLocks noGrp="1"/>
          </p:cNvSpPr>
          <p:nvPr>
            <p:ph type="sldNum" sz="quarter" idx="12"/>
          </p:nvPr>
        </p:nvSpPr>
        <p:spPr/>
        <p:txBody>
          <a:bodyPr/>
          <a:lstStyle/>
          <a:p>
            <a:fld id="{FDA11745-B640-48DC-8798-492940839213}" type="slidenum">
              <a:rPr lang="zh-CN" altLang="en-US" smtClean="0"/>
              <a:pPr/>
              <a:t>34</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副标题 2"/>
          <p:cNvSpPr txBox="1">
            <a:spLocks/>
          </p:cNvSpPr>
          <p:nvPr/>
        </p:nvSpPr>
        <p:spPr>
          <a:xfrm>
            <a:off x="2343058" y="3550599"/>
            <a:ext cx="4341887" cy="2542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zh-CN" altLang="en-US" sz="1600" b="1" dirty="0" smtClean="0">
                <a:solidFill>
                  <a:srgbClr val="548235"/>
                </a:solidFill>
                <a:latin typeface="微软雅黑" panose="020B0503020204020204" pitchFamily="34" charset="-122"/>
                <a:ea typeface="微软雅黑" panose="020B0503020204020204" pitchFamily="34" charset="-122"/>
              </a:rPr>
              <a:t>北京阿博泰克北大青鸟信息技术有限公司出品</a:t>
            </a:r>
            <a:endParaRPr lang="zh-CN" altLang="en-US" sz="1600" b="1" dirty="0">
              <a:solidFill>
                <a:srgbClr val="548235"/>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stretch>
            <a:fillRect/>
          </a:stretch>
        </p:blipFill>
        <p:spPr>
          <a:xfrm>
            <a:off x="1823213" y="2055829"/>
            <a:ext cx="5419930" cy="1069462"/>
          </a:xfrm>
          <a:prstGeom prst="rect">
            <a:avLst/>
          </a:prstGeom>
        </p:spPr>
      </p:pic>
      <p:cxnSp>
        <p:nvCxnSpPr>
          <p:cNvPr id="6" name="直接连接符 5"/>
          <p:cNvCxnSpPr/>
          <p:nvPr/>
        </p:nvCxnSpPr>
        <p:spPr>
          <a:xfrm>
            <a:off x="7598486" y="318655"/>
            <a:ext cx="0" cy="332509"/>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C:\Users\lei.sun.PRD\Desktop\启蒙星logo.png"/>
          <p:cNvPicPr>
            <a:picLocks noChangeAspect="1" noChangeArrowheads="1"/>
          </p:cNvPicPr>
          <p:nvPr/>
        </p:nvPicPr>
        <p:blipFill>
          <a:blip r:embed="rId4" cstate="print"/>
          <a:srcRect/>
          <a:stretch>
            <a:fillRect/>
          </a:stretch>
        </p:blipFill>
        <p:spPr bwMode="auto">
          <a:xfrm>
            <a:off x="7739623" y="231055"/>
            <a:ext cx="1152857" cy="471456"/>
          </a:xfrm>
          <a:prstGeom prst="rect">
            <a:avLst/>
          </a:prstGeom>
          <a:noFill/>
        </p:spPr>
      </p:pic>
    </p:spTree>
    <p:extLst>
      <p:ext uri="{BB962C8B-B14F-4D97-AF65-F5344CB8AC3E}">
        <p14:creationId xmlns:p14="http://schemas.microsoft.com/office/powerpoint/2010/main" xmlns="" val="2743982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阶段项目划分</a:t>
            </a:r>
          </a:p>
        </p:txBody>
      </p:sp>
      <p:sp>
        <p:nvSpPr>
          <p:cNvPr id="9219" name="内容占位符 2"/>
          <p:cNvSpPr>
            <a:spLocks noGrp="1"/>
          </p:cNvSpPr>
          <p:nvPr>
            <p:ph idx="1"/>
          </p:nvPr>
        </p:nvSpPr>
        <p:spPr>
          <a:xfrm>
            <a:off x="457200" y="980728"/>
            <a:ext cx="8229600" cy="5688632"/>
          </a:xfrm>
        </p:spPr>
        <p:txBody>
          <a:bodyPr>
            <a:normAutofit lnSpcReduction="10000"/>
          </a:bodyPr>
          <a:lstStyle/>
          <a:p>
            <a:r>
              <a:rPr lang="zh-CN" altLang="en-US" dirty="0" smtClean="0"/>
              <a:t>第一阶段（</a:t>
            </a:r>
            <a:r>
              <a:rPr lang="en-US" altLang="zh-CN" dirty="0" smtClean="0"/>
              <a:t>150</a:t>
            </a:r>
            <a:r>
              <a:rPr lang="zh-CN" altLang="en-US" dirty="0" smtClean="0"/>
              <a:t>分钟）</a:t>
            </a:r>
            <a:endParaRPr lang="en-US" altLang="zh-CN" dirty="0" smtClean="0"/>
          </a:p>
          <a:p>
            <a:pPr lvl="1"/>
            <a:r>
              <a:rPr lang="zh-CN" altLang="en-US" dirty="0" smtClean="0"/>
              <a:t>制作首页</a:t>
            </a:r>
            <a:endParaRPr lang="en-US" altLang="zh-CN" dirty="0" smtClean="0"/>
          </a:p>
          <a:p>
            <a:r>
              <a:rPr lang="zh-CN" altLang="en-US" dirty="0" smtClean="0"/>
              <a:t>第二阶段（</a:t>
            </a:r>
            <a:r>
              <a:rPr lang="en-US" altLang="zh-CN" dirty="0" smtClean="0"/>
              <a:t>100</a:t>
            </a:r>
            <a:r>
              <a:rPr lang="zh-CN" altLang="en-US" dirty="0" smtClean="0"/>
              <a:t>分钟）</a:t>
            </a:r>
            <a:endParaRPr lang="en-US" altLang="zh-CN" dirty="0" smtClean="0"/>
          </a:p>
          <a:p>
            <a:pPr lvl="1"/>
            <a:r>
              <a:rPr lang="zh-CN" altLang="en-US" dirty="0" smtClean="0"/>
              <a:t>制作注册页面</a:t>
            </a:r>
            <a:endParaRPr lang="en-US" altLang="zh-CN" dirty="0" smtClean="0"/>
          </a:p>
          <a:p>
            <a:r>
              <a:rPr lang="zh-CN" altLang="en-US" dirty="0" smtClean="0"/>
              <a:t>第三阶段（</a:t>
            </a:r>
            <a:r>
              <a:rPr lang="en-US" altLang="zh-CN" dirty="0" smtClean="0"/>
              <a:t>60</a:t>
            </a:r>
            <a:r>
              <a:rPr lang="zh-CN" altLang="en-US" dirty="0" smtClean="0"/>
              <a:t>分钟）</a:t>
            </a:r>
            <a:endParaRPr lang="en-US" altLang="zh-CN" dirty="0" smtClean="0"/>
          </a:p>
          <a:p>
            <a:pPr lvl="1"/>
            <a:r>
              <a:rPr lang="zh-CN" altLang="en-US" dirty="0" smtClean="0"/>
              <a:t>制作登录页面</a:t>
            </a:r>
            <a:endParaRPr lang="en-US" altLang="zh-CN" dirty="0" smtClean="0"/>
          </a:p>
          <a:p>
            <a:r>
              <a:rPr lang="zh-CN" altLang="en-US" dirty="0" smtClean="0"/>
              <a:t>第四阶段（</a:t>
            </a:r>
            <a:r>
              <a:rPr lang="en-US" altLang="zh-CN" dirty="0" smtClean="0"/>
              <a:t>250</a:t>
            </a:r>
            <a:r>
              <a:rPr lang="zh-CN" altLang="en-US" dirty="0" smtClean="0"/>
              <a:t>分钟）</a:t>
            </a:r>
            <a:endParaRPr lang="en-US" altLang="zh-CN" dirty="0" smtClean="0"/>
          </a:p>
          <a:p>
            <a:pPr lvl="1"/>
            <a:r>
              <a:rPr lang="zh-CN" altLang="en-US" dirty="0" smtClean="0"/>
              <a:t>制作公共主页</a:t>
            </a:r>
            <a:endParaRPr lang="en-US" altLang="zh-CN" dirty="0" smtClean="0"/>
          </a:p>
          <a:p>
            <a:r>
              <a:rPr lang="zh-CN" altLang="en-US" dirty="0"/>
              <a:t>第五阶段（</a:t>
            </a:r>
            <a:r>
              <a:rPr lang="en-US" altLang="zh-CN" dirty="0"/>
              <a:t>390</a:t>
            </a:r>
            <a:r>
              <a:rPr lang="zh-CN" altLang="en-US" dirty="0"/>
              <a:t>分钟）</a:t>
            </a:r>
            <a:endParaRPr lang="en-US" altLang="zh-CN" dirty="0"/>
          </a:p>
          <a:p>
            <a:pPr lvl="1"/>
            <a:r>
              <a:rPr lang="zh-CN" altLang="en-US" dirty="0"/>
              <a:t>制作游戏大厅页面</a:t>
            </a:r>
            <a:endParaRPr lang="en-US" altLang="zh-CN" dirty="0"/>
          </a:p>
          <a:p>
            <a:r>
              <a:rPr lang="zh-CN" altLang="en-US" dirty="0"/>
              <a:t>第六阶段（</a:t>
            </a:r>
            <a:r>
              <a:rPr lang="en-US" altLang="zh-CN" dirty="0"/>
              <a:t>150</a:t>
            </a:r>
            <a:r>
              <a:rPr lang="zh-CN" altLang="en-US" dirty="0"/>
              <a:t>分钟）</a:t>
            </a:r>
            <a:endParaRPr lang="en-US" altLang="zh-CN" dirty="0"/>
          </a:p>
          <a:p>
            <a:pPr lvl="1"/>
            <a:r>
              <a:rPr lang="zh-CN" altLang="en-US" dirty="0"/>
              <a:t>制作开心餐厅</a:t>
            </a:r>
            <a:r>
              <a:rPr lang="zh-CN" altLang="en-US" dirty="0" smtClean="0"/>
              <a:t>页面</a:t>
            </a:r>
            <a:endParaRPr lang="en-US" altLang="zh-CN" dirty="0" smtClean="0"/>
          </a:p>
        </p:txBody>
      </p:sp>
      <p:sp>
        <p:nvSpPr>
          <p:cNvPr id="3" name="灯片编号占位符 2"/>
          <p:cNvSpPr>
            <a:spLocks noGrp="1"/>
          </p:cNvSpPr>
          <p:nvPr>
            <p:ph type="sldNum" sz="quarter" idx="12"/>
          </p:nvPr>
        </p:nvSpPr>
        <p:spPr/>
        <p:txBody>
          <a:bodyPr/>
          <a:lstStyle/>
          <a:p>
            <a:fld id="{FDA11745-B640-48DC-8798-492940839213}" type="slidenum">
              <a:rPr lang="zh-CN" altLang="en-US" smtClean="0"/>
              <a:pPr/>
              <a:t>4</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smtClean="0"/>
              <a:t>阶段</a:t>
            </a:r>
            <a:r>
              <a:rPr lang="en-US" altLang="zh-CN" dirty="0" smtClean="0"/>
              <a:t>1—</a:t>
            </a:r>
            <a:r>
              <a:rPr lang="zh-CN" altLang="en-US" dirty="0" smtClean="0"/>
              <a:t>制作首页（</a:t>
            </a:r>
            <a:r>
              <a:rPr lang="en-US" altLang="zh-CN" dirty="0" smtClean="0"/>
              <a:t>1</a:t>
            </a:r>
            <a:r>
              <a:rPr lang="zh-CN" altLang="en-US" dirty="0" smtClean="0"/>
              <a:t>） </a:t>
            </a:r>
            <a:r>
              <a:rPr lang="en-US" altLang="zh-CN" dirty="0" smtClean="0"/>
              <a:t>2-1</a:t>
            </a:r>
            <a:endParaRPr lang="zh-CN" altLang="en-US" dirty="0" smtClean="0"/>
          </a:p>
        </p:txBody>
      </p:sp>
      <p:sp>
        <p:nvSpPr>
          <p:cNvPr id="11267" name="内容占位符 2"/>
          <p:cNvSpPr>
            <a:spLocks noGrp="1"/>
          </p:cNvSpPr>
          <p:nvPr>
            <p:ph idx="1"/>
          </p:nvPr>
        </p:nvSpPr>
        <p:spPr/>
        <p:txBody>
          <a:bodyPr/>
          <a:lstStyle/>
          <a:p>
            <a:r>
              <a:rPr lang="zh-CN" altLang="en-US" smtClean="0"/>
              <a:t>制作页面顶部和底部</a:t>
            </a:r>
            <a:endParaRPr lang="en-US" altLang="zh-CN" smtClean="0"/>
          </a:p>
          <a:p>
            <a:pPr lvl="1"/>
            <a:r>
              <a:rPr lang="zh-CN" altLang="en-US" smtClean="0"/>
              <a:t>使用</a:t>
            </a:r>
            <a:r>
              <a:rPr lang="en-US" altLang="zh-CN" smtClean="0"/>
              <a:t>DIV</a:t>
            </a:r>
            <a:r>
              <a:rPr lang="zh-CN" altLang="en-US" smtClean="0"/>
              <a:t>和</a:t>
            </a:r>
            <a:r>
              <a:rPr lang="en-US" altLang="zh-CN" smtClean="0"/>
              <a:t>CSS</a:t>
            </a:r>
            <a:r>
              <a:rPr lang="zh-CN" altLang="en-US" smtClean="0"/>
              <a:t>布局</a:t>
            </a:r>
            <a:endParaRPr lang="en-US" altLang="zh-CN" smtClean="0"/>
          </a:p>
          <a:p>
            <a:pPr lvl="1"/>
            <a:r>
              <a:rPr lang="zh-CN" altLang="en-US" smtClean="0"/>
              <a:t>右上角导航超链接颜色为白色，鼠标移至超链接上时，字体颜色为白色且无下划线</a:t>
            </a:r>
            <a:endParaRPr lang="en-US" altLang="zh-CN" smtClean="0"/>
          </a:p>
          <a:p>
            <a:pPr lvl="1"/>
            <a:r>
              <a:rPr lang="zh-CN" altLang="en-US" smtClean="0"/>
              <a:t>当鼠标移至底部的超链接文本上时，超链接有下划线，字体大小、颜色不变</a:t>
            </a:r>
            <a:endParaRPr lang="zh-CN" altLang="en-US" dirty="0" smtClean="0"/>
          </a:p>
        </p:txBody>
      </p:sp>
      <p:pic>
        <p:nvPicPr>
          <p:cNvPr id="11268" name="Picture 4" descr="F:\产品质量管理\BeWeb产品开发抽查\毕业设计\PPT用图\图3.1.jpg"/>
          <p:cNvPicPr>
            <a:picLocks noChangeAspect="1" noChangeArrowheads="1"/>
          </p:cNvPicPr>
          <p:nvPr/>
        </p:nvPicPr>
        <p:blipFill>
          <a:blip r:embed="rId3" cstate="print"/>
          <a:srcRect/>
          <a:stretch>
            <a:fillRect/>
          </a:stretch>
        </p:blipFill>
        <p:spPr bwMode="auto">
          <a:xfrm>
            <a:off x="214313" y="4147369"/>
            <a:ext cx="8707437" cy="141922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fld id="{FDA11745-B640-48DC-8798-492940839213}" type="slidenum">
              <a:rPr lang="zh-CN" altLang="en-US" smtClean="0"/>
              <a:pPr/>
              <a:t>5</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t>阶段</a:t>
            </a:r>
            <a:r>
              <a:rPr lang="en-US" altLang="zh-CN" dirty="0" smtClean="0"/>
              <a:t>1—</a:t>
            </a:r>
            <a:r>
              <a:rPr lang="zh-CN" altLang="en-US" dirty="0" smtClean="0"/>
              <a:t>制作首页（</a:t>
            </a:r>
            <a:r>
              <a:rPr lang="en-US" altLang="zh-CN" dirty="0" smtClean="0"/>
              <a:t>1</a:t>
            </a:r>
            <a:r>
              <a:rPr lang="zh-CN" altLang="en-US" dirty="0" smtClean="0"/>
              <a:t>） </a:t>
            </a:r>
            <a:r>
              <a:rPr lang="en-US" altLang="zh-CN" dirty="0" smtClean="0"/>
              <a:t>2-2</a:t>
            </a:r>
            <a:endParaRPr lang="zh-CN" altLang="en-US" dirty="0" smtClean="0"/>
          </a:p>
        </p:txBody>
      </p:sp>
      <p:sp>
        <p:nvSpPr>
          <p:cNvPr id="12291"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根据提供的首页效果图进行切图</a:t>
            </a:r>
            <a:endParaRPr lang="en-US" altLang="zh-CN" smtClean="0"/>
          </a:p>
          <a:p>
            <a:pPr lvl="1"/>
            <a:r>
              <a:rPr lang="zh-CN" altLang="en-US" smtClean="0"/>
              <a:t>页面分为上中下三部分布局</a:t>
            </a:r>
            <a:endParaRPr lang="en-US" altLang="zh-CN" smtClean="0"/>
          </a:p>
          <a:p>
            <a:pPr lvl="1"/>
            <a:r>
              <a:rPr lang="zh-CN" altLang="en-US" smtClean="0"/>
              <a:t>顶部背景设置为图片背景</a:t>
            </a:r>
            <a:endParaRPr lang="en-US" altLang="zh-CN" smtClean="0"/>
          </a:p>
          <a:p>
            <a:pPr lvl="1"/>
            <a:r>
              <a:rPr lang="zh-CN" altLang="en-US" smtClean="0"/>
              <a:t>可使用复合选择器实现顶部和底部的超链接样式</a:t>
            </a:r>
            <a:endParaRPr lang="zh-CN" altLang="en-US" dirty="0" smtClean="0"/>
          </a:p>
        </p:txBody>
      </p:sp>
      <p:grpSp>
        <p:nvGrpSpPr>
          <p:cNvPr id="14" name="组合 13"/>
          <p:cNvGrpSpPr/>
          <p:nvPr/>
        </p:nvGrpSpPr>
        <p:grpSpPr>
          <a:xfrm>
            <a:off x="3203848" y="5733256"/>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60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6</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smtClean="0"/>
              <a:t>阶段</a:t>
            </a:r>
            <a:r>
              <a:rPr lang="en-US" altLang="zh-CN" dirty="0" smtClean="0"/>
              <a:t>1—</a:t>
            </a:r>
            <a:r>
              <a:rPr lang="zh-CN" altLang="en-US" dirty="0" smtClean="0"/>
              <a:t>制作首页（</a:t>
            </a:r>
            <a:r>
              <a:rPr lang="en-US" altLang="zh-CN" dirty="0" smtClean="0"/>
              <a:t>2</a:t>
            </a:r>
            <a:r>
              <a:rPr lang="zh-CN" altLang="en-US" dirty="0" smtClean="0"/>
              <a:t>） </a:t>
            </a:r>
            <a:r>
              <a:rPr lang="en-US" altLang="zh-CN" dirty="0" smtClean="0"/>
              <a:t>2-1</a:t>
            </a:r>
            <a:endParaRPr lang="zh-CN" altLang="en-US" dirty="0" smtClean="0"/>
          </a:p>
        </p:txBody>
      </p:sp>
      <p:sp>
        <p:nvSpPr>
          <p:cNvPr id="13315" name="内容占位符 2"/>
          <p:cNvSpPr>
            <a:spLocks noGrp="1"/>
          </p:cNvSpPr>
          <p:nvPr>
            <p:ph idx="1"/>
          </p:nvPr>
        </p:nvSpPr>
        <p:spPr/>
        <p:txBody>
          <a:bodyPr/>
          <a:lstStyle/>
          <a:p>
            <a:r>
              <a:rPr lang="zh-CN" altLang="en-US" smtClean="0"/>
              <a:t>制作中间部分内容</a:t>
            </a:r>
            <a:endParaRPr lang="en-US" altLang="zh-CN" smtClean="0"/>
          </a:p>
          <a:p>
            <a:pPr lvl="1"/>
            <a:r>
              <a:rPr lang="zh-CN" altLang="en-US" smtClean="0"/>
              <a:t>左侧部分背景为灰色，右侧部分背景为白色</a:t>
            </a:r>
            <a:endParaRPr lang="en-US" altLang="zh-CN" smtClean="0"/>
          </a:p>
          <a:p>
            <a:pPr lvl="1"/>
            <a:r>
              <a:rPr lang="zh-CN" altLang="en-US" smtClean="0"/>
              <a:t>登录部分的文本输入框为细边框样式</a:t>
            </a:r>
            <a:endParaRPr lang="en-US" altLang="zh-CN" smtClean="0"/>
          </a:p>
          <a:p>
            <a:pPr lvl="1"/>
            <a:r>
              <a:rPr lang="zh-CN" altLang="en-US" smtClean="0"/>
              <a:t>登录按钮使用图片作为按钮背景</a:t>
            </a:r>
            <a:endParaRPr lang="en-US" altLang="zh-CN" smtClean="0"/>
          </a:p>
          <a:p>
            <a:pPr lvl="1"/>
            <a:r>
              <a:rPr lang="zh-CN" altLang="en-US" smtClean="0"/>
              <a:t>使用脚本实现登录信息验证</a:t>
            </a:r>
          </a:p>
          <a:p>
            <a:pPr lvl="1"/>
            <a:endParaRPr lang="zh-CN" altLang="en-US" dirty="0" smtClean="0"/>
          </a:p>
        </p:txBody>
      </p:sp>
      <p:grpSp>
        <p:nvGrpSpPr>
          <p:cNvPr id="2" name="组合 5"/>
          <p:cNvGrpSpPr>
            <a:grpSpLocks/>
          </p:cNvGrpSpPr>
          <p:nvPr/>
        </p:nvGrpSpPr>
        <p:grpSpPr bwMode="auto">
          <a:xfrm>
            <a:off x="1551058" y="3573016"/>
            <a:ext cx="4479925" cy="2428875"/>
            <a:chOff x="-6388069" y="7599693"/>
            <a:chExt cx="8001056" cy="4338649"/>
          </a:xfrm>
        </p:grpSpPr>
        <p:pic>
          <p:nvPicPr>
            <p:cNvPr id="13319" name="Picture 4" descr="F:\产品质量管理\BeWeb产品开发抽查\毕业设计\Chapter03\提供给学生的图片素材\开心网—首页.jpg"/>
            <p:cNvPicPr>
              <a:picLocks noChangeAspect="1" noChangeArrowheads="1"/>
            </p:cNvPicPr>
            <p:nvPr/>
          </p:nvPicPr>
          <p:blipFill>
            <a:blip r:embed="rId3" cstate="print"/>
            <a:srcRect/>
            <a:stretch>
              <a:fillRect/>
            </a:stretch>
          </p:blipFill>
          <p:spPr bwMode="auto">
            <a:xfrm>
              <a:off x="-6173753" y="7742569"/>
              <a:ext cx="7614832" cy="4195773"/>
            </a:xfrm>
            <a:prstGeom prst="rect">
              <a:avLst/>
            </a:prstGeom>
            <a:noFill/>
            <a:ln w="9525">
              <a:noFill/>
              <a:miter lim="800000"/>
              <a:headEnd/>
              <a:tailEnd/>
            </a:ln>
          </p:spPr>
        </p:pic>
        <p:sp>
          <p:nvSpPr>
            <p:cNvPr id="5" name="AutoShape 5"/>
            <p:cNvSpPr>
              <a:spLocks noChangeArrowheads="1"/>
            </p:cNvSpPr>
            <p:nvPr/>
          </p:nvSpPr>
          <p:spPr bwMode="auto">
            <a:xfrm>
              <a:off x="-6388069" y="7599693"/>
              <a:ext cx="8001056" cy="4287606"/>
            </a:xfrm>
            <a:prstGeom prst="roundRect">
              <a:avLst>
                <a:gd name="adj" fmla="val 3481"/>
              </a:avLst>
            </a:prstGeom>
            <a:noFill/>
            <a:ln w="19050" cap="rnd">
              <a:solidFill>
                <a:schemeClr val="bg1">
                  <a:lumMod val="75000"/>
                </a:schemeClr>
              </a:solidFill>
              <a:prstDash val="sysDot"/>
              <a:round/>
              <a:headEnd/>
              <a:tailEnd/>
            </a:ln>
            <a:extLst/>
          </p:spPr>
          <p:txBody>
            <a:bodyPr wrap="none" anchor="ctr"/>
            <a:lstStyle/>
            <a:p>
              <a:pPr>
                <a:defRPr/>
              </a:pPr>
              <a:endParaRPr lang="zh-CN" altLang="en-US">
                <a:latin typeface="Arial" pitchFamily="34" charset="0"/>
              </a:endParaRPr>
            </a:p>
          </p:txBody>
        </p:sp>
      </p:grpSp>
      <p:sp>
        <p:nvSpPr>
          <p:cNvPr id="8" name="矩形 7"/>
          <p:cNvSpPr/>
          <p:nvPr/>
        </p:nvSpPr>
        <p:spPr>
          <a:xfrm>
            <a:off x="1673295" y="3866704"/>
            <a:ext cx="4286250" cy="19288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AutoShape 6"/>
          <p:cNvSpPr>
            <a:spLocks noChangeArrowheads="1"/>
          </p:cNvSpPr>
          <p:nvPr/>
        </p:nvSpPr>
        <p:spPr bwMode="auto">
          <a:xfrm>
            <a:off x="6531049" y="4358817"/>
            <a:ext cx="1857375" cy="407988"/>
          </a:xfrm>
          <a:prstGeom prst="wedgeRoundRectCallout">
            <a:avLst>
              <a:gd name="adj1" fmla="val -80341"/>
              <a:gd name="adj2" fmla="val -13374"/>
              <a:gd name="adj3" fmla="val 16667"/>
            </a:avLst>
          </a:prstGeom>
          <a:solidFill>
            <a:srgbClr val="268416"/>
          </a:solidFill>
          <a:ln w="9525" cap="flat" cmpd="sng" algn="ctr">
            <a:noFill/>
            <a:prstDash val="solid"/>
            <a:round/>
            <a:headEnd type="none" w="med" len="med"/>
            <a:tailEnd type="none" w="med" len="med"/>
          </a:ln>
          <a:effectLst/>
        </p:spPr>
        <p:txBody>
          <a:bodyPr wrap="square" anchor="b">
            <a:spAutoFit/>
          </a:bodyPr>
          <a:lstStyle/>
          <a:p>
            <a:pPr marL="285750" indent="-285750" eaLnBrk="0" hangingPunct="0">
              <a:spcBef>
                <a:spcPct val="20000"/>
              </a:spcBef>
              <a:buClr>
                <a:srgbClr val="233DA9"/>
              </a:buClr>
              <a:buSzPct val="80000"/>
            </a:pPr>
            <a:r>
              <a:rPr lang="zh-CN" altLang="en-US" b="1" kern="0" dirty="0">
                <a:solidFill>
                  <a:schemeClr val="bg1"/>
                </a:solidFill>
                <a:latin typeface="Arial"/>
                <a:ea typeface="黑体"/>
              </a:rPr>
              <a:t>中间主体部分</a:t>
            </a:r>
          </a:p>
        </p:txBody>
      </p:sp>
      <p:sp>
        <p:nvSpPr>
          <p:cNvPr id="4" name="灯片编号占位符 3"/>
          <p:cNvSpPr>
            <a:spLocks noGrp="1"/>
          </p:cNvSpPr>
          <p:nvPr>
            <p:ph type="sldNum" sz="quarter" idx="12"/>
          </p:nvPr>
        </p:nvSpPr>
        <p:spPr/>
        <p:txBody>
          <a:bodyPr/>
          <a:lstStyle/>
          <a:p>
            <a:fld id="{FDA11745-B640-48DC-8798-492940839213}" type="slidenum">
              <a:rPr lang="zh-CN" altLang="en-US" smtClean="0"/>
              <a:pPr/>
              <a:t>7</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阶段</a:t>
            </a:r>
            <a:r>
              <a:rPr lang="en-US" altLang="zh-CN" dirty="0" smtClean="0"/>
              <a:t>1 —</a:t>
            </a:r>
            <a:r>
              <a:rPr lang="zh-CN" altLang="en-US" dirty="0" smtClean="0"/>
              <a:t>制作首页（</a:t>
            </a:r>
            <a:r>
              <a:rPr lang="en-US" altLang="zh-CN" dirty="0" smtClean="0"/>
              <a:t>2</a:t>
            </a:r>
            <a:r>
              <a:rPr lang="zh-CN" altLang="en-US" dirty="0" smtClean="0"/>
              <a:t>） </a:t>
            </a:r>
            <a:r>
              <a:rPr lang="en-US" altLang="zh-CN" dirty="0" smtClean="0"/>
              <a:t>2-2</a:t>
            </a:r>
            <a:endParaRPr lang="zh-CN" altLang="en-US" dirty="0" smtClean="0"/>
          </a:p>
        </p:txBody>
      </p:sp>
      <p:sp>
        <p:nvSpPr>
          <p:cNvPr id="14339" name="内容占位符 2"/>
          <p:cNvSpPr>
            <a:spLocks noGrp="1"/>
          </p:cNvSpPr>
          <p:nvPr>
            <p:ph idx="1"/>
          </p:nvPr>
        </p:nvSpPr>
        <p:spPr/>
        <p:txBody>
          <a:bodyPr/>
          <a:lstStyle/>
          <a:p>
            <a:r>
              <a:rPr lang="zh-CN" altLang="en-US" smtClean="0"/>
              <a:t>实现思路</a:t>
            </a:r>
            <a:endParaRPr lang="en-US" altLang="zh-CN" smtClean="0"/>
          </a:p>
          <a:p>
            <a:pPr lvl="1"/>
            <a:r>
              <a:rPr lang="zh-CN" altLang="en-US" smtClean="0"/>
              <a:t>页面整体背景设为灰色，右侧部分内容背景设计白色</a:t>
            </a:r>
            <a:endParaRPr lang="en-US" altLang="zh-CN" smtClean="0"/>
          </a:p>
          <a:p>
            <a:pPr lvl="1"/>
            <a:r>
              <a:rPr lang="zh-CN" altLang="en-US" smtClean="0"/>
              <a:t>登录部分账号和密码输入框使用盒子模型属性设置文本框的边框</a:t>
            </a:r>
            <a:endParaRPr lang="en-US" altLang="zh-CN" smtClean="0"/>
          </a:p>
          <a:p>
            <a:pPr lvl="1"/>
            <a:r>
              <a:rPr lang="zh-CN" altLang="en-US" smtClean="0"/>
              <a:t>登录按钮使用背景属性设置按钮的背景图片</a:t>
            </a:r>
            <a:endParaRPr lang="en-US" altLang="zh-CN" smtClean="0"/>
          </a:p>
          <a:p>
            <a:pPr lvl="1"/>
            <a:r>
              <a:rPr lang="zh-CN" altLang="en-US" smtClean="0"/>
              <a:t>使用</a:t>
            </a:r>
            <a:r>
              <a:rPr lang="en-US" altLang="zh-CN" smtClean="0"/>
              <a:t>JavaScript</a:t>
            </a:r>
            <a:r>
              <a:rPr lang="zh-CN" altLang="en-US" smtClean="0"/>
              <a:t>实现登录信息非空验证</a:t>
            </a:r>
            <a:endParaRPr lang="zh-CN" altLang="en-US" dirty="0" smtClean="0"/>
          </a:p>
        </p:txBody>
      </p:sp>
      <p:grpSp>
        <p:nvGrpSpPr>
          <p:cNvPr id="14" name="组合 13"/>
          <p:cNvGrpSpPr/>
          <p:nvPr/>
        </p:nvGrpSpPr>
        <p:grpSpPr>
          <a:xfrm>
            <a:off x="3059832" y="5949280"/>
            <a:ext cx="4125191" cy="578535"/>
            <a:chOff x="2514599" y="5042946"/>
            <a:chExt cx="4125191" cy="578535"/>
          </a:xfrm>
        </p:grpSpPr>
        <p:sp>
          <p:nvSpPr>
            <p:cNvPr id="15" name="圆角矩形 14"/>
            <p:cNvSpPr/>
            <p:nvPr/>
          </p:nvSpPr>
          <p:spPr>
            <a:xfrm>
              <a:off x="2514599" y="5098419"/>
              <a:ext cx="4125191" cy="467591"/>
            </a:xfrm>
            <a:prstGeom prst="roundRect">
              <a:avLst/>
            </a:prstGeom>
            <a:solidFill>
              <a:srgbClr val="FFC901"/>
            </a:solidFill>
            <a:ln>
              <a:noFill/>
            </a:ln>
            <a:effectLst>
              <a:outerShdw blurRad="76200" dir="18900000" sy="23000" kx="-1200000" algn="bl" rotWithShape="0">
                <a:prstClr val="black">
                  <a:alpha val="20000"/>
                </a:prstClr>
              </a:outerShdw>
            </a:effectLst>
            <a:scene3d>
              <a:camera prst="obliqueTopRigh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sp>
          <p:nvSpPr>
            <p:cNvPr id="16" name="文本框 39"/>
            <p:cNvSpPr txBox="1"/>
            <p:nvPr/>
          </p:nvSpPr>
          <p:spPr>
            <a:xfrm>
              <a:off x="3635292" y="5147548"/>
              <a:ext cx="205697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375723"/>
                  </a:solidFill>
                  <a:latin typeface="Arial" pitchFamily="34" charset="0"/>
                  <a:ea typeface="微软雅黑" panose="020B0503020204020204" pitchFamily="34" charset="-122"/>
                  <a:cs typeface="Arial" pitchFamily="34" charset="0"/>
                </a:rPr>
                <a:t>练习时间</a:t>
              </a:r>
              <a:r>
                <a:rPr lang="zh-CN" altLang="en-US" b="1" dirty="0" smtClean="0">
                  <a:solidFill>
                    <a:srgbClr val="375723"/>
                  </a:solidFill>
                  <a:latin typeface="Arial" pitchFamily="34" charset="0"/>
                  <a:ea typeface="微软雅黑" panose="020B0503020204020204" pitchFamily="34" charset="-122"/>
                  <a:cs typeface="Arial" pitchFamily="34" charset="0"/>
                </a:rPr>
                <a:t>：</a:t>
              </a:r>
              <a:r>
                <a:rPr lang="en-US" altLang="zh-CN" b="1" dirty="0" smtClean="0">
                  <a:solidFill>
                    <a:srgbClr val="375723"/>
                  </a:solidFill>
                  <a:latin typeface="Arial" pitchFamily="34" charset="0"/>
                  <a:ea typeface="微软雅黑" panose="020B0503020204020204" pitchFamily="34" charset="-122"/>
                  <a:cs typeface="Arial" pitchFamily="34" charset="0"/>
                </a:rPr>
                <a:t>90</a:t>
              </a:r>
              <a:r>
                <a:rPr lang="zh-CN" altLang="en-US" b="1" dirty="0" smtClean="0">
                  <a:solidFill>
                    <a:srgbClr val="375723"/>
                  </a:solidFill>
                  <a:latin typeface="Arial" pitchFamily="34" charset="0"/>
                  <a:ea typeface="微软雅黑" panose="020B0503020204020204" pitchFamily="34" charset="-122"/>
                  <a:cs typeface="Arial" pitchFamily="34" charset="0"/>
                </a:rPr>
                <a:t>分</a:t>
              </a:r>
              <a:r>
                <a:rPr lang="zh-CN" altLang="en-US" b="1" dirty="0">
                  <a:solidFill>
                    <a:srgbClr val="375723"/>
                  </a:solidFill>
                  <a:latin typeface="Arial" pitchFamily="34" charset="0"/>
                  <a:ea typeface="微软雅黑" panose="020B0503020204020204" pitchFamily="34" charset="-122"/>
                  <a:cs typeface="Arial" pitchFamily="34" charset="0"/>
                </a:rPr>
                <a:t>钟</a:t>
              </a:r>
            </a:p>
          </p:txBody>
        </p:sp>
        <p:sp>
          <p:nvSpPr>
            <p:cNvPr id="17" name="椭圆 16"/>
            <p:cNvSpPr/>
            <p:nvPr/>
          </p:nvSpPr>
          <p:spPr>
            <a:xfrm>
              <a:off x="2797435" y="5042946"/>
              <a:ext cx="578535" cy="578535"/>
            </a:xfrm>
            <a:prstGeom prst="ellipse">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itchFamily="34" charset="0"/>
                <a:cs typeface="Arial" pitchFamily="34" charset="0"/>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99403" y="5147548"/>
              <a:ext cx="374597" cy="374597"/>
            </a:xfrm>
            <a:prstGeom prst="rect">
              <a:avLst/>
            </a:prstGeom>
          </p:spPr>
        </p:pic>
      </p:grpSp>
      <p:sp>
        <p:nvSpPr>
          <p:cNvPr id="3" name="灯片编号占位符 2"/>
          <p:cNvSpPr>
            <a:spLocks noGrp="1"/>
          </p:cNvSpPr>
          <p:nvPr>
            <p:ph type="sldNum" sz="quarter" idx="12"/>
          </p:nvPr>
        </p:nvSpPr>
        <p:spPr/>
        <p:txBody>
          <a:bodyPr/>
          <a:lstStyle/>
          <a:p>
            <a:fld id="{FDA11745-B640-48DC-8798-492940839213}" type="slidenum">
              <a:rPr lang="zh-CN" altLang="en-US" smtClean="0"/>
              <a:pPr/>
              <a:t>8</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t>阶段</a:t>
            </a:r>
            <a:r>
              <a:rPr lang="en-US" altLang="zh-CN" dirty="0" smtClean="0"/>
              <a:t>2—</a:t>
            </a:r>
            <a:r>
              <a:rPr lang="zh-CN" altLang="en-US" dirty="0" smtClean="0"/>
              <a:t>制作注册页面（</a:t>
            </a:r>
            <a:r>
              <a:rPr lang="en-US" altLang="zh-CN" dirty="0" smtClean="0"/>
              <a:t>1</a:t>
            </a:r>
            <a:r>
              <a:rPr lang="zh-CN" altLang="en-US" dirty="0" smtClean="0"/>
              <a:t>） </a:t>
            </a:r>
            <a:r>
              <a:rPr lang="en-US" altLang="zh-CN" dirty="0" smtClean="0"/>
              <a:t>2-1</a:t>
            </a:r>
            <a:endParaRPr lang="zh-CN" altLang="en-US" dirty="0" smtClean="0"/>
          </a:p>
        </p:txBody>
      </p:sp>
      <p:sp>
        <p:nvSpPr>
          <p:cNvPr id="15363" name="内容占位符 2"/>
          <p:cNvSpPr>
            <a:spLocks noGrp="1"/>
          </p:cNvSpPr>
          <p:nvPr>
            <p:ph idx="1"/>
          </p:nvPr>
        </p:nvSpPr>
        <p:spPr>
          <a:xfrm>
            <a:off x="457200" y="980728"/>
            <a:ext cx="5614998" cy="5145435"/>
          </a:xfrm>
        </p:spPr>
        <p:txBody>
          <a:bodyPr/>
          <a:lstStyle/>
          <a:p>
            <a:r>
              <a:rPr lang="zh-CN" altLang="en-US" dirty="0" smtClean="0"/>
              <a:t>制作注册页面左侧部分</a:t>
            </a:r>
            <a:endParaRPr lang="en-US" altLang="zh-CN" dirty="0" smtClean="0"/>
          </a:p>
          <a:p>
            <a:pPr lvl="1"/>
            <a:r>
              <a:rPr lang="zh-CN" altLang="en-US" dirty="0" smtClean="0"/>
              <a:t>文本输入框设置为细边框样式</a:t>
            </a:r>
            <a:endParaRPr lang="en-US" altLang="zh-CN" dirty="0" smtClean="0"/>
          </a:p>
          <a:p>
            <a:pPr lvl="1"/>
            <a:r>
              <a:rPr lang="zh-CN" altLang="en-US" dirty="0" smtClean="0"/>
              <a:t>注册按钮使用</a:t>
            </a:r>
            <a:r>
              <a:rPr lang="en-US" altLang="zh-CN" dirty="0" smtClean="0"/>
              <a:t>CSS</a:t>
            </a:r>
            <a:r>
              <a:rPr lang="zh-CN" altLang="en-US" dirty="0" smtClean="0"/>
              <a:t>设置背景图片</a:t>
            </a:r>
            <a:endParaRPr lang="en-US" altLang="zh-CN" dirty="0" smtClean="0"/>
          </a:p>
          <a:p>
            <a:pPr lvl="2"/>
            <a:r>
              <a:rPr lang="zh-CN" altLang="en-US" dirty="0" smtClean="0"/>
              <a:t>当鼠标移至注册按钮上时，鼠标变为手状</a:t>
            </a:r>
            <a:endParaRPr lang="en-US" altLang="zh-CN" dirty="0" smtClean="0"/>
          </a:p>
          <a:p>
            <a:pPr lvl="1"/>
            <a:r>
              <a:rPr lang="zh-CN" altLang="en-US" dirty="0" smtClean="0"/>
              <a:t>使用脚本实现注册信息验证</a:t>
            </a:r>
          </a:p>
          <a:p>
            <a:pPr lvl="1"/>
            <a:endParaRPr lang="zh-CN" altLang="en-US" dirty="0" smtClean="0"/>
          </a:p>
        </p:txBody>
      </p:sp>
      <p:pic>
        <p:nvPicPr>
          <p:cNvPr id="15364" name="Picture 2"/>
          <p:cNvPicPr>
            <a:picLocks noChangeAspect="1" noChangeArrowheads="1"/>
          </p:cNvPicPr>
          <p:nvPr/>
        </p:nvPicPr>
        <p:blipFill>
          <a:blip r:embed="rId3" cstate="print"/>
          <a:srcRect/>
          <a:stretch>
            <a:fillRect/>
          </a:stretch>
        </p:blipFill>
        <p:spPr bwMode="auto">
          <a:xfrm>
            <a:off x="6143636" y="1571612"/>
            <a:ext cx="2800350" cy="3286125"/>
          </a:xfrm>
          <a:prstGeom prst="rect">
            <a:avLst/>
          </a:prstGeom>
          <a:noFill/>
          <a:ln w="9525">
            <a:noFill/>
            <a:miter lim="800000"/>
            <a:headEnd/>
            <a:tailEnd/>
          </a:ln>
        </p:spPr>
      </p:pic>
      <p:sp>
        <p:nvSpPr>
          <p:cNvPr id="5" name="AutoShape 5"/>
          <p:cNvSpPr>
            <a:spLocks noChangeArrowheads="1"/>
          </p:cNvSpPr>
          <p:nvPr/>
        </p:nvSpPr>
        <p:spPr bwMode="auto">
          <a:xfrm>
            <a:off x="6072198" y="1428750"/>
            <a:ext cx="2714644" cy="3500438"/>
          </a:xfrm>
          <a:prstGeom prst="roundRect">
            <a:avLst>
              <a:gd name="adj" fmla="val 3481"/>
            </a:avLst>
          </a:prstGeom>
          <a:noFill/>
          <a:ln w="19050" cap="rnd">
            <a:solidFill>
              <a:schemeClr val="bg1">
                <a:lumMod val="75000"/>
              </a:schemeClr>
            </a:solidFill>
            <a:prstDash val="sysDot"/>
            <a:round/>
            <a:headEnd/>
            <a:tailEnd/>
          </a:ln>
          <a:extLst/>
        </p:spPr>
        <p:txBody>
          <a:bodyPr wrap="none" anchor="ctr"/>
          <a:lstStyle/>
          <a:p>
            <a:pPr>
              <a:defRPr/>
            </a:pPr>
            <a:endParaRPr lang="zh-CN" altLang="en-US">
              <a:latin typeface="Arial" pitchFamily="34" charset="0"/>
            </a:endParaRPr>
          </a:p>
        </p:txBody>
      </p:sp>
      <p:sp>
        <p:nvSpPr>
          <p:cNvPr id="3" name="灯片编号占位符 2"/>
          <p:cNvSpPr>
            <a:spLocks noGrp="1"/>
          </p:cNvSpPr>
          <p:nvPr>
            <p:ph type="sldNum" sz="quarter" idx="12"/>
          </p:nvPr>
        </p:nvSpPr>
        <p:spPr/>
        <p:txBody>
          <a:bodyPr/>
          <a:lstStyle/>
          <a:p>
            <a:fld id="{FDA11745-B640-48DC-8798-492940839213}" type="slidenum">
              <a:rPr lang="zh-CN" altLang="en-US" smtClean="0"/>
              <a:pPr/>
              <a:t>9</a:t>
            </a:fld>
            <a:r>
              <a:rPr lang="en-US" altLang="zh-CN" smtClean="0"/>
              <a:t>/37</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1932</Words>
  <Application>Microsoft Office PowerPoint</Application>
  <PresentationFormat>全屏显示(4:3)</PresentationFormat>
  <Paragraphs>277</Paragraphs>
  <Slides>35</Slides>
  <Notes>24</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项目案例：开心网</vt:lpstr>
      <vt:lpstr>本章任务</vt:lpstr>
      <vt:lpstr>本章目标</vt:lpstr>
      <vt:lpstr>阶段项目划分</vt:lpstr>
      <vt:lpstr>阶段1—制作首页（1） 2-1</vt:lpstr>
      <vt:lpstr>阶段1—制作首页（1） 2-2</vt:lpstr>
      <vt:lpstr>阶段1—制作首页（2） 2-1</vt:lpstr>
      <vt:lpstr>阶段1 —制作首页（2） 2-2</vt:lpstr>
      <vt:lpstr>阶段2—制作注册页面（1） 2-1</vt:lpstr>
      <vt:lpstr>阶段2—制作注册页面（1） 2-2</vt:lpstr>
      <vt:lpstr>阶段2—制作注册页面（2） 2-1</vt:lpstr>
      <vt:lpstr>阶段2—制作注册页面（2） 2-2</vt:lpstr>
      <vt:lpstr>共性问题集中讲解</vt:lpstr>
      <vt:lpstr>阶段3—制作登录页面 2-1</vt:lpstr>
      <vt:lpstr>阶段3—制作登录页面 2-2</vt:lpstr>
      <vt:lpstr>阶段4—制作公共主页（1） 2-1</vt:lpstr>
      <vt:lpstr>阶段4—制作公共主页（1） 2-2</vt:lpstr>
      <vt:lpstr>阶段4—制作公共主页（2）</vt:lpstr>
      <vt:lpstr>阶段4—制作公共主页（3） 2-1</vt:lpstr>
      <vt:lpstr>阶段4—制作公共主页（3） 2-2</vt:lpstr>
      <vt:lpstr>共性问题集中讲解</vt:lpstr>
      <vt:lpstr>阶段5—制作游戏大厅页面（1）2-1</vt:lpstr>
      <vt:lpstr>阶段5—制作游戏大厅页面（1）2-2</vt:lpstr>
      <vt:lpstr>阶段5—制作游戏大厅页面（2）2-1</vt:lpstr>
      <vt:lpstr>阶段5—制作游戏大厅页面（2）2-2</vt:lpstr>
      <vt:lpstr>阶段5—制作游戏大厅页面（3）2-1</vt:lpstr>
      <vt:lpstr>阶段5—制作游戏大厅页面（3）2-2</vt:lpstr>
      <vt:lpstr>阶段5—制作游戏大厅页面（4）2-1</vt:lpstr>
      <vt:lpstr>阶段5—制作游戏大厅页面（4）2-2</vt:lpstr>
      <vt:lpstr>阶段5—制作游戏大厅页面（5）2-1</vt:lpstr>
      <vt:lpstr>阶段5—制作游戏大厅页面（5）2-2</vt:lpstr>
      <vt:lpstr>共性问题集中讲解</vt:lpstr>
      <vt:lpstr>阶段6—制作开心餐厅页面</vt:lpstr>
      <vt:lpstr>总结</vt:lpstr>
      <vt:lpstr>幻灯片 35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weixing.jin(靳伟星)</dc:creator>
  <cp:lastModifiedBy>admin</cp:lastModifiedBy>
  <cp:revision>23</cp:revision>
  <dcterms:created xsi:type="dcterms:W3CDTF">2018-05-11T06:17:58Z</dcterms:created>
  <dcterms:modified xsi:type="dcterms:W3CDTF">2024-07-11T01:38:24Z</dcterms:modified>
</cp:coreProperties>
</file>