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8" r:id="rId2"/>
    <p:sldId id="503" r:id="rId3"/>
    <p:sldId id="504" r:id="rId4"/>
    <p:sldId id="560" r:id="rId5"/>
    <p:sldId id="559" r:id="rId6"/>
    <p:sldId id="561" r:id="rId7"/>
  </p:sldIdLst>
  <p:sldSz cx="9906000" cy="6858000" type="A4"/>
  <p:notesSz cx="6934200" cy="9398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68"/>
    <a:srgbClr val="006C39"/>
    <a:srgbClr val="ABDB77"/>
    <a:srgbClr val="CC5D12"/>
    <a:srgbClr val="CC3300"/>
    <a:srgbClr val="000066"/>
    <a:srgbClr val="0000CC"/>
    <a:srgbClr val="3F3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Grid="0" snapToObjects="1" showGuides="1">
      <p:cViewPr varScale="1">
        <p:scale>
          <a:sx n="97" d="100"/>
          <a:sy n="97" d="100"/>
        </p:scale>
        <p:origin x="1248" y="60"/>
      </p:cViewPr>
      <p:guideLst>
        <p:guide orient="horz" pos="214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2874" y="-114"/>
      </p:cViewPr>
      <p:guideLst>
        <p:guide orient="horz" pos="293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fld id="{6F38E04F-5040-4FCC-AB1C-7AECE730CCE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1063" y="685800"/>
            <a:ext cx="5172075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8627A396-86FD-4B06-B805-D5AF90C5AC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75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49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3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1511904"/>
            <a:ext cx="84201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8263" y="372745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6162B-ED2B-4418-B8A0-868EA42A8D0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56350"/>
            <a:ext cx="9906000" cy="381866"/>
          </a:xfrm>
          <a:prstGeom prst="rect">
            <a:avLst/>
          </a:prstGeom>
          <a:gradFill>
            <a:gsLst>
              <a:gs pos="0">
                <a:srgbClr val="A13F0B"/>
              </a:gs>
              <a:gs pos="100000">
                <a:srgbClr val="A13F0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ysClr val="window" lastClr="FFFF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25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3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29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13" name="组合 12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2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1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/>
          <a:srcRect r="25963"/>
          <a:stretch>
            <a:fillRect/>
          </a:stretch>
        </p:blipFill>
        <p:spPr>
          <a:xfrm>
            <a:off x="4855643" y="140149"/>
            <a:ext cx="5028334" cy="6535793"/>
          </a:xfrm>
          <a:prstGeom prst="rect">
            <a:avLst/>
          </a:prstGeom>
        </p:spPr>
      </p:pic>
      <p:pic>
        <p:nvPicPr>
          <p:cNvPr id="35" name="图片 6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08312" y="256661"/>
            <a:ext cx="2286546" cy="297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1E7A38-FBDD-48BA-82C5-A614112E297E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3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0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1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47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1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39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36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9DABE-D16F-4266-87BB-C5250BC712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0C6C87-D58D-4C78-B317-ADEA25F68A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CBCAF-8D1E-4698-B501-8566050D3B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86CD6C-C93D-4B26-8A31-6683F2CC41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47386-4883-4F30-98B2-0379D030AB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7EDE83-5D00-4A99-A742-6FF0EF3560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7CC41B0-DFD2-4175-AF51-2C4AE56E4B7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84666" y="6423435"/>
            <a:ext cx="1915659" cy="208321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57" name="组合 5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7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7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7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59" name="组合 5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6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6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6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strips dir="r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lexue.bit.edu.cn/mod/programming/view.php?id=44456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852611" y="4405687"/>
            <a:ext cx="6480175" cy="130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3600" b="0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左逸龙 </a:t>
            </a:r>
            <a:endParaRPr lang="en-US" altLang="zh-CN" sz="3600" b="0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sz="360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7535863" y="0"/>
            <a:ext cx="195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Fall 2017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0DB6E521-DFB2-422B-B308-E4C595C2898E}" type="slidenum">
              <a:rPr lang="zh-CN" altLang="en-US" sz="1200">
                <a:latin typeface="Times New Roman" panose="02020603050405020304" pitchFamily="18" charset="0"/>
              </a:rPr>
              <a:t>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0" y="2670740"/>
            <a:ext cx="8411469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>
            <a:bevelT/>
          </a:sp3d>
        </p:spPr>
        <p:txBody>
          <a:bodyPr wrap="square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N-86 </a:t>
            </a:r>
            <a:r>
              <a:rPr lang="zh-CN" altLang="en-US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链表移动 </a:t>
            </a:r>
            <a:r>
              <a:rPr lang="en-US" altLang="zh-CN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zh-CN" altLang="en-US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链表</a:t>
            </a:r>
            <a:endParaRPr lang="zh-CN" altLang="en-US" sz="2000" cap="all" spc="600" dirty="0">
              <a:ln w="0"/>
              <a:solidFill>
                <a:srgbClr val="000066"/>
              </a:solidFill>
              <a:latin typeface="Adobe Garamond Pro Bold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680594" y="20"/>
            <a:ext cx="965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2024</a:t>
            </a:r>
          </a:p>
        </p:txBody>
      </p:sp>
    </p:spTree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2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1089025"/>
            <a:ext cx="9604375" cy="49403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编写一个函数，将给定的带有头结点的单向</a:t>
            </a:r>
            <a:r>
              <a:rPr lang="zh-CN" altLang="en-US" sz="2000" dirty="0">
                <a:hlinkClick r:id="rId2" tooltip="链表"/>
              </a:rPr>
              <a:t>链表</a:t>
            </a:r>
            <a:r>
              <a:rPr lang="zh-CN" altLang="en-US" sz="2000" dirty="0"/>
              <a:t>的前</a:t>
            </a:r>
            <a:r>
              <a:rPr lang="en-US" altLang="zh-CN" sz="2000" dirty="0"/>
              <a:t>m</a:t>
            </a:r>
            <a:r>
              <a:rPr lang="zh-CN" altLang="en-US" sz="2000" dirty="0"/>
              <a:t>个节点移到链尾。</a:t>
            </a:r>
            <a:br>
              <a:rPr lang="zh-CN" altLang="en-US" sz="2000" dirty="0"/>
            </a:br>
            <a:r>
              <a:rPr lang="zh-CN" altLang="en-US" sz="2000" dirty="0"/>
              <a:t>    结构的定义：</a:t>
            </a:r>
            <a:br>
              <a:rPr lang="zh-CN" altLang="en-US" sz="2000" dirty="0"/>
            </a:br>
            <a:r>
              <a:rPr lang="en-US" altLang="zh-CN" sz="2000" dirty="0"/>
              <a:t>struct node</a:t>
            </a:r>
            <a:br>
              <a:rPr lang="en-US" altLang="zh-CN" sz="2000" dirty="0"/>
            </a:br>
            <a:r>
              <a:rPr lang="en-US" altLang="zh-CN" sz="2000" dirty="0"/>
              <a:t>{  int num;</a:t>
            </a:r>
            <a:br>
              <a:rPr lang="en-US" altLang="zh-CN" sz="2000" dirty="0"/>
            </a:br>
            <a:r>
              <a:rPr lang="en-US" altLang="zh-CN" sz="2000" dirty="0"/>
              <a:t>             struct node *next;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zh-CN" altLang="en-US" sz="2000" dirty="0"/>
              <a:t>函数的原型：</a:t>
            </a:r>
            <a:r>
              <a:rPr lang="en-US" altLang="zh-CN" sz="2000" dirty="0"/>
              <a:t>struct node *</a:t>
            </a:r>
            <a:r>
              <a:rPr lang="en-US" altLang="zh-CN" sz="2000" dirty="0" err="1"/>
              <a:t>monenode</a:t>
            </a:r>
            <a:r>
              <a:rPr lang="en-US" altLang="zh-CN" sz="2000" dirty="0"/>
              <a:t>( struct node *</a:t>
            </a:r>
            <a:r>
              <a:rPr lang="en-US" altLang="zh-CN" sz="2000" dirty="0" err="1"/>
              <a:t>head,int</a:t>
            </a:r>
            <a:r>
              <a:rPr lang="en-US" altLang="zh-CN" sz="2000" dirty="0"/>
              <a:t> m )</a:t>
            </a:r>
            <a:r>
              <a:rPr lang="zh-CN" altLang="en-US" sz="2000" dirty="0"/>
              <a:t>， 其中：参数</a:t>
            </a:r>
            <a:r>
              <a:rPr lang="en-US" altLang="zh-CN" sz="2000" dirty="0"/>
              <a:t>head </a:t>
            </a:r>
            <a:r>
              <a:rPr lang="zh-CN" altLang="en-US" sz="2000" dirty="0"/>
              <a:t>是单向</a:t>
            </a:r>
            <a:r>
              <a:rPr lang="zh-CN" altLang="en-US" sz="2000" dirty="0">
                <a:hlinkClick r:id="rId2" tooltip="链表"/>
              </a:rPr>
              <a:t>链表</a:t>
            </a:r>
            <a:r>
              <a:rPr lang="zh-CN" altLang="en-US" sz="2000" dirty="0"/>
              <a:t>的头指针；参数</a:t>
            </a:r>
            <a:r>
              <a:rPr lang="en-US" altLang="zh-CN" sz="2000" dirty="0"/>
              <a:t>m </a:t>
            </a:r>
            <a:r>
              <a:rPr lang="zh-CN" altLang="en-US" sz="2000" dirty="0"/>
              <a:t>是要移动的节点数。函数的返回值是单向</a:t>
            </a:r>
            <a:r>
              <a:rPr lang="zh-CN" altLang="en-US" sz="2000" dirty="0">
                <a:hlinkClick r:id="rId2" tooltip="链表"/>
              </a:rPr>
              <a:t>链表</a:t>
            </a:r>
            <a:r>
              <a:rPr lang="zh-CN" altLang="en-US" sz="2000" dirty="0"/>
              <a:t>的头指针。</a:t>
            </a:r>
            <a:br>
              <a:rPr lang="zh-CN" altLang="en-US" sz="2000" dirty="0"/>
            </a:br>
            <a:r>
              <a:rPr lang="zh-CN" altLang="en-US" sz="2000" dirty="0"/>
              <a:t>例如当</a:t>
            </a:r>
            <a:r>
              <a:rPr lang="en-US" altLang="zh-CN" sz="2000" dirty="0"/>
              <a:t>m=4</a:t>
            </a:r>
            <a:r>
              <a:rPr lang="zh-CN" altLang="en-US" sz="2000" dirty="0"/>
              <a:t>时：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 descr="图示, 工程绘图&#10;&#10;描述已自动生成">
            <a:extLst>
              <a:ext uri="{FF2B5EF4-FFF2-40B4-BE49-F238E27FC236}">
                <a16:creationId xmlns:a16="http://schemas.microsoft.com/office/drawing/2014/main" id="{1922F696-974A-5393-1F0C-4B7F708B7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4" y="4281487"/>
            <a:ext cx="8117597" cy="2385960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题目分析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难点分析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3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pic>
        <p:nvPicPr>
          <p:cNvPr id="2" name="内容占位符 1" descr="图示, 工程绘图&#10;&#10;描述已自动生成">
            <a:extLst>
              <a:ext uri="{FF2B5EF4-FFF2-40B4-BE49-F238E27FC236}">
                <a16:creationId xmlns:a16="http://schemas.microsoft.com/office/drawing/2014/main" id="{445834D4-F71F-2DEB-BEC0-8213297A520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3" y="2318858"/>
            <a:ext cx="7381094" cy="216948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A7D6F7-BD64-316F-18C6-7A7281447122}"/>
              </a:ext>
            </a:extLst>
          </p:cNvPr>
          <p:cNvCxnSpPr/>
          <p:nvPr/>
        </p:nvCxnSpPr>
        <p:spPr bwMode="auto">
          <a:xfrm>
            <a:off x="3743119" y="2052466"/>
            <a:ext cx="0" cy="638107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F379C97-D07C-0515-E39B-B5212F79DDB2}"/>
              </a:ext>
            </a:extLst>
          </p:cNvPr>
          <p:cNvSpPr/>
          <p:nvPr/>
        </p:nvSpPr>
        <p:spPr bwMode="auto">
          <a:xfrm>
            <a:off x="3243159" y="1751458"/>
            <a:ext cx="1170959" cy="24340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firstnode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B4D11EF-4A6C-9B8E-990A-456354B1F1A9}"/>
              </a:ext>
            </a:extLst>
          </p:cNvPr>
          <p:cNvCxnSpPr/>
          <p:nvPr/>
        </p:nvCxnSpPr>
        <p:spPr bwMode="auto">
          <a:xfrm>
            <a:off x="8337048" y="2052466"/>
            <a:ext cx="0" cy="638107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FF79FAF-EEA5-A1A9-36EB-717446AB6969}"/>
              </a:ext>
            </a:extLst>
          </p:cNvPr>
          <p:cNvSpPr/>
          <p:nvPr/>
        </p:nvSpPr>
        <p:spPr bwMode="auto">
          <a:xfrm>
            <a:off x="7837088" y="1751458"/>
            <a:ext cx="1170959" cy="24340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last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8524D79-D529-51A0-682E-76D554B4F04D}"/>
              </a:ext>
            </a:extLst>
          </p:cNvPr>
          <p:cNvCxnSpPr/>
          <p:nvPr/>
        </p:nvCxnSpPr>
        <p:spPr bwMode="auto">
          <a:xfrm>
            <a:off x="6054337" y="2059873"/>
            <a:ext cx="0" cy="638107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17810D5-4354-DC8F-45C6-E76E43F7E370}"/>
              </a:ext>
            </a:extLst>
          </p:cNvPr>
          <p:cNvSpPr/>
          <p:nvPr/>
        </p:nvSpPr>
        <p:spPr bwMode="auto">
          <a:xfrm>
            <a:off x="5607004" y="1751458"/>
            <a:ext cx="1170959" cy="24340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current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3E0DB24B-DE11-809B-98E5-F431286FC153}"/>
              </a:ext>
            </a:extLst>
          </p:cNvPr>
          <p:cNvSpPr/>
          <p:nvPr/>
        </p:nvSpPr>
        <p:spPr bwMode="auto">
          <a:xfrm>
            <a:off x="6249496" y="2920816"/>
            <a:ext cx="322343" cy="289451"/>
          </a:xfrm>
          <a:prstGeom prst="mathMultiply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01511A46-7246-B22B-F9AF-A8EFBA398CD6}"/>
              </a:ext>
            </a:extLst>
          </p:cNvPr>
          <p:cNvSpPr/>
          <p:nvPr/>
        </p:nvSpPr>
        <p:spPr bwMode="auto">
          <a:xfrm>
            <a:off x="3174206" y="2822140"/>
            <a:ext cx="322343" cy="289451"/>
          </a:xfrm>
          <a:prstGeom prst="mathMultiply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44B0DBB-D7E4-70A2-A6E7-4A2356436947}"/>
              </a:ext>
            </a:extLst>
          </p:cNvPr>
          <p:cNvCxnSpPr/>
          <p:nvPr/>
        </p:nvCxnSpPr>
        <p:spPr bwMode="auto">
          <a:xfrm flipV="1">
            <a:off x="2966866" y="1644604"/>
            <a:ext cx="1986134" cy="1439988"/>
          </a:xfrm>
          <a:prstGeom prst="bentConnector3">
            <a:avLst>
              <a:gd name="adj1" fmla="val -24193"/>
            </a:avLst>
          </a:prstGeom>
          <a:solidFill>
            <a:schemeClr val="bg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C6B5351-1F38-EA6C-41E5-D295789BFF17}"/>
              </a:ext>
            </a:extLst>
          </p:cNvPr>
          <p:cNvCxnSpPr/>
          <p:nvPr/>
        </p:nvCxnSpPr>
        <p:spPr bwMode="auto">
          <a:xfrm>
            <a:off x="4953000" y="1644604"/>
            <a:ext cx="1618839" cy="1322262"/>
          </a:xfrm>
          <a:prstGeom prst="bentConnector3">
            <a:avLst>
              <a:gd name="adj1" fmla="val 95107"/>
            </a:avLst>
          </a:prstGeom>
          <a:solidFill>
            <a:schemeClr val="bg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B71256C-A8ED-FF62-EB78-6A4703DD0027}"/>
              </a:ext>
            </a:extLst>
          </p:cNvPr>
          <p:cNvCxnSpPr/>
          <p:nvPr/>
        </p:nvCxnSpPr>
        <p:spPr bwMode="auto">
          <a:xfrm rot="10800000" flipV="1">
            <a:off x="4953000" y="3111590"/>
            <a:ext cx="3384048" cy="486803"/>
          </a:xfrm>
          <a:prstGeom prst="bentConnector3">
            <a:avLst>
              <a:gd name="adj1" fmla="val 235"/>
            </a:avLst>
          </a:prstGeom>
          <a:solidFill>
            <a:schemeClr val="bg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5CCC4EF-3747-1D66-86B9-2B9862801982}"/>
              </a:ext>
            </a:extLst>
          </p:cNvPr>
          <p:cNvCxnSpPr/>
          <p:nvPr/>
        </p:nvCxnSpPr>
        <p:spPr bwMode="auto">
          <a:xfrm rot="10800000">
            <a:off x="3496550" y="2966865"/>
            <a:ext cx="1456451" cy="631528"/>
          </a:xfrm>
          <a:prstGeom prst="bentConnector3">
            <a:avLst>
              <a:gd name="adj1" fmla="val 104653"/>
            </a:avLst>
          </a:prstGeom>
          <a:solidFill>
            <a:schemeClr val="bg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21801E2-8EC2-24C1-98E1-7AB9FDF74A92}"/>
              </a:ext>
            </a:extLst>
          </p:cNvPr>
          <p:cNvSpPr/>
          <p:nvPr/>
        </p:nvSpPr>
        <p:spPr bwMode="auto">
          <a:xfrm>
            <a:off x="5607003" y="3279339"/>
            <a:ext cx="1170959" cy="24340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C60B37-127B-49F5-9C03-83C19954C9DA}"/>
              </a:ext>
            </a:extLst>
          </p:cNvPr>
          <p:cNvCxnSpPr>
            <a:cxnSpLocks/>
          </p:cNvCxnSpPr>
          <p:nvPr/>
        </p:nvCxnSpPr>
        <p:spPr bwMode="auto">
          <a:xfrm>
            <a:off x="6025830" y="3111591"/>
            <a:ext cx="0" cy="266426"/>
          </a:xfrm>
          <a:prstGeom prst="straightConnector1">
            <a:avLst/>
          </a:prstGeom>
          <a:solidFill>
            <a:schemeClr val="bg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题目分析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难点分析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4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1089025"/>
            <a:ext cx="9604375" cy="494030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特殊情况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大于节点个数（两个保密样例）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空链表、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为负数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2985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5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CD3CBB-A9AB-3263-58B0-7F28F9A0DBE9}"/>
              </a:ext>
            </a:extLst>
          </p:cNvPr>
          <p:cNvSpPr/>
          <p:nvPr/>
        </p:nvSpPr>
        <p:spPr bwMode="auto">
          <a:xfrm>
            <a:off x="414440" y="6282388"/>
            <a:ext cx="2762936" cy="44861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0812" y="1262051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NODE *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monenode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 NODE *head, int m 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if(head == NULL || head -&gt; next == NULL || m &lt;= 0) //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排除空链表与 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m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不符合的情况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return head;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NODE *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firstnode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head -&gt; next; //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第一个实际节点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NODE *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lastnode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head;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while(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lastnode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-&gt; next != NULL)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lastnode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lastnode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-&gt; next; /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最后一个节点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</a:p>
        </p:txBody>
      </p:sp>
    </p:spTree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6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CD3CBB-A9AB-3263-58B0-7F28F9A0DBE9}"/>
              </a:ext>
            </a:extLst>
          </p:cNvPr>
          <p:cNvSpPr/>
          <p:nvPr/>
        </p:nvSpPr>
        <p:spPr bwMode="auto">
          <a:xfrm>
            <a:off x="414440" y="6282388"/>
            <a:ext cx="2762936" cy="44861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6675" y="88900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NODE *current = head;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for(int 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1; 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&lt;= m; 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++) //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找到截断处前的节点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current = current -&gt; 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if(current -&gt; next == NULL )</a:t>
            </a:r>
            <a:endParaRPr lang="zh-CN" altLang="en-US" sz="24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return head; //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排除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m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大于节点数量的情况</a:t>
            </a:r>
            <a:endParaRPr lang="en-US" altLang="zh-CN" sz="24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head -&gt; next = current -&gt; 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current -&gt; next = NULL;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lastnode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-&gt; next = </a:t>
            </a:r>
            <a:r>
              <a:rPr lang="en-US" altLang="zh-CN" sz="24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firstnode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// </a:t>
            </a: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修改指针指向</a:t>
            </a:r>
            <a:endParaRPr lang="en-US" altLang="zh-CN" sz="24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return head;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9823"/>
      </p:ext>
    </p:extLst>
  </p:cSld>
  <p:clrMapOvr>
    <a:masterClrMapping/>
  </p:clrMapOvr>
  <p:transition>
    <p:strips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  <p:tag name="KSO_WPP_MARK_KEY" val="bd8a49fd-86f6-4c23-bfa7-80f5fb14d32a"/>
  <p:tag name="COMMONDATA" val="eyJoZGlkIjoiY2ZjZGY4MmNhNTgxZTViN2I1OWRjOGUzMmJkYmEwMD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350</Words>
  <Application>Microsoft Office PowerPoint</Application>
  <PresentationFormat>A4 纸张(210x297 毫米)</PresentationFormat>
  <Paragraphs>51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Garamond Pro Bold</vt:lpstr>
      <vt:lpstr>华文仿宋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Sanyuan Zhao</dc:creator>
  <cp:lastModifiedBy>nuo lao</cp:lastModifiedBy>
  <cp:revision>1085</cp:revision>
  <cp:lastPrinted>1995-12-08T18:33:00Z</cp:lastPrinted>
  <dcterms:created xsi:type="dcterms:W3CDTF">1998-09-27T15:28:00Z</dcterms:created>
  <dcterms:modified xsi:type="dcterms:W3CDTF">2024-06-04T18:55:20Z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A6E56718B2BE4FCD9514C051A044699C_13</vt:lpwstr>
  </property>
</Properties>
</file>