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049" r:id="rId3"/>
  </p:sldIdLst>
  <p:sldSz cx="9144000" cy="6858000" type="screen4x3"/>
  <p:notesSz cx="6934200" cy="9398000"/>
  <p:custDataLst>
    <p:tags r:id="rId9"/>
  </p:custDataLst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rgbClr val="CC99FF"/>
      </a:buClr>
      <a:buFont typeface="Monotype Sorts" pitchFamily="2" charset="2"/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00FFFF"/>
    <a:srgbClr val="FFFF00"/>
    <a:srgbClr val="CCFF33"/>
    <a:srgbClr val="FF6600"/>
    <a:srgbClr val="FFFF66"/>
    <a:srgbClr val="FF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7" autoAdjust="0"/>
    <p:restoredTop sz="71218" autoAdjust="0"/>
  </p:normalViewPr>
  <p:slideViewPr>
    <p:cSldViewPr>
      <p:cViewPr varScale="1">
        <p:scale>
          <a:sx n="62" d="100"/>
          <a:sy n="62" d="100"/>
        </p:scale>
        <p:origin x="20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302" y="960"/>
      </p:cViewPr>
      <p:guideLst>
        <p:guide orient="horz" pos="2960"/>
        <p:guide pos="218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/>
            </a:lvl1pPr>
          </a:lstStyle>
          <a:p>
            <a:fld id="{F3C4D74D-B324-40D3-B4CF-0F61BF6484B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fld id="{2B9FA12E-D642-4591-AA00-D868F34D369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724150"/>
            <a:ext cx="6400800" cy="321945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0" y="6400800"/>
            <a:ext cx="9144000" cy="457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819150" y="12573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b="0"/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b="0"/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b="0"/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b="0"/>
          </a:p>
        </p:txBody>
      </p:sp>
      <p:grpSp>
        <p:nvGrpSpPr>
          <p:cNvPr id="3099" name="Group 27"/>
          <p:cNvGrpSpPr/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3103" name="AutoShape 3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3104" name="AutoShape 3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3105" name="AutoShape 3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b="0"/>
            </a:p>
          </p:txBody>
        </p:sp>
      </p:grpSp>
      <p:sp>
        <p:nvSpPr>
          <p:cNvPr id="3106" name="AutoShape 3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b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8B207BA8-9FEF-4785-83D2-AB77874831F8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5924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5924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44B53AE1-0149-4449-96B5-7564223BD25D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914400"/>
            <a:ext cx="4248150" cy="2428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3495675"/>
            <a:ext cx="4248150" cy="2428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285750" y="6496050"/>
            <a:ext cx="4705350" cy="361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08750" y="6526213"/>
            <a:ext cx="2406650" cy="3317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3F0154D5-0F3C-499A-95EA-8D26A7793C7E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977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2672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876800" y="1371600"/>
            <a:ext cx="4267200" cy="4953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25FB680-AD95-4F35-B9F6-6AC53043B7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F189A725-4A3D-475D-9FC8-C63B398E35EE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EF4607A2-B7F6-4BA2-A781-5975B47EE798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424815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BFC0F2B5-EA42-4B92-BCA6-B5857BEFC138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138DE093-8491-4FB9-965F-EAC0D911D456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80BCC479-127C-4E68-8C47-1C66EA7B9D6C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D38E920D-9E9E-4874-B45C-C15E2300564F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0A6178F1-A52A-481F-8617-7E073BC8B2B1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 </a:t>
            </a:r>
            <a:fld id="{78ACF08B-6651-4089-9D9A-4358E3FD0105}" type="slidenum">
              <a:rPr lang="zh-CN" altLang="en-US" b="1">
                <a:solidFill>
                  <a:srgbClr val="66CCFF"/>
                </a:solidFill>
              </a:rPr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zh-CN" altLang="en-US"/>
              <a:t> §5-2 单击此处编辑母版标题样式  </a:t>
            </a: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48700" cy="501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496050"/>
            <a:ext cx="4705350" cy="361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400" b="0">
                <a:solidFill>
                  <a:srgbClr val="00FFFF"/>
                </a:solidFill>
              </a:defRPr>
            </a:lvl1pPr>
          </a:lstStyle>
          <a:p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grpSp>
        <p:nvGrpSpPr>
          <p:cNvPr id="1044" name="Group 20"/>
          <p:cNvGrpSpPr/>
          <p:nvPr/>
        </p:nvGrpSpPr>
        <p:grpSpPr bwMode="auto"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1045" name="AutoShape 21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046" name="AutoShape 22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047" name="AutoShape 23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048" name="AutoShape 24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049" name="AutoShape 25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050" name="AutoShape 26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b="0"/>
            </a:p>
          </p:txBody>
        </p:sp>
      </p:grpSp>
      <p:sp>
        <p:nvSpPr>
          <p:cNvPr id="10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8750" y="6526213"/>
            <a:ext cx="2406650" cy="331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00FFFF"/>
                </a:solidFill>
                <a:latin typeface="+mn-ea"/>
              </a:defRPr>
            </a:lvl1pPr>
          </a:lstStyle>
          <a:p>
            <a:r>
              <a:rPr lang="zh-CN" altLang="en-US"/>
              <a:t>第 </a:t>
            </a:r>
            <a:fld id="{606FAF08-1530-4703-946C-ECC899E74556}" type="slidenum">
              <a:rPr lang="zh-CN" altLang="en-US">
                <a:solidFill>
                  <a:srgbClr val="66CCFF"/>
                </a:solidFill>
              </a:rPr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 sz="1800">
              <a:latin typeface="+mn-lt"/>
            </a:endParaRP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0" y="668338"/>
            <a:ext cx="9144000" cy="74612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14118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 cap="sq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random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楷体_GB2312" panose="02010609030101010101" pitchFamily="49" charset="-122"/>
          <a:ea typeface="楷体_GB2312" panose="0201060903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70000"/>
        <a:buFont typeface="Wingdings" panose="05000000000000000000" pitchFamily="2" charset="2"/>
        <a:buChar char="l"/>
        <a:defRPr kumimoji="1" sz="3600" b="1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宋体" panose="02010600030101010101" pitchFamily="2" charset="-122"/>
        <a:buChar char="◆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FF33"/>
        </a:buClr>
        <a:buSzPct val="75000"/>
        <a:buFont typeface="Wingdings" panose="05000000000000000000" pitchFamily="2" charset="2"/>
        <a:buChar char="n"/>
        <a:defRPr kumimoji="1" sz="2800" b="1">
          <a:solidFill>
            <a:srgbClr val="66FF33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FFFF"/>
        </a:buClr>
        <a:buSzPct val="70000"/>
        <a:buFont typeface="宋体" panose="02010600030101010101" pitchFamily="2" charset="-122"/>
        <a:buChar char="▲"/>
        <a:defRPr kumimoji="1" sz="2400" b="1">
          <a:solidFill>
            <a:srgbClr val="00FFFF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i="0" dirty="0">
                <a:solidFill>
                  <a:srgbClr val="FFFF66"/>
                </a:solidFill>
              </a:rPr>
              <a:t>本章作业</a:t>
            </a:r>
            <a:endParaRPr lang="zh-CN" altLang="en-US" i="0" dirty="0">
              <a:solidFill>
                <a:srgbClr val="FFFF66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496" y="772707"/>
            <a:ext cx="9073008" cy="553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Tx/>
              <a:buFontTx/>
              <a:buNone/>
            </a:pPr>
            <a:r>
              <a:rPr lang="zh-CN" altLang="en-US" dirty="0">
                <a:solidFill>
                  <a:srgbClr val="99FF33"/>
                </a:solidFill>
                <a:ea typeface="宋体" panose="02010600030101010101" pitchFamily="2" charset="-122"/>
              </a:rPr>
              <a:t>请大家在作业中写算法</a:t>
            </a:r>
            <a:r>
              <a:rPr lang="en-US" altLang="zh-CN" dirty="0">
                <a:solidFill>
                  <a:srgbClr val="99FF33"/>
                </a:solidFill>
                <a:ea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rgbClr val="99FF33"/>
                </a:solidFill>
                <a:ea typeface="宋体" panose="02010600030101010101" pitchFamily="2" charset="-122"/>
              </a:rPr>
              <a:t>而不要写代码</a:t>
            </a:r>
            <a:r>
              <a:rPr lang="en-US" altLang="zh-CN" dirty="0">
                <a:solidFill>
                  <a:srgbClr val="99FF33"/>
                </a:solidFill>
                <a:ea typeface="宋体" panose="02010600030101010101" pitchFamily="2" charset="-122"/>
              </a:rPr>
              <a:t>. </a:t>
            </a:r>
            <a:r>
              <a:rPr lang="zh-CN" altLang="en-US" dirty="0">
                <a:solidFill>
                  <a:srgbClr val="99FF33"/>
                </a:solidFill>
                <a:ea typeface="宋体" panose="02010600030101010101" pitchFamily="2" charset="-122"/>
              </a:rPr>
              <a:t>数据样例仅为帮助思考</a:t>
            </a:r>
            <a:r>
              <a:rPr lang="en-US" altLang="zh-CN" dirty="0">
                <a:solidFill>
                  <a:srgbClr val="99FF33"/>
                </a:solidFill>
                <a:ea typeface="宋体" panose="02010600030101010101" pitchFamily="2" charset="-122"/>
              </a:rPr>
              <a:t>. </a:t>
            </a:r>
            <a:endParaRPr lang="en-US" altLang="zh-CN" dirty="0">
              <a:solidFill>
                <a:srgbClr val="99FF33"/>
              </a:solidFill>
              <a:ea typeface="宋体" panose="02010600030101010101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Tx/>
              <a:buFontTx/>
              <a:buNone/>
            </a:pPr>
            <a:r>
              <a:rPr lang="zh-CN" altLang="en-US" sz="2800" dirty="0">
                <a:solidFill>
                  <a:srgbClr val="00FFFF"/>
                </a:solidFill>
                <a:ea typeface="宋体" panose="02010600030101010101" pitchFamily="2" charset="-122"/>
              </a:rPr>
              <a:t>运动员最佳配对问题 </a:t>
            </a:r>
            <a:endParaRPr lang="zh-CN" altLang="en-US" sz="2800" dirty="0">
              <a:solidFill>
                <a:srgbClr val="00FFFF"/>
              </a:solidFill>
              <a:ea typeface="宋体" panose="02010600030101010101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Tx/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Q: 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</a:rPr>
              <a:t>羽毛球队有男女运动员各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</a:rPr>
              <a:t>人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</a:rPr>
              <a:t>. 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</a:rPr>
              <a:t>给定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</a:rPr>
              <a:t>个</a:t>
            </a:r>
            <a:r>
              <a:rPr lang="en-US" altLang="zh-CN" dirty="0" err="1">
                <a:solidFill>
                  <a:srgbClr val="FFFF0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 err="1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n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矩阵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Q. P[</a:t>
            </a:r>
            <a:r>
              <a:rPr lang="en-US" altLang="zh-CN" dirty="0" err="1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][j]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是男运动员</a:t>
            </a:r>
            <a:r>
              <a:rPr lang="en-US" altLang="zh-CN" dirty="0" err="1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与女运动员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配混合双打的男运动员竞赛优势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; Q[</a:t>
            </a:r>
            <a:r>
              <a:rPr lang="en-US" altLang="zh-CN" dirty="0" err="1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][j]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是女运动员</a:t>
            </a:r>
            <a:r>
              <a:rPr lang="en-US" altLang="zh-CN" dirty="0" err="1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与男运动员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配混合双打的女运动员竞赛优势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由于技术配合和心理状态等各种因素影响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P[</a:t>
            </a:r>
            <a:r>
              <a:rPr lang="en-US" altLang="zh-CN" dirty="0" err="1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][j]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不一定等于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Q[j][</a:t>
            </a:r>
            <a:r>
              <a:rPr lang="en-US" altLang="zh-CN" dirty="0" err="1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]. 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男运动员</a:t>
            </a:r>
            <a:r>
              <a:rPr lang="en-US" altLang="zh-CN" dirty="0" err="1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和女运动员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zh-CN" altLang="en-US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配对的竞赛优势是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P[</a:t>
            </a:r>
            <a:r>
              <a:rPr lang="en-US" altLang="zh-CN" dirty="0" err="1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][j]*Q[j][</a:t>
            </a:r>
            <a:r>
              <a:rPr lang="en-US" altLang="zh-CN" dirty="0" err="1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].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Tx/>
              <a:buFontTx/>
              <a:buNone/>
            </a:pP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设计一个算法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olidFill>
                  <a:schemeClr val="accent5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计算男女运动员最佳配对法</a:t>
            </a:r>
            <a:r>
              <a:rPr lang="en-US" altLang="zh-CN" sz="2000" dirty="0">
                <a:solidFill>
                  <a:schemeClr val="accent5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olidFill>
                  <a:schemeClr val="accent5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使得各组男女双方竞赛优势的总和达到最大</a:t>
            </a:r>
            <a:r>
              <a:rPr lang="en-US" altLang="zh-CN" sz="2000" dirty="0">
                <a:solidFill>
                  <a:schemeClr val="accent5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endParaRPr lang="en-US" altLang="zh-CN" sz="1800" dirty="0">
              <a:solidFill>
                <a:schemeClr val="accent5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Tx/>
              <a:buFontTx/>
              <a:buNone/>
            </a:pP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数据输入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: input.txt. 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Tx/>
              <a:buFontTx/>
              <a:buNone/>
            </a:pP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第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行有一个正整数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n(1n20), 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                 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接下来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2n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行是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Q. 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Tx/>
              <a:buFontTx/>
              <a:buNone/>
            </a:pP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结果输出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最佳配对的各组男女双方竞赛优势总和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0" lang="zh-CN" altLang="en-US" sz="20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53075" y="4374105"/>
            <a:ext cx="889987" cy="2246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/>
                <a:uLnTx/>
                <a:uFillTx/>
                <a:ea typeface="宋体" panose="02010600030101010101" pitchFamily="2" charset="-122"/>
              </a:rPr>
              <a:t>3 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CCFF33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/>
                <a:uLnTx/>
                <a:uFillTx/>
                <a:ea typeface="宋体" panose="02010600030101010101" pitchFamily="2" charset="-122"/>
              </a:rPr>
              <a:t>10 2 3 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CCFF33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/>
                <a:uLnTx/>
                <a:uFillTx/>
                <a:ea typeface="宋体" panose="02010600030101010101" pitchFamily="2" charset="-122"/>
              </a:rPr>
              <a:t>2 3 4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CCFF33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/>
                <a:uLnTx/>
                <a:uFillTx/>
                <a:ea typeface="宋体" panose="02010600030101010101" pitchFamily="2" charset="-122"/>
              </a:rPr>
              <a:t>3 4 5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CCFF33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/>
                <a:uLnTx/>
                <a:uFillTx/>
                <a:ea typeface="宋体" panose="02010600030101010101" pitchFamily="2" charset="-122"/>
              </a:rPr>
              <a:t>2 2 2 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CCFF33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/>
                <a:uLnTx/>
                <a:uFillTx/>
                <a:ea typeface="宋体" panose="02010600030101010101" pitchFamily="2" charset="-122"/>
              </a:rPr>
              <a:t>3 5 3 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CCFF33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/>
                <a:uLnTx/>
                <a:uFillTx/>
                <a:ea typeface="宋体" panose="02010600030101010101" pitchFamily="2" charset="-122"/>
              </a:rPr>
              <a:t>4 5 1 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CCFF33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210916" y="4373777"/>
            <a:ext cx="1564852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/>
                <a:uLnTx/>
                <a:uFillTx/>
                <a:ea typeface="宋体" panose="02010600030101010101" pitchFamily="2" charset="-122"/>
              </a:rPr>
              <a:t>输出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/>
                <a:uLnTx/>
                <a:uFillTx/>
                <a:ea typeface="宋体" panose="02010600030101010101" pitchFamily="2" charset="-122"/>
              </a:rPr>
              <a:t>: 52 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solidFill>
                <a:srgbClr val="CCFF33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37175" y="4373842"/>
            <a:ext cx="11160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CCFF33"/>
                </a:solidFill>
                <a:ea typeface="宋体" panose="02010600030101010101" pitchFamily="2" charset="-122"/>
              </a:rPr>
              <a:t>输入</a:t>
            </a:r>
            <a:r>
              <a:rPr lang="en-US" altLang="zh-CN" sz="2800" dirty="0">
                <a:solidFill>
                  <a:srgbClr val="CCFF33"/>
                </a:solidFill>
                <a:ea typeface="宋体" panose="02010600030101010101" pitchFamily="2" charset="-122"/>
              </a:rPr>
              <a:t>: </a:t>
            </a:r>
            <a:endParaRPr lang="en-US" altLang="zh-CN" sz="2800" dirty="0">
              <a:solidFill>
                <a:srgbClr val="CCFF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BRANCHTO" val="257"/>
  <p:tag name="HOTSPOTTYPE" val="DefinedInNavigator"/>
  <p:tag name="DEFINEDINNAVIGATOR" val="True"/>
</p:tagLst>
</file>

<file path=ppt/theme/theme1.xml><?xml version="1.0" encoding="utf-8"?>
<a:theme xmlns:a="http://schemas.openxmlformats.org/drawingml/2006/main" name="个人主页 (标准)">
  <a:themeElements>
    <a:clrScheme name="个人主页 (标准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标准)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99FF"/>
          </a:buClr>
          <a:buSzTx/>
          <a:buFont typeface="Monotype Sorts" pitchFamily="2" charset="2"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99FF"/>
          </a:buClr>
          <a:buSzTx/>
          <a:buFont typeface="Monotype Sorts" pitchFamily="2" charset="2"/>
          <a:buNone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个人主页 (标准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标准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标准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Office\Templates\演示文稿\个人主页 (标准).pot</Template>
  <TotalTime>0</TotalTime>
  <Words>408</Words>
  <Application>WPS 演示</Application>
  <PresentationFormat>全屏显示(4:3)</PresentationFormat>
  <Paragraphs>23</Paragraphs>
  <Slides>1</Slides>
  <Notes>54</Notes>
  <HiddenSlides>10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Monotype Sorts</vt:lpstr>
      <vt:lpstr>Wingdings</vt:lpstr>
      <vt:lpstr>Times New Roman</vt:lpstr>
      <vt:lpstr>楷体_GB2312</vt:lpstr>
      <vt:lpstr>Symbol</vt:lpstr>
      <vt:lpstr>微软雅黑</vt:lpstr>
      <vt:lpstr>Arial Unicode MS</vt:lpstr>
      <vt:lpstr>个人主页 (标准)</vt:lpstr>
      <vt:lpstr>本章作业</vt:lpstr>
    </vt:vector>
  </TitlesOfParts>
  <Company>计算机科学工程系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树</dc:title>
  <dc:creator>陈朔鹰</dc:creator>
  <cp:lastModifiedBy>淬火</cp:lastModifiedBy>
  <cp:revision>1498</cp:revision>
  <cp:lastPrinted>1995-12-08T18:33:00Z</cp:lastPrinted>
  <dcterms:created xsi:type="dcterms:W3CDTF">2000-02-03T08:31:00Z</dcterms:created>
  <dcterms:modified xsi:type="dcterms:W3CDTF">2024-11-14T18:37:06Z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D:\Cprogram\jianggao\d01</vt:lpwstr>
  </property>
  <property fmtid="{D5CDD505-2E9C-101B-9397-08002B2CF9AE}" pid="22" name="KSOProductBuildVer">
    <vt:lpwstr>2052-11.1.0.10314</vt:lpwstr>
  </property>
</Properties>
</file>