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15C64-45AC-4EC3-B0B8-DCE1CFC02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E76B5-7E59-43CB-AA44-1A9C0B94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C9E1D-AD26-434C-A93B-AD8C8248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57D6C-9225-45E4-B1B9-9E782A74A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8F10-9907-401A-B243-EADE1621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0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51012-59EA-4905-AD85-F805BC9E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DF4DD-649F-4146-8A1A-5021F283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18A97-0F5B-42CA-B80E-50134112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754C6-CA63-4D5E-A2BB-FB63CCCC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AAF66-DD4D-43B1-9DF7-73D22217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9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4A7512-5C48-4D6D-8394-FCE387581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39950C-74EC-4C0C-BBF1-73A47456A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DE344-1449-4018-8F3C-D229820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B75075-23B0-4962-835E-1D59D366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2BB76-A6A9-4B57-A799-63ED1297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725E3-B300-4506-81EB-F6C8D030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C8611-3509-4B8B-BD87-C8308F433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17BFA-71DF-4D54-B676-48F451E6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1FB00-6702-41CF-954D-AC17EDF4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A79D-6CDA-420B-9335-0FB6A2C0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83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E671A-5C37-46AB-8A60-AD4550D6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841CE-E11A-41A9-A869-B7A248C23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9BE16-E2AC-46A0-9BD8-CEE7BB72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1D9C8-8D28-4B34-AD22-85D4633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3A36C-A9AA-4195-AF72-F36458E2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6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C0431-262A-441B-906D-6E5CF005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8319E-4BE2-4F99-BCDF-2EA75117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9A522-BC73-408A-B6FD-0A2A2198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0D991-CAC3-4847-AB68-444BB18B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68E4F-CC59-453E-9787-D3EF64CE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47A77-C212-46D7-8835-4823CC16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5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1D86C-6F90-4CF8-B6B2-2554034D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669CE-A348-49D5-8E84-C5694B0D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1F958D-2D96-49F8-A5DA-4E90151D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5E8206-A86E-4757-8C11-B9E4949A9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72DB5-0840-4E53-B2FF-74E9243D0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79B0E-0DA3-4978-AD51-1CA05A9C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2671CF-D3A0-489A-8B5E-A71AE8A5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4F58F1-BA54-4079-80C7-76CFBF17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2F7DC-319E-4CD5-9463-367AF48B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375A9-3E46-425E-BD8C-7F994549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C44856-3695-4582-95A6-C16B1672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F67B53-D586-478C-866F-11CE1F67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4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93132B-6D6C-4492-AD7A-521E1B19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D4A6A-5ED8-47A7-8334-7D764FD8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24739F-8C9E-4C40-8179-A9EBEA5E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35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54281-26EA-466B-B102-66400669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CBC33E-BE5D-4D02-BBE4-B3724986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8CB7A-CB44-49C9-AEB6-8471EE706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104D6-253A-4AFD-A7A6-EC8C8F95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839EB-388A-4A8E-B904-9B2F8CB6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DDD53-123D-40A3-AA5A-403BF5A7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2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A9761-115A-4EE7-8002-B71B036C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F4028-A0FF-4EA9-BB34-157646BAD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0A4D7-EB3A-437A-BF14-C22650EF1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7EF37-0F05-4E35-8B81-8AB9F88A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91412A-9329-4B16-9B2A-6B4378A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AF81D-C767-40AD-BF25-21E5986D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5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9343B6-4153-406E-BCD4-20691AF7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EAB257-1B10-4F8A-A8BC-24F029D9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46523-A7A6-43E5-9CBF-6800E8C7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2BE2-7CCF-4DDF-B86D-443277C782C1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037CE-2993-4E04-A4B0-2554076B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5139C-7331-483B-98CA-252D94B2D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8FE4-33D3-425C-B804-A7ED4A557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4054A-2E94-47AD-9DFC-81C5527E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322"/>
            <a:ext cx="10515600" cy="1325563"/>
          </a:xfrm>
        </p:spPr>
        <p:txBody>
          <a:bodyPr/>
          <a:lstStyle/>
          <a:p>
            <a:r>
              <a:rPr lang="en-US" altLang="zh-CN" b="1" kern="100" dirty="0">
                <a:solidFill>
                  <a:srgbClr val="66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回溯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DACE5-8878-4B3D-9C3A-337B61BB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5111"/>
            <a:ext cx="11553092" cy="4787778"/>
          </a:xfrm>
        </p:spPr>
        <p:txBody>
          <a:bodyPr>
            <a:normAutofit fontScale="92500" lnSpcReduction="20000"/>
          </a:bodyPr>
          <a:lstStyle/>
          <a:p>
            <a:pPr marL="124460" indent="0" fontAlgn="base">
              <a:lnSpc>
                <a:spcPct val="136000"/>
              </a:lnSpc>
              <a:spcAft>
                <a:spcPts val="405"/>
              </a:spcAft>
              <a:buClr>
                <a:srgbClr val="000000"/>
              </a:buClr>
              <a:buSzPts val="2400"/>
              <a:buNone/>
            </a:pPr>
            <a:r>
              <a:rPr lang="zh-CN" altLang="zh-CN" sz="2600" b="1" kern="100" dirty="0">
                <a:solidFill>
                  <a:srgbClr val="0000E5"/>
                </a:solidFill>
                <a:latin typeface="Times New Roman" panose="02020603050405020304" pitchFamily="18" charset="0"/>
              </a:rPr>
              <a:t>运动员最佳配对问题</a:t>
            </a: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zh-CN" altLang="zh-CN" sz="2400" kern="100" dirty="0">
                <a:solidFill>
                  <a:srgbClr val="0000E5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问题描述</a:t>
            </a: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羽毛球队有男女运动员各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人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给定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altLang="zh-CN" sz="2400" kern="100" dirty="0" err="1">
                <a:solidFill>
                  <a:srgbClr val="2F2F2F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×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矩阵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Q. </a:t>
            </a:r>
            <a:endParaRPr lang="zh-CN" altLang="zh-CN" sz="13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P[</a:t>
            </a:r>
            <a:r>
              <a:rPr lang="en-US" altLang="zh-CN" sz="2400" b="1" kern="100" dirty="0" err="1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][j]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是男运动员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与女运动员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配混合双打的男运动员竞赛优势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endParaRPr lang="zh-CN" altLang="zh-CN" sz="13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Q[</a:t>
            </a:r>
            <a:r>
              <a:rPr lang="en-US" altLang="zh-CN" sz="2400" b="1" kern="100" dirty="0" err="1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][j]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是女运动员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与男运动员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配混合双打的女运动员竞赛优势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zh-CN" sz="13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625" indent="-6350">
              <a:lnSpc>
                <a:spcPct val="107000"/>
              </a:lnSpc>
              <a:spcAft>
                <a:spcPts val="530"/>
              </a:spcAft>
            </a:pP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由于技术配合和心理状态等各种因素影响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P[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][j]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不一定等于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Q[j][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]. </a:t>
            </a:r>
            <a:endParaRPr lang="zh-CN" altLang="zh-CN" sz="13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男运动员</a:t>
            </a:r>
            <a:r>
              <a:rPr lang="en-US" altLang="zh-CN" sz="2400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和女运动员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配对的竞赛优势是</a:t>
            </a: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P[</a:t>
            </a:r>
            <a:r>
              <a:rPr lang="en-US" altLang="zh-CN" sz="2400" b="1" kern="100" dirty="0" err="1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][j]*Q[j][</a:t>
            </a:r>
            <a:r>
              <a:rPr lang="en-US" altLang="zh-CN" sz="2400" b="1" kern="100" dirty="0" err="1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sz="2400" b="1" kern="100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zh-CN" altLang="zh-CN" sz="2400" dirty="0">
                <a:solidFill>
                  <a:srgbClr val="0000E5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设计一个算法</a:t>
            </a:r>
            <a:r>
              <a:rPr lang="en-US" altLang="zh-CN" sz="2400" b="1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rgbClr val="0000E5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计算男女运动员最佳配对法</a:t>
            </a:r>
            <a:r>
              <a:rPr lang="en-US" altLang="zh-CN" sz="2400" b="1" dirty="0">
                <a:solidFill>
                  <a:srgbClr val="0000E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sz="2400" dirty="0">
                <a:solidFill>
                  <a:srgbClr val="0000E5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使得各组男女双方竞赛优势的总和达到最大</a:t>
            </a:r>
            <a:r>
              <a:rPr lang="en-US" altLang="zh-CN" sz="2400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数据输入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input.txt, 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第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行有一个正整数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n(1≤n≤20),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接下来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2n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行是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和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结果输出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最佳配对的各组男女双方竞赛优势总和说明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zh-CN" altLang="en-US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回溯算法问题解答需要剪枝函数和伪代码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7625" indent="-6350">
              <a:lnSpc>
                <a:spcPct val="107000"/>
              </a:lnSpc>
              <a:spcAft>
                <a:spcPts val="405"/>
              </a:spcAft>
            </a:pPr>
            <a:endParaRPr lang="zh-CN" altLang="zh-CN" sz="13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E0E06A-5DFA-414F-BBAA-5CBBC9D9A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22" y="598250"/>
            <a:ext cx="8785860" cy="25176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B6DD57-2AB3-4B9D-8AB4-3DB194687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564" y="1787183"/>
            <a:ext cx="8785860" cy="13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0757-D75B-4FF7-A926-D094B929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回溯</a:t>
            </a:r>
            <a:r>
              <a:rPr lang="en-US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运动员最佳配对问题</a:t>
            </a:r>
            <a:endParaRPr lang="zh-CN" altLang="en-US" kern="100" dirty="0">
              <a:solidFill>
                <a:srgbClr val="66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88501-69F1-40F4-9EB2-1D4637AE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5280" indent="-6350">
              <a:lnSpc>
                <a:spcPct val="107000"/>
              </a:lnSpc>
              <a:spcAft>
                <a:spcPts val="2495"/>
              </a:spcAft>
            </a:pP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男运动员位置不动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女运动员全排列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回溯搜索最优值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解空间：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的全排列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所以选择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排列树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作为解空间结构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Picture 28154">
            <a:extLst>
              <a:ext uri="{FF2B5EF4-FFF2-40B4-BE49-F238E27FC236}">
                <a16:creationId xmlns:a16="http://schemas.microsoft.com/office/drawing/2014/main" id="{1E8FBFCA-22D9-45FF-B2C0-5854A91FB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0222" y="2839573"/>
            <a:ext cx="8631555" cy="38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743B-5ED4-4B04-B16B-5A49B927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回溯</a:t>
            </a:r>
            <a:r>
              <a:rPr lang="en-US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运动员最佳配对问题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1638C-AAF7-49CD-9467-AFC92150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37492"/>
            <a:ext cx="12192000" cy="5926015"/>
          </a:xfrm>
        </p:spPr>
        <p:txBody>
          <a:bodyPr>
            <a:normAutofit fontScale="77500" lnSpcReduction="20000"/>
          </a:bodyPr>
          <a:lstStyle/>
          <a:p>
            <a:pPr marL="263525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变量设计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当前得分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最佳得分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bests, x[1:n]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女运动员的排列</a:t>
            </a:r>
            <a:endParaRPr lang="en-US" altLang="zh-CN" kern="100" dirty="0">
              <a:solidFill>
                <a:srgbClr val="2F2F2F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3525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定义函数 </a:t>
            </a:r>
            <a:r>
              <a:rPr lang="en-US" altLang="zh-CN" b="1" i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i,m,x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en-US" altLang="zh-CN" b="1" kern="100" baseline="-250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altLang="zh-CN" b="1" kern="100" baseline="-250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=m+1</a:t>
            </a:r>
            <a:r>
              <a:rPr lang="en-US" altLang="zh-CN" b="1" kern="100" baseline="300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 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P[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][x[j]]*Q[x[j]][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&gt;m,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是在前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位男运动员已配对的情况下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男运动员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配对其她女运动员的上界</a:t>
            </a:r>
            <a:endParaRPr lang="en-US" altLang="zh-CN" kern="100" dirty="0">
              <a:solidFill>
                <a:srgbClr val="2F2F2F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3525" indent="-6350">
              <a:lnSpc>
                <a:spcPct val="107000"/>
              </a:lnSpc>
              <a:spcAft>
                <a:spcPts val="12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定义函数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Upb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(m, x) 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n-US" altLang="zh-CN" b="1" i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(m+1,m,x)+</a:t>
            </a:r>
            <a:r>
              <a:rPr lang="en-US" altLang="zh-CN" b="1" i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(m+2,m,x)+…+</a:t>
            </a:r>
            <a:r>
              <a:rPr lang="en-US" altLang="zh-CN" b="1" i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n,m,x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11200" indent="-6350">
              <a:lnSpc>
                <a:spcPct val="107000"/>
              </a:lnSpc>
              <a:spcAft>
                <a:spcPts val="575"/>
              </a:spcAft>
            </a:pP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当前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位男运动员已配对的情况下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cs+Upb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altLang="zh-CN" b="1" kern="100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m,x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是余下情况配对的上界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3525" indent="-6350">
              <a:lnSpc>
                <a:spcPct val="107000"/>
              </a:lnSpc>
              <a:spcAft>
                <a:spcPts val="145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由此可以设计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剪枝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限制函数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zh-CN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条件 </a:t>
            </a:r>
            <a:r>
              <a:rPr lang="en-US" altLang="zh-C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cs+Upb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(m, x) &gt; bests 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3525" indent="-6350">
              <a:lnSpc>
                <a:spcPct val="107000"/>
              </a:lnSpc>
              <a:spcAft>
                <a:spcPts val="160"/>
              </a:spcAft>
            </a:pPr>
            <a:r>
              <a:rPr lang="en-US" altLang="zh-CN" sz="3200" kern="100" dirty="0">
                <a:solidFill>
                  <a:srgbClr val="6600CC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♦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注意：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11200" indent="-6350">
              <a:lnSpc>
                <a:spcPct val="107000"/>
              </a:lnSpc>
              <a:spcAft>
                <a:spcPts val="595"/>
              </a:spcAft>
            </a:pPr>
            <a:r>
              <a:rPr lang="en-US" altLang="zh-CN" kern="100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¶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1: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有的同学没有设计剪枝条件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这不能体现回溯的优势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kern="100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¶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2: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有同学使用 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 &lt; bests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作为剪枝条件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这是错误的</a:t>
            </a:r>
            <a:r>
              <a:rPr lang="en-US" altLang="zh-CN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因为可能当前还有很多没有配对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当所有配对完成后会有更优值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¶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3: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也可以设计其它的剪枝条件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¶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4: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f, </a:t>
            </a:r>
            <a:r>
              <a:rPr lang="en-US" altLang="zh-CN" b="1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Upb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与排列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有关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在每个节点都要重新计算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不能统一计算</a:t>
            </a:r>
            <a:endParaRPr lang="en-US" altLang="zh-CN" dirty="0">
              <a:solidFill>
                <a:srgbClr val="2F2F2F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r>
              <a:rPr lang="en-US" altLang="zh-CN" dirty="0">
                <a:solidFill>
                  <a:srgbClr val="FF99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¶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注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5: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有同学先计算矩阵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F[</a:t>
            </a:r>
            <a:r>
              <a:rPr lang="en-US" altLang="zh-CN" b="1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][j]=P[</a:t>
            </a:r>
            <a:r>
              <a:rPr lang="en-US" altLang="zh-CN" b="1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][j]*Q[j][</a:t>
            </a:r>
            <a:r>
              <a:rPr lang="en-US" altLang="zh-CN" b="1" dirty="0" err="1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], </a:t>
            </a:r>
            <a:r>
              <a:rPr lang="zh-CN" altLang="zh-CN" dirty="0">
                <a:solidFill>
                  <a:srgbClr val="2F2F2F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这是更好的方法</a:t>
            </a:r>
            <a:r>
              <a:rPr lang="en-US" altLang="zh-CN" b="1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altLang="zh-CN" dirty="0">
              <a:solidFill>
                <a:srgbClr val="2F2F2F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endParaRPr lang="en-US" altLang="zh-CN" b="1" kern="100" dirty="0">
              <a:solidFill>
                <a:srgbClr val="2F2F2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endParaRPr lang="en-US" altLang="zh-CN" b="1" kern="100" dirty="0">
              <a:solidFill>
                <a:srgbClr val="2F2F2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11200" indent="-6350">
              <a:lnSpc>
                <a:spcPct val="107000"/>
              </a:lnSpc>
              <a:spcAft>
                <a:spcPts val="405"/>
              </a:spcAft>
            </a:pP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3525" indent="-6350">
              <a:lnSpc>
                <a:spcPct val="107000"/>
              </a:lnSpc>
              <a:spcAft>
                <a:spcPts val="405"/>
              </a:spcAft>
            </a:pPr>
            <a:endParaRPr lang="en-US" altLang="zh-CN" kern="100" dirty="0">
              <a:solidFill>
                <a:srgbClr val="2F2F2F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63525" indent="-6350">
              <a:lnSpc>
                <a:spcPct val="107000"/>
              </a:lnSpc>
              <a:spcAft>
                <a:spcPts val="405"/>
              </a:spcAft>
            </a:pP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3525" indent="-6350">
              <a:lnSpc>
                <a:spcPct val="107000"/>
              </a:lnSpc>
              <a:spcAft>
                <a:spcPts val="405"/>
              </a:spcAft>
            </a:pPr>
            <a:endParaRPr lang="zh-CN" altLang="zh-CN" sz="1400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4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F2FA2-DA67-4EFA-9F37-DB94254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回溯</a:t>
            </a:r>
            <a:r>
              <a:rPr lang="en-US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zh-CN" kern="100" dirty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运动员最佳配对问题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C12BA-74C7-4AE0-A152-1F6B2F39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" y="1095863"/>
            <a:ext cx="11975124" cy="5683006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07000"/>
              </a:lnSpc>
              <a:spcAft>
                <a:spcPts val="730"/>
              </a:spcAft>
              <a:buClr>
                <a:srgbClr val="2F2F2F"/>
              </a:buClr>
              <a:buSzPts val="2000"/>
              <a:buNone/>
            </a:pPr>
            <a:r>
              <a:rPr lang="zh-CN" altLang="zh-CN" sz="2400" dirty="0"/>
              <a:t>初始</a:t>
            </a:r>
            <a:r>
              <a:rPr lang="en-US" altLang="zh-CN" sz="2400" b="1" dirty="0"/>
              <a:t>: </a:t>
            </a:r>
            <a:r>
              <a:rPr lang="zh-CN" altLang="zh-CN" sz="2400" dirty="0"/>
              <a:t>当前得分</a:t>
            </a:r>
            <a:r>
              <a:rPr lang="en-US" altLang="zh-CN" sz="2400" b="1" dirty="0"/>
              <a:t>cs=0, </a:t>
            </a:r>
            <a:r>
              <a:rPr lang="zh-CN" altLang="zh-CN" sz="2400" dirty="0"/>
              <a:t>最佳得分</a:t>
            </a:r>
            <a:r>
              <a:rPr lang="en-US" altLang="zh-CN" sz="2400" b="1" dirty="0"/>
              <a:t>bests=0, </a:t>
            </a:r>
            <a:r>
              <a:rPr lang="zh-CN" altLang="zh-CN" sz="2400" dirty="0"/>
              <a:t>对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=1:n, x[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]=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</a:t>
            </a:r>
            <a:r>
              <a:rPr lang="zh-CN" altLang="zh-CN" sz="2400" dirty="0"/>
              <a:t>是女运动员的初始排列 </a:t>
            </a:r>
            <a:r>
              <a:rPr lang="en-US" altLang="zh-CN" sz="2400" b="1" dirty="0"/>
              <a:t>backtrack(t)   //t</a:t>
            </a:r>
            <a:r>
              <a:rPr lang="zh-CN" altLang="zh-CN" sz="2400" dirty="0"/>
              <a:t>是层号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730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 </a:t>
            </a: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&gt; n, </a:t>
            </a:r>
            <a:r>
              <a:rPr lang="zh-CN" altLang="zh-CN" sz="2400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60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zh-CN" altLang="zh-CN" sz="2400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对 </a:t>
            </a: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 = t : n  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340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</a:t>
            </a:r>
            <a:r>
              <a:rPr lang="zh-CN" altLang="zh-CN" sz="2400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交换</a:t>
            </a:r>
            <a:r>
              <a:rPr lang="en-US" altLang="zh-CN" sz="2400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x[t],x[j], 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905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cs+=P[t][x[t]]*Q[x[t]][t], 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20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</a:t>
            </a:r>
            <a:r>
              <a:rPr lang="zh-CN" altLang="zh-CN" sz="2400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 </a:t>
            </a:r>
            <a:r>
              <a:rPr lang="en-US" altLang="zh-CN" sz="2400" b="1" kern="100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cs+Upb</a:t>
            </a:r>
            <a:r>
              <a:rPr lang="en-US" altLang="zh-CN" sz="2400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(m, x) &gt; bests, //</a:t>
            </a:r>
            <a:r>
              <a:rPr lang="zh-CN" altLang="zh-CN" sz="2400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剪枝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405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|     </a:t>
            </a:r>
            <a:r>
              <a:rPr lang="zh-CN" altLang="zh-CN" sz="2400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cs&gt;bests, </a:t>
            </a:r>
            <a:r>
              <a:rPr lang="zh-CN" altLang="zh-CN" sz="2400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则 </a:t>
            </a: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bests=cs, //</a:t>
            </a:r>
            <a:r>
              <a:rPr lang="zh-CN" altLang="zh-CN" sz="2400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更新最优解</a:t>
            </a:r>
            <a:endParaRPr lang="en-US" altLang="zh-CN" sz="2400" kern="100" dirty="0">
              <a:solidFill>
                <a:srgbClr val="2F2F2F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615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|      </a:t>
            </a:r>
            <a:r>
              <a:rPr lang="en-US" altLang="zh-CN" sz="2400" b="1" kern="100" dirty="0" err="1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backtrace</a:t>
            </a: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70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cs-=P[t][x[t]]*Q[x[t]][t]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560"/>
              </a:spcAft>
              <a:buClr>
                <a:srgbClr val="2F2F2F"/>
              </a:buClr>
              <a:buSzPts val="2000"/>
              <a:buFont typeface="+mj-lt"/>
              <a:buAutoNum type="arabicPeriod"/>
            </a:pPr>
            <a:r>
              <a:rPr lang="en-US" altLang="zh-CN" sz="2400" b="1" kern="100" dirty="0">
                <a:solidFill>
                  <a:srgbClr val="2F2F2F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CN" altLang="zh-CN" sz="2400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交换</a:t>
            </a:r>
            <a:r>
              <a:rPr lang="en-US" altLang="zh-CN" sz="2400" b="1" kern="1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x[t],x[j],</a:t>
            </a:r>
            <a:endParaRPr lang="zh-CN" altLang="zh-CN" sz="11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290" indent="-6350">
              <a:lnSpc>
                <a:spcPct val="107000"/>
              </a:lnSpc>
              <a:spcAft>
                <a:spcPts val="405"/>
              </a:spcAft>
            </a:pP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主程序执行</a:t>
            </a:r>
            <a:r>
              <a:rPr lang="en-US" altLang="zh-CN" sz="2400" b="1" kern="100" dirty="0">
                <a:solidFill>
                  <a:srgbClr val="2F2F2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backtrack(1)</a:t>
            </a:r>
            <a:r>
              <a:rPr lang="zh-CN" altLang="zh-CN" sz="2400" kern="100" dirty="0">
                <a:solidFill>
                  <a:srgbClr val="2F2F2F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即可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00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703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宋体</vt:lpstr>
      <vt:lpstr>Arial</vt:lpstr>
      <vt:lpstr>Calibri</vt:lpstr>
      <vt:lpstr>Segoe UI Symbol</vt:lpstr>
      <vt:lpstr>Times New Roman</vt:lpstr>
      <vt:lpstr>Office 主题​​</vt:lpstr>
      <vt:lpstr>1. 回溯</vt:lpstr>
      <vt:lpstr>回溯——运动员最佳配对问题</vt:lpstr>
      <vt:lpstr>回溯——运动员最佳配对问题</vt:lpstr>
      <vt:lpstr>回溯——运动员最佳配对问题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Wu</dc:creator>
  <cp:lastModifiedBy>Yuan Wu</cp:lastModifiedBy>
  <cp:revision>25</cp:revision>
  <dcterms:created xsi:type="dcterms:W3CDTF">2024-01-01T08:25:31Z</dcterms:created>
  <dcterms:modified xsi:type="dcterms:W3CDTF">2024-12-09T11:57:51Z</dcterms:modified>
</cp:coreProperties>
</file>