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8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15C64-45AC-4EC3-B0B8-DCE1CFC02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0E76B5-7E59-43CB-AA44-1A9C0B94D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C9E1D-AD26-434C-A93B-AD8C8248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57D6C-9225-45E4-B1B9-9E782A74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D8F10-9907-401A-B243-EADE1621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0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51012-59EA-4905-AD85-F805BC9E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4DF4DD-649F-4146-8A1A-5021F2831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18A97-0F5B-42CA-B80E-50134112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754C6-CA63-4D5E-A2BB-FB63CCCC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AAF66-DD4D-43B1-9DF7-73D22217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9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4A7512-5C48-4D6D-8394-FCE387581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39950C-74EC-4C0C-BBF1-73A47456A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DE344-1449-4018-8F3C-D2298205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75075-23B0-4962-835E-1D59D366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2BB76-A6A9-4B57-A799-63ED1297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725E3-B300-4506-81EB-F6C8D030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C8611-3509-4B8B-BD87-C8308F433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17BFA-71DF-4D54-B676-48F451E6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1FB00-6702-41CF-954D-AC17EDF4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8A79D-6CDA-420B-9335-0FB6A2C0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3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E671A-5C37-46AB-8A60-AD4550D6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841CE-E11A-41A9-A869-B7A248C23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9BE16-E2AC-46A0-9BD8-CEE7BB72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1D9C8-8D28-4B34-AD22-85D46332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3A36C-A9AA-4195-AF72-F36458E2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6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C0431-262A-441B-906D-6E5CF005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8319E-4BE2-4F99-BCDF-2EA751175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A9A522-BC73-408A-B6FD-0A2A2198C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10D991-CAC3-4847-AB68-444BB18B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68E4F-CC59-453E-9787-D3EF64CE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C47A77-C212-46D7-8835-4823CC16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5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1D86C-6F90-4CF8-B6B2-2554034D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B669CE-A348-49D5-8E84-C5694B0D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1F958D-2D96-49F8-A5DA-4E90151D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5E8206-A86E-4757-8C11-B9E4949A9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972DB5-0840-4E53-B2FF-74E9243D0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79B0E-0DA3-4978-AD51-1CA05A9C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2671CF-D3A0-489A-8B5E-A71AE8A5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4F58F1-BA54-4079-80C7-76CFBF17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4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2F7DC-319E-4CD5-9463-367AF48B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1375A9-3E46-425E-BD8C-7F994549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C44856-3695-4582-95A6-C16B1672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F67B53-D586-478C-866F-11CE1F67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74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93132B-6D6C-4492-AD7A-521E1B19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4D4A6A-5ED8-47A7-8334-7D764FD8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24739F-8C9E-4C40-8179-A9EBEA5E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5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54281-26EA-466B-B102-66400669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BC33E-BE5D-4D02-BBE4-B3724986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B8CB7A-CB44-49C9-AEB6-8471EE706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6104D6-253A-4AFD-A7A6-EC8C8F95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839EB-388A-4A8E-B904-9B2F8CB6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CDDD53-123D-40A3-AA5A-403BF5A7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2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A9761-115A-4EE7-8002-B71B036C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BF4028-A0FF-4EA9-BB34-157646BAD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0A4D7-EB3A-437A-BF14-C22650EF1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B7EF37-0F05-4E35-8B81-8AB9F88A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1412A-9329-4B16-9B2A-6B4378AF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AF81D-C767-40AD-BF25-21E5986D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25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9343B6-4153-406E-BCD4-20691AF7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EAB257-1B10-4F8A-A8BC-24F029D91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46523-A7A6-43E5-9CBF-6800E8C76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037CE-2993-4E04-A4B0-2554076BE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5139C-7331-483B-98CA-252D94B2D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6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BDE65-6B94-4DC6-9E13-9A6DD76F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b="1" kern="100" dirty="0">
                <a:solidFill>
                  <a:srgbClr val="6600CC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b="1" kern="100" dirty="0">
                <a:solidFill>
                  <a:srgbClr val="6600CC"/>
                </a:solidFill>
                <a:latin typeface="Times New Roman" panose="02020603050405020304" pitchFamily="18" charset="0"/>
              </a:rPr>
              <a:t>贪心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88041-AE55-481C-BECC-036F524FE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" y="1107831"/>
            <a:ext cx="11869615" cy="5609492"/>
          </a:xfrm>
        </p:spPr>
        <p:txBody>
          <a:bodyPr>
            <a:normAutofit fontScale="85000" lnSpcReduction="20000"/>
          </a:bodyPr>
          <a:lstStyle/>
          <a:p>
            <a:pPr marL="124460" indent="0" fontAlgn="base">
              <a:lnSpc>
                <a:spcPct val="136000"/>
              </a:lnSpc>
              <a:buClr>
                <a:srgbClr val="000000"/>
              </a:buClr>
              <a:buSzPts val="2400"/>
              <a:buNone/>
            </a:pPr>
            <a:r>
              <a:rPr lang="en-US" altLang="zh-CN" b="1" kern="100" dirty="0">
                <a:solidFill>
                  <a:srgbClr val="0000E5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zh-CN" b="1" kern="100" dirty="0">
                <a:solidFill>
                  <a:srgbClr val="0000E5"/>
                </a:solidFill>
                <a:latin typeface="Times New Roman" panose="02020603050405020304" pitchFamily="18" charset="0"/>
              </a:rPr>
              <a:t>字符</a:t>
            </a:r>
            <a:r>
              <a:rPr lang="en-US" altLang="zh-CN" b="1" kern="100" dirty="0" err="1">
                <a:solidFill>
                  <a:srgbClr val="0000E5"/>
                </a:solidFill>
                <a:latin typeface="Times New Roman" panose="02020603050405020304" pitchFamily="18" charset="0"/>
              </a:rPr>
              <a:t>a~h</a:t>
            </a:r>
            <a:r>
              <a:rPr lang="zh-CN" altLang="zh-CN" b="1" kern="100" dirty="0">
                <a:solidFill>
                  <a:srgbClr val="0000E5"/>
                </a:solidFill>
                <a:latin typeface="Times New Roman" panose="02020603050405020304" pitchFamily="18" charset="0"/>
              </a:rPr>
              <a:t>出现的频率恰好是前</a:t>
            </a:r>
            <a:r>
              <a:rPr lang="en-US" altLang="zh-CN" b="1" kern="100" dirty="0">
                <a:solidFill>
                  <a:srgbClr val="0000E5"/>
                </a:solidFill>
                <a:latin typeface="Times New Roman" panose="02020603050405020304" pitchFamily="18" charset="0"/>
              </a:rPr>
              <a:t>8</a:t>
            </a:r>
            <a:r>
              <a:rPr lang="zh-CN" altLang="zh-CN" b="1" kern="100" dirty="0">
                <a:solidFill>
                  <a:srgbClr val="0000E5"/>
                </a:solidFill>
                <a:latin typeface="Times New Roman" panose="02020603050405020304" pitchFamily="18" charset="0"/>
              </a:rPr>
              <a:t>个</a:t>
            </a:r>
            <a:r>
              <a:rPr lang="en-US" altLang="zh-CN" b="1" kern="100" dirty="0">
                <a:solidFill>
                  <a:srgbClr val="0000E5"/>
                </a:solidFill>
                <a:latin typeface="Times New Roman" panose="02020603050405020304" pitchFamily="18" charset="0"/>
              </a:rPr>
              <a:t>Fibonacci</a:t>
            </a:r>
            <a:r>
              <a:rPr lang="zh-CN" altLang="zh-CN" b="1" kern="100" dirty="0">
                <a:solidFill>
                  <a:srgbClr val="0000E5"/>
                </a:solidFill>
                <a:latin typeface="Times New Roman" panose="02020603050405020304" pitchFamily="18" charset="0"/>
              </a:rPr>
              <a:t>数</a:t>
            </a:r>
            <a:r>
              <a:rPr lang="en-US" altLang="zh-CN" b="1" kern="100" dirty="0">
                <a:solidFill>
                  <a:srgbClr val="0000E5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b="1" kern="100" dirty="0">
                <a:solidFill>
                  <a:srgbClr val="0000E5"/>
                </a:solidFill>
                <a:latin typeface="Times New Roman" panose="02020603050405020304" pitchFamily="18" charset="0"/>
              </a:rPr>
              <a:t>它们的</a:t>
            </a:r>
            <a:r>
              <a:rPr lang="en-US" altLang="zh-CN" b="1" kern="100" dirty="0">
                <a:solidFill>
                  <a:srgbClr val="0000E5"/>
                </a:solidFill>
                <a:latin typeface="Times New Roman" panose="02020603050405020304" pitchFamily="18" charset="0"/>
              </a:rPr>
              <a:t>Huffman</a:t>
            </a:r>
            <a:r>
              <a:rPr lang="zh-CN" altLang="zh-CN" b="1" kern="100" dirty="0">
                <a:solidFill>
                  <a:srgbClr val="0000E5"/>
                </a:solidFill>
                <a:latin typeface="Times New Roman" panose="02020603050405020304" pitchFamily="18" charset="0"/>
              </a:rPr>
              <a:t>编码是什么</a:t>
            </a:r>
            <a:r>
              <a:rPr lang="en-US" altLang="zh-CN" b="1" kern="100" dirty="0">
                <a:solidFill>
                  <a:srgbClr val="0000E5"/>
                </a:solidFill>
                <a:latin typeface="Times New Roman" panose="02020603050405020304" pitchFamily="18" charset="0"/>
              </a:rPr>
              <a:t>? </a:t>
            </a:r>
          </a:p>
          <a:p>
            <a:pPr marL="124460" indent="0" fontAlgn="base">
              <a:lnSpc>
                <a:spcPct val="136000"/>
              </a:lnSpc>
              <a:buClr>
                <a:srgbClr val="000000"/>
              </a:buClr>
              <a:buSzPts val="2400"/>
              <a:buNone/>
            </a:pPr>
            <a:r>
              <a:rPr lang="zh-CN" altLang="zh-CN" b="1" kern="100" dirty="0">
                <a:solidFill>
                  <a:srgbClr val="0000E5"/>
                </a:solidFill>
                <a:latin typeface="Times New Roman" panose="02020603050405020304" pitchFamily="18" charset="0"/>
              </a:rPr>
              <a:t>将结果推广到 </a:t>
            </a:r>
            <a:r>
              <a:rPr lang="en-US" altLang="zh-CN" b="1" kern="100" dirty="0">
                <a:solidFill>
                  <a:srgbClr val="0000E5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b="1" kern="100" dirty="0">
                <a:solidFill>
                  <a:srgbClr val="0000E5"/>
                </a:solidFill>
                <a:latin typeface="Times New Roman" panose="02020603050405020304" pitchFamily="18" charset="0"/>
              </a:rPr>
              <a:t>个字符的频率恰好是前</a:t>
            </a:r>
            <a:r>
              <a:rPr lang="en-US" altLang="zh-CN" b="1" kern="100" dirty="0">
                <a:solidFill>
                  <a:srgbClr val="0000E5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b="1" kern="100" dirty="0">
                <a:solidFill>
                  <a:srgbClr val="0000E5"/>
                </a:solidFill>
                <a:latin typeface="Times New Roman" panose="02020603050405020304" pitchFamily="18" charset="0"/>
              </a:rPr>
              <a:t>个</a:t>
            </a:r>
            <a:r>
              <a:rPr lang="en-US" altLang="zh-CN" b="1" kern="100" dirty="0">
                <a:solidFill>
                  <a:srgbClr val="0000E5"/>
                </a:solidFill>
                <a:latin typeface="Times New Roman" panose="02020603050405020304" pitchFamily="18" charset="0"/>
              </a:rPr>
              <a:t>Fibonacci</a:t>
            </a:r>
            <a:r>
              <a:rPr lang="zh-CN" altLang="zh-CN" b="1" kern="100" dirty="0">
                <a:solidFill>
                  <a:srgbClr val="0000E5"/>
                </a:solidFill>
                <a:latin typeface="Times New Roman" panose="02020603050405020304" pitchFamily="18" charset="0"/>
              </a:rPr>
              <a:t>数的情形</a:t>
            </a:r>
            <a:r>
              <a:rPr lang="en-US" altLang="zh-CN" b="1" kern="100" dirty="0">
                <a:solidFill>
                  <a:srgbClr val="0000E5"/>
                </a:solidFill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根据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a~h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的频率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画出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Huffman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编码树如右图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2250" marR="1956435" indent="0">
              <a:lnSpc>
                <a:spcPct val="112000"/>
              </a:lnSpc>
              <a:spcAft>
                <a:spcPts val="140"/>
              </a:spcAft>
              <a:buNone/>
            </a:pP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所以各字符编码为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h:1, g:01, f:001, e:0001, d:00001, c:000001, b:0000001, a:0000000, 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符号情形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222250" marR="1956435" indent="0">
              <a:lnSpc>
                <a:spcPct val="112000"/>
              </a:lnSpc>
              <a:spcAft>
                <a:spcPts val="140"/>
              </a:spcAft>
              <a:buNone/>
            </a:pP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记第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符号为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则频率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f[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]=f[i-1]+f[i-2].</a:t>
            </a:r>
            <a:endParaRPr lang="zh-CN" altLang="zh-CN" sz="12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记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1:k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为前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节点合并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频率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f[1:k]=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sum</a:t>
            </a:r>
            <a:r>
              <a:rPr lang="en-US" altLang="zh-CN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=1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f[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2250" indent="0">
              <a:lnSpc>
                <a:spcPct val="112000"/>
              </a:lnSpc>
              <a:spcAft>
                <a:spcPts val="15"/>
              </a:spcAft>
              <a:buNone/>
            </a:pP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由数学归纳法易证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altLang="zh-CN" kern="1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≥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f[k+1]</a:t>
            </a:r>
            <a:r>
              <a:rPr lang="en-US" altLang="zh-CN" kern="1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≤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f[1:k]&lt;f[k+2]. </a:t>
            </a:r>
            <a:endParaRPr lang="zh-CN" altLang="zh-CN" sz="12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2250" indent="0">
              <a:lnSpc>
                <a:spcPct val="110000"/>
              </a:lnSpc>
              <a:spcAft>
                <a:spcPts val="25"/>
              </a:spcAft>
              <a:buNone/>
            </a:pP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所以对所有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altLang="zh-CN" kern="1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≥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2, 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都有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1:k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k+1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是兄弟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altLang="zh-CN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继续该过程得类似右图</a:t>
            </a:r>
            <a:endParaRPr lang="en-US" altLang="zh-CN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2250" indent="0">
              <a:lnSpc>
                <a:spcPct val="110000"/>
              </a:lnSpc>
              <a:spcAft>
                <a:spcPts val="25"/>
              </a:spcAft>
              <a:buNone/>
            </a:pP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的偏二叉树为其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Huffman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编码树</a:t>
            </a:r>
            <a:endParaRPr lang="zh-CN" altLang="zh-CN" sz="12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2250" indent="0">
              <a:lnSpc>
                <a:spcPct val="112000"/>
              </a:lnSpc>
              <a:spcAft>
                <a:spcPts val="15"/>
              </a:spcAft>
              <a:buNone/>
            </a:pP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于是对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=2:n,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的编码为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altLang="zh-CN" b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n-i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1, 1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的编码是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altLang="zh-CN" b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n-1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zh-CN" altLang="zh-CN" sz="12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730">
            <a:extLst>
              <a:ext uri="{FF2B5EF4-FFF2-40B4-BE49-F238E27FC236}">
                <a16:creationId xmlns:a16="http://schemas.microsoft.com/office/drawing/2014/main" id="{665069B4-E66C-429E-B2B2-544E032A5E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20580" y="1430298"/>
            <a:ext cx="2471420" cy="37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8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DAB6F-6FBE-4CD3-BD8F-B4AB3E5DF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" y="1169377"/>
            <a:ext cx="11975123" cy="5007586"/>
          </a:xfrm>
        </p:spPr>
        <p:txBody>
          <a:bodyPr>
            <a:normAutofit/>
          </a:bodyPr>
          <a:lstStyle/>
          <a:p>
            <a:pPr marL="514350" lvl="0" indent="-514350" fontAlgn="base">
              <a:lnSpc>
                <a:spcPct val="126000"/>
              </a:lnSpc>
              <a:spcAft>
                <a:spcPts val="0"/>
              </a:spcAft>
              <a:buClr>
                <a:srgbClr val="0000E5"/>
              </a:buClr>
              <a:buSzPts val="2400"/>
              <a:buFont typeface="+mj-lt"/>
              <a:buAutoNum type="arabicPeriod" startAt="2"/>
            </a:pPr>
            <a:r>
              <a:rPr lang="zh-CN" altLang="zh-CN" kern="100" dirty="0">
                <a:solidFill>
                  <a:srgbClr val="0000E5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最优分解问题</a:t>
            </a:r>
            <a:r>
              <a:rPr lang="en-US" altLang="zh-CN" b="1" kern="100" dirty="0">
                <a:solidFill>
                  <a:srgbClr val="0000E5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zh-CN" sz="12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335" indent="-6350">
              <a:lnSpc>
                <a:spcPct val="102000"/>
              </a:lnSpc>
              <a:spcAft>
                <a:spcPts val="480"/>
              </a:spcAft>
            </a:pPr>
            <a:r>
              <a:rPr lang="zh-CN" altLang="zh-CN" kern="100" dirty="0">
                <a:solidFill>
                  <a:srgbClr val="39393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问题描述</a:t>
            </a:r>
            <a:r>
              <a:rPr lang="en-US" altLang="zh-CN" b="1" kern="100" dirty="0">
                <a:solidFill>
                  <a:srgbClr val="3939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zh-CN" altLang="zh-CN" kern="100" dirty="0">
                <a:solidFill>
                  <a:srgbClr val="39393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lang="en-US" altLang="zh-CN" b="1" kern="100" dirty="0">
                <a:solidFill>
                  <a:srgbClr val="3939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zh-CN" altLang="zh-CN" kern="100" dirty="0">
                <a:solidFill>
                  <a:srgbClr val="39393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是一个正整数</a:t>
            </a:r>
            <a:r>
              <a:rPr lang="en-US" altLang="zh-CN" b="1" kern="100" dirty="0">
                <a:solidFill>
                  <a:srgbClr val="3939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zh-CN" altLang="zh-CN" kern="100" dirty="0">
                <a:solidFill>
                  <a:srgbClr val="39393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en-US" altLang="zh-CN" b="1" kern="100" dirty="0">
                <a:solidFill>
                  <a:srgbClr val="3939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zh-CN" altLang="zh-CN" kern="100" dirty="0">
                <a:solidFill>
                  <a:srgbClr val="39393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分解为若干</a:t>
            </a:r>
            <a:r>
              <a:rPr lang="zh-CN" altLang="zh-CN" kern="100" dirty="0">
                <a:solidFill>
                  <a:srgbClr val="0000E5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互不相同的自然数之和</a:t>
            </a:r>
            <a:r>
              <a:rPr lang="en-US" altLang="zh-CN" b="1" kern="100" dirty="0">
                <a:solidFill>
                  <a:srgbClr val="3939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zh-CN" altLang="zh-CN" kern="100" dirty="0">
                <a:solidFill>
                  <a:srgbClr val="39393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且使这些自然数的乘积最大</a:t>
            </a:r>
            <a:r>
              <a:rPr lang="en-US" altLang="zh-CN" b="1" kern="100" dirty="0">
                <a:solidFill>
                  <a:srgbClr val="3939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zh-CN" altLang="zh-CN" sz="12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40335" indent="-6350">
              <a:lnSpc>
                <a:spcPct val="102000"/>
              </a:lnSpc>
              <a:spcAft>
                <a:spcPts val="480"/>
              </a:spcAft>
            </a:pPr>
            <a:r>
              <a:rPr lang="zh-CN" altLang="zh-CN" kern="100" dirty="0">
                <a:solidFill>
                  <a:srgbClr val="39393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算法设计</a:t>
            </a:r>
            <a:r>
              <a:rPr lang="en-US" altLang="zh-CN" b="1" kern="100" dirty="0">
                <a:solidFill>
                  <a:srgbClr val="3939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zh-CN" altLang="zh-CN" kern="100" dirty="0">
                <a:solidFill>
                  <a:srgbClr val="39393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对于给定的正整数</a:t>
            </a:r>
            <a:r>
              <a:rPr lang="en-US" altLang="zh-CN" b="1" kern="100" dirty="0">
                <a:solidFill>
                  <a:srgbClr val="3939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n,</a:t>
            </a:r>
            <a:r>
              <a:rPr lang="zh-CN" altLang="zh-CN" kern="100" dirty="0">
                <a:solidFill>
                  <a:srgbClr val="39393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计算最优分解方案</a:t>
            </a:r>
            <a:r>
              <a:rPr lang="en-US" altLang="zh-CN" b="1" kern="100" dirty="0">
                <a:solidFill>
                  <a:srgbClr val="3939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zh-CN" altLang="zh-CN" sz="12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40335" indent="-6350">
              <a:lnSpc>
                <a:spcPct val="102000"/>
              </a:lnSpc>
              <a:spcAft>
                <a:spcPts val="380"/>
              </a:spcAft>
            </a:pPr>
            <a:r>
              <a:rPr lang="zh-CN" altLang="zh-CN" kern="100" dirty="0">
                <a:solidFill>
                  <a:srgbClr val="39393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数据输入</a:t>
            </a:r>
            <a:r>
              <a:rPr lang="en-US" altLang="zh-CN" b="1" kern="100" dirty="0">
                <a:solidFill>
                  <a:srgbClr val="3939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zh-CN" altLang="zh-CN" kern="100" dirty="0">
                <a:solidFill>
                  <a:srgbClr val="39393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由文件</a:t>
            </a:r>
            <a:r>
              <a:rPr lang="en-US" altLang="zh-CN" b="1" kern="100" dirty="0">
                <a:solidFill>
                  <a:srgbClr val="3939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input.txt</a:t>
            </a:r>
            <a:r>
              <a:rPr lang="zh-CN" altLang="zh-CN" kern="100" dirty="0">
                <a:solidFill>
                  <a:srgbClr val="39393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提供输入数据</a:t>
            </a:r>
            <a:r>
              <a:rPr lang="en-US" altLang="zh-CN" b="1" kern="100" dirty="0">
                <a:solidFill>
                  <a:srgbClr val="3939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zh-CN" altLang="zh-CN" sz="12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511935" indent="-6350">
              <a:lnSpc>
                <a:spcPct val="102000"/>
              </a:lnSpc>
              <a:spcAft>
                <a:spcPts val="460"/>
              </a:spcAft>
            </a:pPr>
            <a:r>
              <a:rPr lang="zh-CN" altLang="zh-CN" kern="100" dirty="0">
                <a:solidFill>
                  <a:srgbClr val="39393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文件只有一行</a:t>
            </a:r>
            <a:r>
              <a:rPr lang="en-US" altLang="zh-CN" b="1" kern="100" dirty="0">
                <a:solidFill>
                  <a:srgbClr val="3939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zh-CN" altLang="zh-CN" kern="100" dirty="0">
                <a:solidFill>
                  <a:srgbClr val="39393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是正整数</a:t>
            </a:r>
            <a:r>
              <a:rPr lang="en-US" altLang="zh-CN" b="1" kern="100" dirty="0">
                <a:solidFill>
                  <a:srgbClr val="3939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n.</a:t>
            </a:r>
            <a:endParaRPr lang="zh-CN" altLang="zh-CN" sz="12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zh-CN" altLang="zh-CN" dirty="0">
                <a:solidFill>
                  <a:srgbClr val="39393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结果输出</a:t>
            </a:r>
            <a:r>
              <a:rPr lang="en-US" altLang="zh-CN" b="1" dirty="0">
                <a:solidFill>
                  <a:srgbClr val="3939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zh-CN" altLang="zh-CN" dirty="0">
                <a:solidFill>
                  <a:srgbClr val="39393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将计算的最大乘积输出到文件</a:t>
            </a:r>
            <a:r>
              <a:rPr lang="en-US" altLang="zh-CN" b="1" dirty="0">
                <a:solidFill>
                  <a:srgbClr val="3939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output.txt </a:t>
            </a:r>
            <a:r>
              <a:rPr lang="zh-CN" altLang="zh-CN" dirty="0">
                <a:solidFill>
                  <a:srgbClr val="39393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例如若</a:t>
            </a:r>
            <a:r>
              <a:rPr lang="en-US" altLang="zh-CN" b="1" dirty="0">
                <a:solidFill>
                  <a:srgbClr val="3939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n=10, </a:t>
            </a:r>
            <a:r>
              <a:rPr lang="zh-CN" altLang="zh-CN" dirty="0">
                <a:solidFill>
                  <a:srgbClr val="39393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则最优分解为</a:t>
            </a:r>
            <a:r>
              <a:rPr lang="en-US" altLang="zh-CN" b="1" dirty="0">
                <a:solidFill>
                  <a:srgbClr val="3939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2+3+5, </a:t>
            </a:r>
            <a:r>
              <a:rPr lang="zh-CN" altLang="zh-CN" dirty="0">
                <a:solidFill>
                  <a:srgbClr val="39393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最大乘积为</a:t>
            </a:r>
            <a:r>
              <a:rPr lang="en-US" altLang="zh-CN" b="1" dirty="0">
                <a:solidFill>
                  <a:srgbClr val="3939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30.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B4AA138-8E3D-4CC8-AEF0-665E1A41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23" y="0"/>
            <a:ext cx="10515600" cy="1325563"/>
          </a:xfrm>
        </p:spPr>
        <p:txBody>
          <a:bodyPr/>
          <a:lstStyle/>
          <a:p>
            <a:r>
              <a:rPr lang="en-US" altLang="zh-CN" b="1" kern="100" dirty="0">
                <a:solidFill>
                  <a:srgbClr val="6600CC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b="1" kern="100" dirty="0">
                <a:solidFill>
                  <a:srgbClr val="6600CC"/>
                </a:solidFill>
                <a:latin typeface="Times New Roman" panose="02020603050405020304" pitchFamily="18" charset="0"/>
              </a:rPr>
              <a:t>贪心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28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63348-9B5E-4383-B6E5-7C7F30B31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5" y="1253331"/>
            <a:ext cx="11849099" cy="4351338"/>
          </a:xfrm>
        </p:spPr>
        <p:txBody>
          <a:bodyPr/>
          <a:lstStyle/>
          <a:p>
            <a:pPr marR="157480" indent="-6350">
              <a:lnSpc>
                <a:spcPct val="112000"/>
              </a:lnSpc>
              <a:spcAft>
                <a:spcPts val="215"/>
              </a:spcAft>
            </a:pPr>
            <a:r>
              <a:rPr lang="en-US" altLang="zh-CN" sz="3200" kern="100" dirty="0">
                <a:solidFill>
                  <a:srgbClr val="6600CC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♦ 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n&lt;=4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时不分解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a*b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最大</a:t>
            </a:r>
            <a:endParaRPr lang="zh-CN" altLang="zh-CN" sz="12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57480" indent="-6350">
              <a:lnSpc>
                <a:spcPct val="112000"/>
              </a:lnSpc>
              <a:spcAft>
                <a:spcPts val="15"/>
              </a:spcAft>
            </a:pPr>
            <a:r>
              <a:rPr lang="en-US" altLang="zh-CN" sz="3200" kern="100" dirty="0">
                <a:solidFill>
                  <a:srgbClr val="6600CC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♦ 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n=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a+b</a:t>
            </a:r>
            <a:endParaRPr lang="zh-CN" altLang="zh-CN" sz="12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57480" indent="-6350">
              <a:lnSpc>
                <a:spcPct val="112000"/>
              </a:lnSpc>
              <a:spcAft>
                <a:spcPts val="15"/>
              </a:spcAft>
            </a:pPr>
            <a:r>
              <a:rPr lang="en-US" altLang="zh-CN" sz="3200" kern="100" dirty="0">
                <a:solidFill>
                  <a:srgbClr val="6600CC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♦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|a-b| 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最小时，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a*b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最大</a:t>
            </a:r>
            <a:endParaRPr lang="zh-CN" altLang="zh-CN" sz="12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altLang="zh-CN" sz="3200" dirty="0">
                <a:solidFill>
                  <a:srgbClr val="6600CC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♦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题设要求分解的数字互不相同，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要越接近越好，所以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分解为连续的自然数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EB2B6A4-63B1-40ED-8580-AF50B14C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23" y="0"/>
            <a:ext cx="10515600" cy="1325563"/>
          </a:xfrm>
        </p:spPr>
        <p:txBody>
          <a:bodyPr/>
          <a:lstStyle/>
          <a:p>
            <a:r>
              <a:rPr lang="en-US" altLang="zh-CN" b="1" kern="100" dirty="0">
                <a:solidFill>
                  <a:srgbClr val="6600CC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b="1" kern="100" dirty="0">
                <a:solidFill>
                  <a:srgbClr val="6600CC"/>
                </a:solidFill>
                <a:latin typeface="Times New Roman" panose="02020603050405020304" pitchFamily="18" charset="0"/>
              </a:rPr>
              <a:t>贪心</a:t>
            </a:r>
            <a:r>
              <a:rPr lang="en-US" altLang="zh-CN" b="1" kern="100" dirty="0">
                <a:solidFill>
                  <a:srgbClr val="6600CC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zh-CN" kern="100" dirty="0">
                <a:solidFill>
                  <a:srgbClr val="0000E5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最优分解问题</a:t>
            </a:r>
            <a:endParaRPr lang="zh-CN" altLang="en-US" dirty="0"/>
          </a:p>
        </p:txBody>
      </p:sp>
      <p:grpSp>
        <p:nvGrpSpPr>
          <p:cNvPr id="5" name="Group 26095">
            <a:extLst>
              <a:ext uri="{FF2B5EF4-FFF2-40B4-BE49-F238E27FC236}">
                <a16:creationId xmlns:a16="http://schemas.microsoft.com/office/drawing/2014/main" id="{7C331CCB-BFFB-4230-A549-7DBB453E3BA6}"/>
              </a:ext>
            </a:extLst>
          </p:cNvPr>
          <p:cNvGrpSpPr/>
          <p:nvPr/>
        </p:nvGrpSpPr>
        <p:grpSpPr>
          <a:xfrm>
            <a:off x="3129206" y="3979452"/>
            <a:ext cx="2038983" cy="2878548"/>
            <a:chOff x="0" y="0"/>
            <a:chExt cx="2039112" cy="2878548"/>
          </a:xfrm>
        </p:grpSpPr>
        <p:sp>
          <p:nvSpPr>
            <p:cNvPr id="32" name="Shape 1292">
              <a:extLst>
                <a:ext uri="{FF2B5EF4-FFF2-40B4-BE49-F238E27FC236}">
                  <a16:creationId xmlns:a16="http://schemas.microsoft.com/office/drawing/2014/main" id="{320A2B87-169E-4474-8496-4E61BF30090F}"/>
                </a:ext>
              </a:extLst>
            </p:cNvPr>
            <p:cNvSpPr/>
            <p:nvPr/>
          </p:nvSpPr>
          <p:spPr>
            <a:xfrm>
              <a:off x="324612" y="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1293">
              <a:extLst>
                <a:ext uri="{FF2B5EF4-FFF2-40B4-BE49-F238E27FC236}">
                  <a16:creationId xmlns:a16="http://schemas.microsoft.com/office/drawing/2014/main" id="{66AEC199-9C72-4C36-BFE8-64BEFD12A24D}"/>
                </a:ext>
              </a:extLst>
            </p:cNvPr>
            <p:cNvSpPr/>
            <p:nvPr/>
          </p:nvSpPr>
          <p:spPr>
            <a:xfrm>
              <a:off x="324612" y="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1294">
              <a:extLst>
                <a:ext uri="{FF2B5EF4-FFF2-40B4-BE49-F238E27FC236}">
                  <a16:creationId xmlns:a16="http://schemas.microsoft.com/office/drawing/2014/main" id="{996F450C-50B6-47E5-9F6F-3147D81779DC}"/>
                </a:ext>
              </a:extLst>
            </p:cNvPr>
            <p:cNvSpPr/>
            <p:nvPr/>
          </p:nvSpPr>
          <p:spPr>
            <a:xfrm>
              <a:off x="428079" y="138050"/>
              <a:ext cx="339511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17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Shape 1295">
              <a:extLst>
                <a:ext uri="{FF2B5EF4-FFF2-40B4-BE49-F238E27FC236}">
                  <a16:creationId xmlns:a16="http://schemas.microsoft.com/office/drawing/2014/main" id="{9D141B7B-9A23-4932-A7DA-03002C9CE5FF}"/>
                </a:ext>
              </a:extLst>
            </p:cNvPr>
            <p:cNvSpPr/>
            <p:nvPr/>
          </p:nvSpPr>
          <p:spPr>
            <a:xfrm>
              <a:off x="717804" y="371856"/>
              <a:ext cx="1067194" cy="2171002"/>
            </a:xfrm>
            <a:custGeom>
              <a:avLst/>
              <a:gdLst/>
              <a:ahLst/>
              <a:cxnLst/>
              <a:rect l="0" t="0" r="0" b="0"/>
              <a:pathLst>
                <a:path w="1067194" h="2171002">
                  <a:moveTo>
                    <a:pt x="0" y="0"/>
                  </a:moveTo>
                  <a:lnTo>
                    <a:pt x="1067194" y="217100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1296">
              <a:extLst>
                <a:ext uri="{FF2B5EF4-FFF2-40B4-BE49-F238E27FC236}">
                  <a16:creationId xmlns:a16="http://schemas.microsoft.com/office/drawing/2014/main" id="{4128A912-2A17-4587-B021-3AFB75E04FA7}"/>
                </a:ext>
              </a:extLst>
            </p:cNvPr>
            <p:cNvSpPr/>
            <p:nvPr/>
          </p:nvSpPr>
          <p:spPr>
            <a:xfrm>
              <a:off x="403860" y="1199388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1297">
              <a:extLst>
                <a:ext uri="{FF2B5EF4-FFF2-40B4-BE49-F238E27FC236}">
                  <a16:creationId xmlns:a16="http://schemas.microsoft.com/office/drawing/2014/main" id="{BA151817-22D7-4B51-B5ED-92A32F9E64EB}"/>
                </a:ext>
              </a:extLst>
            </p:cNvPr>
            <p:cNvSpPr/>
            <p:nvPr/>
          </p:nvSpPr>
          <p:spPr>
            <a:xfrm>
              <a:off x="403860" y="1199388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Rectangle 1298">
              <a:extLst>
                <a:ext uri="{FF2B5EF4-FFF2-40B4-BE49-F238E27FC236}">
                  <a16:creationId xmlns:a16="http://schemas.microsoft.com/office/drawing/2014/main" id="{4DBC0241-C45B-4BBA-8F83-20DF7FCC2FD9}"/>
                </a:ext>
              </a:extLst>
            </p:cNvPr>
            <p:cNvSpPr/>
            <p:nvPr/>
          </p:nvSpPr>
          <p:spPr>
            <a:xfrm>
              <a:off x="570111" y="1338045"/>
              <a:ext cx="169248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Shape 1299">
              <a:extLst>
                <a:ext uri="{FF2B5EF4-FFF2-40B4-BE49-F238E27FC236}">
                  <a16:creationId xmlns:a16="http://schemas.microsoft.com/office/drawing/2014/main" id="{086F1DE7-EB6B-41E9-B460-F6900011E7C2}"/>
                </a:ext>
              </a:extLst>
            </p:cNvPr>
            <p:cNvSpPr/>
            <p:nvPr/>
          </p:nvSpPr>
          <p:spPr>
            <a:xfrm>
              <a:off x="920496" y="1197864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1300">
              <a:extLst>
                <a:ext uri="{FF2B5EF4-FFF2-40B4-BE49-F238E27FC236}">
                  <a16:creationId xmlns:a16="http://schemas.microsoft.com/office/drawing/2014/main" id="{3920A135-77D3-40B0-A78F-A0E7EFA91304}"/>
                </a:ext>
              </a:extLst>
            </p:cNvPr>
            <p:cNvSpPr/>
            <p:nvPr/>
          </p:nvSpPr>
          <p:spPr>
            <a:xfrm>
              <a:off x="920496" y="1197864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1301">
              <a:extLst>
                <a:ext uri="{FF2B5EF4-FFF2-40B4-BE49-F238E27FC236}">
                  <a16:creationId xmlns:a16="http://schemas.microsoft.com/office/drawing/2014/main" id="{9756A15E-1DE7-4ED5-95C0-74C620AE8205}"/>
                </a:ext>
              </a:extLst>
            </p:cNvPr>
            <p:cNvSpPr/>
            <p:nvPr/>
          </p:nvSpPr>
          <p:spPr>
            <a:xfrm>
              <a:off x="1023695" y="1336913"/>
              <a:ext cx="339511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12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Shape 1302">
              <a:extLst>
                <a:ext uri="{FF2B5EF4-FFF2-40B4-BE49-F238E27FC236}">
                  <a16:creationId xmlns:a16="http://schemas.microsoft.com/office/drawing/2014/main" id="{A94EBB57-CD3E-41B1-870C-EACEF55A0075}"/>
                </a:ext>
              </a:extLst>
            </p:cNvPr>
            <p:cNvSpPr/>
            <p:nvPr/>
          </p:nvSpPr>
          <p:spPr>
            <a:xfrm>
              <a:off x="633978" y="972312"/>
              <a:ext cx="66726" cy="226479"/>
            </a:xfrm>
            <a:custGeom>
              <a:avLst/>
              <a:gdLst/>
              <a:ahLst/>
              <a:cxnLst/>
              <a:rect l="0" t="0" r="0" b="0"/>
              <a:pathLst>
                <a:path w="66726" h="226479">
                  <a:moveTo>
                    <a:pt x="66726" y="0"/>
                  </a:moveTo>
                  <a:lnTo>
                    <a:pt x="0" y="226479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Shape 1303">
              <a:extLst>
                <a:ext uri="{FF2B5EF4-FFF2-40B4-BE49-F238E27FC236}">
                  <a16:creationId xmlns:a16="http://schemas.microsoft.com/office/drawing/2014/main" id="{A1E31D3B-C75D-4703-8080-D0066FFB3B9A}"/>
                </a:ext>
              </a:extLst>
            </p:cNvPr>
            <p:cNvSpPr/>
            <p:nvPr/>
          </p:nvSpPr>
          <p:spPr>
            <a:xfrm>
              <a:off x="701040" y="1821180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229362" y="0"/>
                  </a:move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ubicBezTo>
                    <a:pt x="0" y="97574"/>
                    <a:pt x="102692" y="0"/>
                    <a:pt x="229362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Shape 1304">
              <a:extLst>
                <a:ext uri="{FF2B5EF4-FFF2-40B4-BE49-F238E27FC236}">
                  <a16:creationId xmlns:a16="http://schemas.microsoft.com/office/drawing/2014/main" id="{5CD86724-A610-4D6E-8AED-6030948B8806}"/>
                </a:ext>
              </a:extLst>
            </p:cNvPr>
            <p:cNvSpPr/>
            <p:nvPr/>
          </p:nvSpPr>
          <p:spPr>
            <a:xfrm>
              <a:off x="701040" y="1821180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0" y="217932"/>
                  </a:moveTo>
                  <a:cubicBezTo>
                    <a:pt x="0" y="97574"/>
                    <a:pt x="102692" y="0"/>
                    <a:pt x="229362" y="0"/>
                  </a:cubicBez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1305">
              <a:extLst>
                <a:ext uri="{FF2B5EF4-FFF2-40B4-BE49-F238E27FC236}">
                  <a16:creationId xmlns:a16="http://schemas.microsoft.com/office/drawing/2014/main" id="{875FA6B4-3131-4ED7-8579-E5CFE79D494C}"/>
                </a:ext>
              </a:extLst>
            </p:cNvPr>
            <p:cNvSpPr/>
            <p:nvPr/>
          </p:nvSpPr>
          <p:spPr>
            <a:xfrm>
              <a:off x="866779" y="1959135"/>
              <a:ext cx="169248" cy="302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6" name="Shape 1306">
              <a:extLst>
                <a:ext uri="{FF2B5EF4-FFF2-40B4-BE49-F238E27FC236}">
                  <a16:creationId xmlns:a16="http://schemas.microsoft.com/office/drawing/2014/main" id="{3FFBA7A0-404C-4713-AFEE-2F3C3667FE89}"/>
                </a:ext>
              </a:extLst>
            </p:cNvPr>
            <p:cNvSpPr/>
            <p:nvPr/>
          </p:nvSpPr>
          <p:spPr>
            <a:xfrm>
              <a:off x="1242060" y="1822704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Shape 1307">
              <a:extLst>
                <a:ext uri="{FF2B5EF4-FFF2-40B4-BE49-F238E27FC236}">
                  <a16:creationId xmlns:a16="http://schemas.microsoft.com/office/drawing/2014/main" id="{A95F616D-53DA-47AA-AA0C-35932BC5A6F0}"/>
                </a:ext>
              </a:extLst>
            </p:cNvPr>
            <p:cNvSpPr/>
            <p:nvPr/>
          </p:nvSpPr>
          <p:spPr>
            <a:xfrm>
              <a:off x="1242060" y="1822704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1308">
              <a:extLst>
                <a:ext uri="{FF2B5EF4-FFF2-40B4-BE49-F238E27FC236}">
                  <a16:creationId xmlns:a16="http://schemas.microsoft.com/office/drawing/2014/main" id="{30207B50-6F45-4435-9BF5-15C77F0E9CBC}"/>
                </a:ext>
              </a:extLst>
            </p:cNvPr>
            <p:cNvSpPr/>
            <p:nvPr/>
          </p:nvSpPr>
          <p:spPr>
            <a:xfrm>
              <a:off x="1409050" y="1961099"/>
              <a:ext cx="169248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9" name="Shape 1309">
              <a:extLst>
                <a:ext uri="{FF2B5EF4-FFF2-40B4-BE49-F238E27FC236}">
                  <a16:creationId xmlns:a16="http://schemas.microsoft.com/office/drawing/2014/main" id="{BA358B85-901E-4079-B1C4-7AA5CF371D43}"/>
                </a:ext>
              </a:extLst>
            </p:cNvPr>
            <p:cNvSpPr/>
            <p:nvPr/>
          </p:nvSpPr>
          <p:spPr>
            <a:xfrm>
              <a:off x="283464" y="391668"/>
              <a:ext cx="119190" cy="425412"/>
            </a:xfrm>
            <a:custGeom>
              <a:avLst/>
              <a:gdLst/>
              <a:ahLst/>
              <a:cxnLst/>
              <a:rect l="0" t="0" r="0" b="0"/>
              <a:pathLst>
                <a:path w="119190" h="425412">
                  <a:moveTo>
                    <a:pt x="119190" y="0"/>
                  </a:moveTo>
                  <a:lnTo>
                    <a:pt x="0" y="42541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Shape 1310">
              <a:extLst>
                <a:ext uri="{FF2B5EF4-FFF2-40B4-BE49-F238E27FC236}">
                  <a16:creationId xmlns:a16="http://schemas.microsoft.com/office/drawing/2014/main" id="{2E59723F-A286-437B-95BA-D43EE7C6121F}"/>
                </a:ext>
              </a:extLst>
            </p:cNvPr>
            <p:cNvSpPr/>
            <p:nvPr/>
          </p:nvSpPr>
          <p:spPr>
            <a:xfrm>
              <a:off x="632460" y="600456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1" name="Shape 1311">
              <a:extLst>
                <a:ext uri="{FF2B5EF4-FFF2-40B4-BE49-F238E27FC236}">
                  <a16:creationId xmlns:a16="http://schemas.microsoft.com/office/drawing/2014/main" id="{4A9B6E6F-5A5F-4F9C-8413-C64142FBD817}"/>
                </a:ext>
              </a:extLst>
            </p:cNvPr>
            <p:cNvSpPr/>
            <p:nvPr/>
          </p:nvSpPr>
          <p:spPr>
            <a:xfrm>
              <a:off x="632460" y="600456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2" name="Rectangle 1312">
              <a:extLst>
                <a:ext uri="{FF2B5EF4-FFF2-40B4-BE49-F238E27FC236}">
                  <a16:creationId xmlns:a16="http://schemas.microsoft.com/office/drawing/2014/main" id="{20760377-E543-4F07-9087-DF1D6E5A76C7}"/>
                </a:ext>
              </a:extLst>
            </p:cNvPr>
            <p:cNvSpPr/>
            <p:nvPr/>
          </p:nvSpPr>
          <p:spPr>
            <a:xfrm>
              <a:off x="735367" y="739024"/>
              <a:ext cx="339511" cy="302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15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3" name="Shape 1313">
              <a:extLst>
                <a:ext uri="{FF2B5EF4-FFF2-40B4-BE49-F238E27FC236}">
                  <a16:creationId xmlns:a16="http://schemas.microsoft.com/office/drawing/2014/main" id="{965E13A8-C5B4-402D-B81D-6FA6C658C3A1}"/>
                </a:ext>
              </a:extLst>
            </p:cNvPr>
            <p:cNvSpPr/>
            <p:nvPr/>
          </p:nvSpPr>
          <p:spPr>
            <a:xfrm>
              <a:off x="979926" y="1606296"/>
              <a:ext cx="66726" cy="226479"/>
            </a:xfrm>
            <a:custGeom>
              <a:avLst/>
              <a:gdLst/>
              <a:ahLst/>
              <a:cxnLst/>
              <a:rect l="0" t="0" r="0" b="0"/>
              <a:pathLst>
                <a:path w="66726" h="226479">
                  <a:moveTo>
                    <a:pt x="66726" y="0"/>
                  </a:moveTo>
                  <a:lnTo>
                    <a:pt x="0" y="226479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4" name="Shape 1314">
              <a:extLst>
                <a:ext uri="{FF2B5EF4-FFF2-40B4-BE49-F238E27FC236}">
                  <a16:creationId xmlns:a16="http://schemas.microsoft.com/office/drawing/2014/main" id="{51806771-4A4C-4DF7-823F-24A7D1CF75C8}"/>
                </a:ext>
              </a:extLst>
            </p:cNvPr>
            <p:cNvSpPr/>
            <p:nvPr/>
          </p:nvSpPr>
          <p:spPr>
            <a:xfrm>
              <a:off x="0" y="61722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5" name="Shape 1315">
              <a:extLst>
                <a:ext uri="{FF2B5EF4-FFF2-40B4-BE49-F238E27FC236}">
                  <a16:creationId xmlns:a16="http://schemas.microsoft.com/office/drawing/2014/main" id="{72186FD7-810C-4E7A-BE8A-B1FE6DB02BEE}"/>
                </a:ext>
              </a:extLst>
            </p:cNvPr>
            <p:cNvSpPr/>
            <p:nvPr/>
          </p:nvSpPr>
          <p:spPr>
            <a:xfrm>
              <a:off x="0" y="61722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1316">
              <a:extLst>
                <a:ext uri="{FF2B5EF4-FFF2-40B4-BE49-F238E27FC236}">
                  <a16:creationId xmlns:a16="http://schemas.microsoft.com/office/drawing/2014/main" id="{429395DF-B699-4744-871F-FCBF0B240C6C}"/>
                </a:ext>
              </a:extLst>
            </p:cNvPr>
            <p:cNvSpPr/>
            <p:nvPr/>
          </p:nvSpPr>
          <p:spPr>
            <a:xfrm>
              <a:off x="166817" y="756403"/>
              <a:ext cx="169248" cy="302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7" name="Shape 1317">
              <a:extLst>
                <a:ext uri="{FF2B5EF4-FFF2-40B4-BE49-F238E27FC236}">
                  <a16:creationId xmlns:a16="http://schemas.microsoft.com/office/drawing/2014/main" id="{EF7914ED-5050-494A-A127-BD1761E25EDA}"/>
                </a:ext>
              </a:extLst>
            </p:cNvPr>
            <p:cNvSpPr/>
            <p:nvPr/>
          </p:nvSpPr>
          <p:spPr>
            <a:xfrm>
              <a:off x="1580388" y="2410968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229362" y="0"/>
                  </a:move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ubicBezTo>
                    <a:pt x="0" y="97574"/>
                    <a:pt x="102692" y="0"/>
                    <a:pt x="229362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8" name="Shape 1318">
              <a:extLst>
                <a:ext uri="{FF2B5EF4-FFF2-40B4-BE49-F238E27FC236}">
                  <a16:creationId xmlns:a16="http://schemas.microsoft.com/office/drawing/2014/main" id="{C41B4405-2666-4325-B0F3-5CCA2801A179}"/>
                </a:ext>
              </a:extLst>
            </p:cNvPr>
            <p:cNvSpPr/>
            <p:nvPr/>
          </p:nvSpPr>
          <p:spPr>
            <a:xfrm>
              <a:off x="1580388" y="2410968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0" y="217932"/>
                  </a:moveTo>
                  <a:cubicBezTo>
                    <a:pt x="0" y="97574"/>
                    <a:pt x="102692" y="0"/>
                    <a:pt x="229362" y="0"/>
                  </a:cubicBez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9" name="Rectangle 1319">
              <a:extLst>
                <a:ext uri="{FF2B5EF4-FFF2-40B4-BE49-F238E27FC236}">
                  <a16:creationId xmlns:a16="http://schemas.microsoft.com/office/drawing/2014/main" id="{258A415B-BCFE-4945-BA90-668D3AD38CB9}"/>
                </a:ext>
              </a:extLst>
            </p:cNvPr>
            <p:cNvSpPr/>
            <p:nvPr/>
          </p:nvSpPr>
          <p:spPr>
            <a:xfrm>
              <a:off x="1746202" y="2549423"/>
              <a:ext cx="169248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0" name="Shape 1320">
              <a:extLst>
                <a:ext uri="{FF2B5EF4-FFF2-40B4-BE49-F238E27FC236}">
                  <a16:creationId xmlns:a16="http://schemas.microsoft.com/office/drawing/2014/main" id="{1FD8CA21-F86D-49AB-AC8D-3F89FB7DF548}"/>
                </a:ext>
              </a:extLst>
            </p:cNvPr>
            <p:cNvSpPr/>
            <p:nvPr/>
          </p:nvSpPr>
          <p:spPr>
            <a:xfrm>
              <a:off x="995172" y="2436876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1" name="Shape 1321">
              <a:extLst>
                <a:ext uri="{FF2B5EF4-FFF2-40B4-BE49-F238E27FC236}">
                  <a16:creationId xmlns:a16="http://schemas.microsoft.com/office/drawing/2014/main" id="{33407E11-8361-4018-90B4-3B3EB76A848C}"/>
                </a:ext>
              </a:extLst>
            </p:cNvPr>
            <p:cNvSpPr/>
            <p:nvPr/>
          </p:nvSpPr>
          <p:spPr>
            <a:xfrm>
              <a:off x="995172" y="2436876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1322">
              <a:extLst>
                <a:ext uri="{FF2B5EF4-FFF2-40B4-BE49-F238E27FC236}">
                  <a16:creationId xmlns:a16="http://schemas.microsoft.com/office/drawing/2014/main" id="{530DEC0D-8065-40B9-ACB6-F5DC9B1D4C5A}"/>
                </a:ext>
              </a:extLst>
            </p:cNvPr>
            <p:cNvSpPr/>
            <p:nvPr/>
          </p:nvSpPr>
          <p:spPr>
            <a:xfrm>
              <a:off x="1161758" y="2576084"/>
              <a:ext cx="169248" cy="302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3" name="Shape 1323">
              <a:extLst>
                <a:ext uri="{FF2B5EF4-FFF2-40B4-BE49-F238E27FC236}">
                  <a16:creationId xmlns:a16="http://schemas.microsoft.com/office/drawing/2014/main" id="{528C802F-BD65-4053-9E17-20793ADA2F68}"/>
                </a:ext>
              </a:extLst>
            </p:cNvPr>
            <p:cNvSpPr/>
            <p:nvPr/>
          </p:nvSpPr>
          <p:spPr>
            <a:xfrm>
              <a:off x="1275582" y="2223516"/>
              <a:ext cx="66726" cy="226479"/>
            </a:xfrm>
            <a:custGeom>
              <a:avLst/>
              <a:gdLst/>
              <a:ahLst/>
              <a:cxnLst/>
              <a:rect l="0" t="0" r="0" b="0"/>
              <a:pathLst>
                <a:path w="66726" h="226479">
                  <a:moveTo>
                    <a:pt x="66726" y="0"/>
                  </a:moveTo>
                  <a:lnTo>
                    <a:pt x="0" y="226479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6093">
            <a:extLst>
              <a:ext uri="{FF2B5EF4-FFF2-40B4-BE49-F238E27FC236}">
                <a16:creationId xmlns:a16="http://schemas.microsoft.com/office/drawing/2014/main" id="{CFA7C78E-B2B8-497A-80AC-6EA9E0CBC985}"/>
              </a:ext>
            </a:extLst>
          </p:cNvPr>
          <p:cNvGrpSpPr/>
          <p:nvPr/>
        </p:nvGrpSpPr>
        <p:grpSpPr>
          <a:xfrm>
            <a:off x="926123" y="4572219"/>
            <a:ext cx="1701800" cy="2263116"/>
            <a:chOff x="0" y="0"/>
            <a:chExt cx="1702308" cy="2263624"/>
          </a:xfrm>
        </p:grpSpPr>
        <p:sp>
          <p:nvSpPr>
            <p:cNvPr id="7" name="Shape 1267">
              <a:extLst>
                <a:ext uri="{FF2B5EF4-FFF2-40B4-BE49-F238E27FC236}">
                  <a16:creationId xmlns:a16="http://schemas.microsoft.com/office/drawing/2014/main" id="{EE1AC53B-5DE1-4168-BDF5-F7AE04246806}"/>
                </a:ext>
              </a:extLst>
            </p:cNvPr>
            <p:cNvSpPr/>
            <p:nvPr/>
          </p:nvSpPr>
          <p:spPr>
            <a:xfrm>
              <a:off x="324612" y="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1268">
              <a:extLst>
                <a:ext uri="{FF2B5EF4-FFF2-40B4-BE49-F238E27FC236}">
                  <a16:creationId xmlns:a16="http://schemas.microsoft.com/office/drawing/2014/main" id="{92969CFC-FB71-4573-9A67-4403B3176056}"/>
                </a:ext>
              </a:extLst>
            </p:cNvPr>
            <p:cNvSpPr/>
            <p:nvPr/>
          </p:nvSpPr>
          <p:spPr>
            <a:xfrm>
              <a:off x="324612" y="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1269">
              <a:extLst>
                <a:ext uri="{FF2B5EF4-FFF2-40B4-BE49-F238E27FC236}">
                  <a16:creationId xmlns:a16="http://schemas.microsoft.com/office/drawing/2014/main" id="{414D08D7-E923-43C1-AAF2-9A659D4179D1}"/>
                </a:ext>
              </a:extLst>
            </p:cNvPr>
            <p:cNvSpPr/>
            <p:nvPr/>
          </p:nvSpPr>
          <p:spPr>
            <a:xfrm>
              <a:off x="427585" y="138110"/>
              <a:ext cx="339511" cy="302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Shape 1270">
              <a:extLst>
                <a:ext uri="{FF2B5EF4-FFF2-40B4-BE49-F238E27FC236}">
                  <a16:creationId xmlns:a16="http://schemas.microsoft.com/office/drawing/2014/main" id="{3C6E65D4-6A30-4D4D-9291-38E4FA15EB68}"/>
                </a:ext>
              </a:extLst>
            </p:cNvPr>
            <p:cNvSpPr/>
            <p:nvPr/>
          </p:nvSpPr>
          <p:spPr>
            <a:xfrm>
              <a:off x="717804" y="371856"/>
              <a:ext cx="737527" cy="1562786"/>
            </a:xfrm>
            <a:custGeom>
              <a:avLst/>
              <a:gdLst/>
              <a:ahLst/>
              <a:cxnLst/>
              <a:rect l="0" t="0" r="0" b="0"/>
              <a:pathLst>
                <a:path w="737527" h="1562786">
                  <a:moveTo>
                    <a:pt x="0" y="0"/>
                  </a:moveTo>
                  <a:lnTo>
                    <a:pt x="737527" y="1562786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1271">
              <a:extLst>
                <a:ext uri="{FF2B5EF4-FFF2-40B4-BE49-F238E27FC236}">
                  <a16:creationId xmlns:a16="http://schemas.microsoft.com/office/drawing/2014/main" id="{BBB480CC-714F-4C2B-B675-C7118F031EEB}"/>
                </a:ext>
              </a:extLst>
            </p:cNvPr>
            <p:cNvSpPr/>
            <p:nvPr/>
          </p:nvSpPr>
          <p:spPr>
            <a:xfrm>
              <a:off x="403860" y="1199388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229362" y="0"/>
                  </a:move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ubicBezTo>
                    <a:pt x="0" y="97574"/>
                    <a:pt x="102692" y="0"/>
                    <a:pt x="229362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1272">
              <a:extLst>
                <a:ext uri="{FF2B5EF4-FFF2-40B4-BE49-F238E27FC236}">
                  <a16:creationId xmlns:a16="http://schemas.microsoft.com/office/drawing/2014/main" id="{0A8CC38D-F30A-492E-A76B-2652A35A480D}"/>
                </a:ext>
              </a:extLst>
            </p:cNvPr>
            <p:cNvSpPr/>
            <p:nvPr/>
          </p:nvSpPr>
          <p:spPr>
            <a:xfrm>
              <a:off x="403860" y="1199388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0" y="217932"/>
                  </a:moveTo>
                  <a:cubicBezTo>
                    <a:pt x="0" y="97574"/>
                    <a:pt x="102692" y="0"/>
                    <a:pt x="229362" y="0"/>
                  </a:cubicBez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1273">
              <a:extLst>
                <a:ext uri="{FF2B5EF4-FFF2-40B4-BE49-F238E27FC236}">
                  <a16:creationId xmlns:a16="http://schemas.microsoft.com/office/drawing/2014/main" id="{10D8A5C9-0681-4E2B-9980-5D6F76672F12}"/>
                </a:ext>
              </a:extLst>
            </p:cNvPr>
            <p:cNvSpPr/>
            <p:nvPr/>
          </p:nvSpPr>
          <p:spPr>
            <a:xfrm>
              <a:off x="569618" y="1338105"/>
              <a:ext cx="169248" cy="302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Shape 1274">
              <a:extLst>
                <a:ext uri="{FF2B5EF4-FFF2-40B4-BE49-F238E27FC236}">
                  <a16:creationId xmlns:a16="http://schemas.microsoft.com/office/drawing/2014/main" id="{04FA3F27-A8A2-491B-8C83-104F294DE1FF}"/>
                </a:ext>
              </a:extLst>
            </p:cNvPr>
            <p:cNvSpPr/>
            <p:nvPr/>
          </p:nvSpPr>
          <p:spPr>
            <a:xfrm>
              <a:off x="920496" y="1197864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1275">
              <a:extLst>
                <a:ext uri="{FF2B5EF4-FFF2-40B4-BE49-F238E27FC236}">
                  <a16:creationId xmlns:a16="http://schemas.microsoft.com/office/drawing/2014/main" id="{C19028B4-2FA2-4943-B6EA-6F9E3E829592}"/>
                </a:ext>
              </a:extLst>
            </p:cNvPr>
            <p:cNvSpPr/>
            <p:nvPr/>
          </p:nvSpPr>
          <p:spPr>
            <a:xfrm>
              <a:off x="920496" y="1197864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1276">
              <a:extLst>
                <a:ext uri="{FF2B5EF4-FFF2-40B4-BE49-F238E27FC236}">
                  <a16:creationId xmlns:a16="http://schemas.microsoft.com/office/drawing/2014/main" id="{49830CB8-E5AF-486B-8180-428EC492C627}"/>
                </a:ext>
              </a:extLst>
            </p:cNvPr>
            <p:cNvSpPr/>
            <p:nvPr/>
          </p:nvSpPr>
          <p:spPr>
            <a:xfrm>
              <a:off x="1086701" y="1336973"/>
              <a:ext cx="169248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Shape 1277">
              <a:extLst>
                <a:ext uri="{FF2B5EF4-FFF2-40B4-BE49-F238E27FC236}">
                  <a16:creationId xmlns:a16="http://schemas.microsoft.com/office/drawing/2014/main" id="{1AC2735F-9142-4793-AA7E-32739D4F65F4}"/>
                </a:ext>
              </a:extLst>
            </p:cNvPr>
            <p:cNvSpPr/>
            <p:nvPr/>
          </p:nvSpPr>
          <p:spPr>
            <a:xfrm>
              <a:off x="632454" y="972312"/>
              <a:ext cx="66726" cy="226479"/>
            </a:xfrm>
            <a:custGeom>
              <a:avLst/>
              <a:gdLst/>
              <a:ahLst/>
              <a:cxnLst/>
              <a:rect l="0" t="0" r="0" b="0"/>
              <a:pathLst>
                <a:path w="66726" h="226479">
                  <a:moveTo>
                    <a:pt x="66726" y="0"/>
                  </a:moveTo>
                  <a:lnTo>
                    <a:pt x="0" y="226479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1278">
              <a:extLst>
                <a:ext uri="{FF2B5EF4-FFF2-40B4-BE49-F238E27FC236}">
                  <a16:creationId xmlns:a16="http://schemas.microsoft.com/office/drawing/2014/main" id="{F9AFA30F-AF3A-4949-A82A-6510F855CF8E}"/>
                </a:ext>
              </a:extLst>
            </p:cNvPr>
            <p:cNvSpPr/>
            <p:nvPr/>
          </p:nvSpPr>
          <p:spPr>
            <a:xfrm>
              <a:off x="699516" y="182118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1279">
              <a:extLst>
                <a:ext uri="{FF2B5EF4-FFF2-40B4-BE49-F238E27FC236}">
                  <a16:creationId xmlns:a16="http://schemas.microsoft.com/office/drawing/2014/main" id="{5E2A3B87-6057-4DDE-BA1A-FAB432805A03}"/>
                </a:ext>
              </a:extLst>
            </p:cNvPr>
            <p:cNvSpPr/>
            <p:nvPr/>
          </p:nvSpPr>
          <p:spPr>
            <a:xfrm>
              <a:off x="699516" y="182118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280">
              <a:extLst>
                <a:ext uri="{FF2B5EF4-FFF2-40B4-BE49-F238E27FC236}">
                  <a16:creationId xmlns:a16="http://schemas.microsoft.com/office/drawing/2014/main" id="{4A248D06-3414-40BC-B63A-BFD9EC8AA926}"/>
                </a:ext>
              </a:extLst>
            </p:cNvPr>
            <p:cNvSpPr/>
            <p:nvPr/>
          </p:nvSpPr>
          <p:spPr>
            <a:xfrm>
              <a:off x="866286" y="1959196"/>
              <a:ext cx="169248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Shape 1281">
              <a:extLst>
                <a:ext uri="{FF2B5EF4-FFF2-40B4-BE49-F238E27FC236}">
                  <a16:creationId xmlns:a16="http://schemas.microsoft.com/office/drawing/2014/main" id="{4490C9D2-6280-4B2B-8F01-9C893C93453D}"/>
                </a:ext>
              </a:extLst>
            </p:cNvPr>
            <p:cNvSpPr/>
            <p:nvPr/>
          </p:nvSpPr>
          <p:spPr>
            <a:xfrm>
              <a:off x="1242060" y="1822704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1282">
              <a:extLst>
                <a:ext uri="{FF2B5EF4-FFF2-40B4-BE49-F238E27FC236}">
                  <a16:creationId xmlns:a16="http://schemas.microsoft.com/office/drawing/2014/main" id="{7C344D26-E76B-4334-B12A-B7944CE77D28}"/>
                </a:ext>
              </a:extLst>
            </p:cNvPr>
            <p:cNvSpPr/>
            <p:nvPr/>
          </p:nvSpPr>
          <p:spPr>
            <a:xfrm>
              <a:off x="1242060" y="1822704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1283">
              <a:extLst>
                <a:ext uri="{FF2B5EF4-FFF2-40B4-BE49-F238E27FC236}">
                  <a16:creationId xmlns:a16="http://schemas.microsoft.com/office/drawing/2014/main" id="{673EB699-5CDA-46C6-96A2-14AF9E563E92}"/>
                </a:ext>
              </a:extLst>
            </p:cNvPr>
            <p:cNvSpPr/>
            <p:nvPr/>
          </p:nvSpPr>
          <p:spPr>
            <a:xfrm>
              <a:off x="1408557" y="1961159"/>
              <a:ext cx="169248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Shape 1284">
              <a:extLst>
                <a:ext uri="{FF2B5EF4-FFF2-40B4-BE49-F238E27FC236}">
                  <a16:creationId xmlns:a16="http://schemas.microsoft.com/office/drawing/2014/main" id="{557349C9-6B42-4739-A33A-55801AE5E6A6}"/>
                </a:ext>
              </a:extLst>
            </p:cNvPr>
            <p:cNvSpPr/>
            <p:nvPr/>
          </p:nvSpPr>
          <p:spPr>
            <a:xfrm>
              <a:off x="283464" y="391668"/>
              <a:ext cx="119190" cy="425412"/>
            </a:xfrm>
            <a:custGeom>
              <a:avLst/>
              <a:gdLst/>
              <a:ahLst/>
              <a:cxnLst/>
              <a:rect l="0" t="0" r="0" b="0"/>
              <a:pathLst>
                <a:path w="119190" h="425412">
                  <a:moveTo>
                    <a:pt x="119190" y="0"/>
                  </a:moveTo>
                  <a:lnTo>
                    <a:pt x="0" y="42541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1285">
              <a:extLst>
                <a:ext uri="{FF2B5EF4-FFF2-40B4-BE49-F238E27FC236}">
                  <a16:creationId xmlns:a16="http://schemas.microsoft.com/office/drawing/2014/main" id="{275F9B1B-A991-47AC-BA49-57EAB25B29E8}"/>
                </a:ext>
              </a:extLst>
            </p:cNvPr>
            <p:cNvSpPr/>
            <p:nvPr/>
          </p:nvSpPr>
          <p:spPr>
            <a:xfrm>
              <a:off x="632460" y="600456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229362" y="0"/>
                  </a:move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ubicBezTo>
                    <a:pt x="0" y="97574"/>
                    <a:pt x="102692" y="0"/>
                    <a:pt x="229362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1286">
              <a:extLst>
                <a:ext uri="{FF2B5EF4-FFF2-40B4-BE49-F238E27FC236}">
                  <a16:creationId xmlns:a16="http://schemas.microsoft.com/office/drawing/2014/main" id="{AF88656E-0D50-4591-B993-844ED1730FD7}"/>
                </a:ext>
              </a:extLst>
            </p:cNvPr>
            <p:cNvSpPr/>
            <p:nvPr/>
          </p:nvSpPr>
          <p:spPr>
            <a:xfrm>
              <a:off x="632460" y="600456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0" y="217932"/>
                  </a:moveTo>
                  <a:cubicBezTo>
                    <a:pt x="0" y="97574"/>
                    <a:pt x="102692" y="0"/>
                    <a:pt x="229362" y="0"/>
                  </a:cubicBez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1287">
              <a:extLst>
                <a:ext uri="{FF2B5EF4-FFF2-40B4-BE49-F238E27FC236}">
                  <a16:creationId xmlns:a16="http://schemas.microsoft.com/office/drawing/2014/main" id="{A2006EAD-B916-4764-88D8-71BE346B2465}"/>
                </a:ext>
              </a:extLst>
            </p:cNvPr>
            <p:cNvSpPr/>
            <p:nvPr/>
          </p:nvSpPr>
          <p:spPr>
            <a:xfrm>
              <a:off x="798373" y="739085"/>
              <a:ext cx="169248" cy="302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Shape 1288">
              <a:extLst>
                <a:ext uri="{FF2B5EF4-FFF2-40B4-BE49-F238E27FC236}">
                  <a16:creationId xmlns:a16="http://schemas.microsoft.com/office/drawing/2014/main" id="{AFA15D2F-84A6-473B-BF69-A593BE1C0F4A}"/>
                </a:ext>
              </a:extLst>
            </p:cNvPr>
            <p:cNvSpPr/>
            <p:nvPr/>
          </p:nvSpPr>
          <p:spPr>
            <a:xfrm>
              <a:off x="979926" y="1606296"/>
              <a:ext cx="66726" cy="226479"/>
            </a:xfrm>
            <a:custGeom>
              <a:avLst/>
              <a:gdLst/>
              <a:ahLst/>
              <a:cxnLst/>
              <a:rect l="0" t="0" r="0" b="0"/>
              <a:pathLst>
                <a:path w="66726" h="226479">
                  <a:moveTo>
                    <a:pt x="66726" y="0"/>
                  </a:moveTo>
                  <a:lnTo>
                    <a:pt x="0" y="226479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1289">
              <a:extLst>
                <a:ext uri="{FF2B5EF4-FFF2-40B4-BE49-F238E27FC236}">
                  <a16:creationId xmlns:a16="http://schemas.microsoft.com/office/drawing/2014/main" id="{4246FC23-3BBB-47E2-AE94-D79028E275BC}"/>
                </a:ext>
              </a:extLst>
            </p:cNvPr>
            <p:cNvSpPr/>
            <p:nvPr/>
          </p:nvSpPr>
          <p:spPr>
            <a:xfrm>
              <a:off x="0" y="61722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1290">
              <a:extLst>
                <a:ext uri="{FF2B5EF4-FFF2-40B4-BE49-F238E27FC236}">
                  <a16:creationId xmlns:a16="http://schemas.microsoft.com/office/drawing/2014/main" id="{379B6C76-DCF5-491A-A76B-E9C77E90E36D}"/>
                </a:ext>
              </a:extLst>
            </p:cNvPr>
            <p:cNvSpPr/>
            <p:nvPr/>
          </p:nvSpPr>
          <p:spPr>
            <a:xfrm>
              <a:off x="0" y="61722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1291">
              <a:extLst>
                <a:ext uri="{FF2B5EF4-FFF2-40B4-BE49-F238E27FC236}">
                  <a16:creationId xmlns:a16="http://schemas.microsoft.com/office/drawing/2014/main" id="{C22058F1-F85A-4717-8127-D5AC4C183A16}"/>
                </a:ext>
              </a:extLst>
            </p:cNvPr>
            <p:cNvSpPr/>
            <p:nvPr/>
          </p:nvSpPr>
          <p:spPr>
            <a:xfrm>
              <a:off x="166323" y="756464"/>
              <a:ext cx="169248" cy="302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A576AD9F-4680-4BDF-8596-94CF649C32CC}"/>
              </a:ext>
            </a:extLst>
          </p:cNvPr>
          <p:cNvSpPr/>
          <p:nvPr/>
        </p:nvSpPr>
        <p:spPr>
          <a:xfrm>
            <a:off x="5401002" y="4980367"/>
            <a:ext cx="6096000" cy="12690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42645" indent="-6350">
              <a:lnSpc>
                <a:spcPct val="110000"/>
              </a:lnSpc>
              <a:spcAft>
                <a:spcPts val="25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对任意自然数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≥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2, </a:t>
            </a:r>
            <a:endParaRPr lang="zh-CN" altLang="zh-CN" sz="11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36295">
              <a:lnSpc>
                <a:spcPct val="107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存在唯一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使得</a:t>
            </a:r>
            <a:endParaRPr lang="zh-CN" altLang="zh-CN" sz="11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36295">
              <a:lnSpc>
                <a:spcPct val="107000"/>
              </a:lnSpc>
              <a:spcAft>
                <a:spcPts val="1485"/>
              </a:spcAft>
            </a:pP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2+3+…+k </a:t>
            </a:r>
            <a:r>
              <a:rPr lang="en-US" altLang="zh-CN" sz="2400" kern="1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≤ 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 &lt;2+3+…+(k+1).</a:t>
            </a:r>
            <a:endParaRPr lang="zh-CN" altLang="zh-CN" sz="11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1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37CFD-507C-43CD-B1B3-782C65BE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6" y="1160584"/>
            <a:ext cx="9504486" cy="5635869"/>
          </a:xfrm>
        </p:spPr>
        <p:txBody>
          <a:bodyPr>
            <a:normAutofit/>
          </a:bodyPr>
          <a:lstStyle/>
          <a:p>
            <a:pPr marL="222885" marR="3791585" indent="-6350">
              <a:lnSpc>
                <a:spcPct val="110000"/>
              </a:lnSpc>
              <a:spcAft>
                <a:spcPts val="25"/>
              </a:spcAft>
            </a:pPr>
            <a:r>
              <a:rPr lang="en-US" altLang="zh-CN" b="1" dirty="0">
                <a:solidFill>
                  <a:srgbClr val="0000E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zh-CN" altLang="zh-CN" dirty="0">
                <a:solidFill>
                  <a:srgbClr val="0000E5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最优分解问题</a:t>
            </a:r>
            <a:r>
              <a:rPr lang="en-US" altLang="zh-CN" b="1" dirty="0">
                <a:solidFill>
                  <a:srgbClr val="0000E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216535" marR="3791585" indent="0">
              <a:lnSpc>
                <a:spcPct val="110000"/>
              </a:lnSpc>
              <a:spcAft>
                <a:spcPts val="25"/>
              </a:spcAft>
              <a:buNone/>
            </a:pP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对任意自然数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altLang="zh-CN" kern="1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≥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2, 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存在唯一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使得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2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59535" marR="157480" indent="0">
              <a:lnSpc>
                <a:spcPct val="112000"/>
              </a:lnSpc>
              <a:spcAft>
                <a:spcPts val="15"/>
              </a:spcAft>
              <a:buNone/>
            </a:pP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2+3+…+k </a:t>
            </a:r>
            <a:r>
              <a:rPr lang="en-US" altLang="zh-CN" kern="1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≤ 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 &lt;2+3+…+(k+1).</a:t>
            </a:r>
            <a:endParaRPr lang="zh-CN" altLang="zh-CN" sz="12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令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m=n-2-3-…-k,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≤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altLang="zh-CN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≤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k. </a:t>
            </a:r>
          </a:p>
          <a:p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若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m=0,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则分解为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{2,3,…,k}; </a:t>
            </a:r>
          </a:p>
          <a:p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若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≤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≤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k-1,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则分解为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{2,3,…,k+1}-{k-m+1}; </a:t>
            </a:r>
          </a:p>
          <a:p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若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m=k,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则分解为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{3,4,…,k+2}-{k+1}. </a:t>
            </a:r>
          </a:p>
          <a:p>
            <a:pPr marL="0" indent="0">
              <a:buNone/>
            </a:pPr>
            <a:r>
              <a:rPr lang="zh-CN" altLang="zh-CN" dirty="0">
                <a:solidFill>
                  <a:srgbClr val="0000E5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贪心选择</a:t>
            </a:r>
            <a:r>
              <a:rPr lang="en-US" altLang="zh-CN" b="1" dirty="0">
                <a:solidFill>
                  <a:srgbClr val="0000E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zh-CN" altLang="zh-CN" dirty="0">
                <a:solidFill>
                  <a:srgbClr val="0000E5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取最小不同数的和</a:t>
            </a:r>
            <a:r>
              <a:rPr lang="en-US" altLang="zh-CN" b="1" dirty="0">
                <a:solidFill>
                  <a:srgbClr val="0000E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80EFF3-31F7-4404-8E3A-D376A1C1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23" y="0"/>
            <a:ext cx="10515600" cy="1325563"/>
          </a:xfrm>
        </p:spPr>
        <p:txBody>
          <a:bodyPr/>
          <a:lstStyle/>
          <a:p>
            <a:r>
              <a:rPr lang="en-US" altLang="zh-CN" b="1" kern="100" dirty="0">
                <a:solidFill>
                  <a:srgbClr val="6600CC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b="1" kern="100" dirty="0">
                <a:solidFill>
                  <a:srgbClr val="6600CC"/>
                </a:solidFill>
                <a:latin typeface="Times New Roman" panose="02020603050405020304" pitchFamily="18" charset="0"/>
              </a:rPr>
              <a:t>贪心</a:t>
            </a:r>
            <a:r>
              <a:rPr lang="en-US" altLang="zh-CN" b="1" kern="100" dirty="0">
                <a:solidFill>
                  <a:srgbClr val="6600CC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zh-CN" kern="100" dirty="0">
                <a:solidFill>
                  <a:srgbClr val="0000E5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最优分解问题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8CE596-7166-41FF-A9B7-FE8481481F20}"/>
              </a:ext>
            </a:extLst>
          </p:cNvPr>
          <p:cNvSpPr/>
          <p:nvPr/>
        </p:nvSpPr>
        <p:spPr>
          <a:xfrm>
            <a:off x="6920046" y="1160584"/>
            <a:ext cx="281840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zh-CN" sz="2800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算法正确性证明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grpSp>
        <p:nvGrpSpPr>
          <p:cNvPr id="7" name="Group 26668">
            <a:extLst>
              <a:ext uri="{FF2B5EF4-FFF2-40B4-BE49-F238E27FC236}">
                <a16:creationId xmlns:a16="http://schemas.microsoft.com/office/drawing/2014/main" id="{C2BB60B4-8EB1-4458-80A9-98C5CD76847B}"/>
              </a:ext>
            </a:extLst>
          </p:cNvPr>
          <p:cNvGrpSpPr/>
          <p:nvPr/>
        </p:nvGrpSpPr>
        <p:grpSpPr>
          <a:xfrm>
            <a:off x="7379504" y="1529861"/>
            <a:ext cx="5184863" cy="5202383"/>
            <a:chOff x="0" y="0"/>
            <a:chExt cx="5184995" cy="5202383"/>
          </a:xfrm>
        </p:grpSpPr>
        <p:sp>
          <p:nvSpPr>
            <p:cNvPr id="9" name="Shape 1403">
              <a:extLst>
                <a:ext uri="{FF2B5EF4-FFF2-40B4-BE49-F238E27FC236}">
                  <a16:creationId xmlns:a16="http://schemas.microsoft.com/office/drawing/2014/main" id="{19CAF09E-E3C0-4E89-A93C-E561567F8EFC}"/>
                </a:ext>
              </a:extLst>
            </p:cNvPr>
            <p:cNvSpPr/>
            <p:nvPr/>
          </p:nvSpPr>
          <p:spPr>
            <a:xfrm>
              <a:off x="2764536" y="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1404">
              <a:extLst>
                <a:ext uri="{FF2B5EF4-FFF2-40B4-BE49-F238E27FC236}">
                  <a16:creationId xmlns:a16="http://schemas.microsoft.com/office/drawing/2014/main" id="{FDC50B2E-6540-48BC-8012-043C029552E0}"/>
                </a:ext>
              </a:extLst>
            </p:cNvPr>
            <p:cNvSpPr/>
            <p:nvPr/>
          </p:nvSpPr>
          <p:spPr>
            <a:xfrm>
              <a:off x="2764536" y="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1405">
              <a:extLst>
                <a:ext uri="{FF2B5EF4-FFF2-40B4-BE49-F238E27FC236}">
                  <a16:creationId xmlns:a16="http://schemas.microsoft.com/office/drawing/2014/main" id="{6FC826AB-2AD5-45E0-BD95-92719F4F9E0C}"/>
                </a:ext>
              </a:extLst>
            </p:cNvPr>
            <p:cNvSpPr/>
            <p:nvPr/>
          </p:nvSpPr>
          <p:spPr>
            <a:xfrm>
              <a:off x="2867224" y="137847"/>
              <a:ext cx="339511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17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Shape 1406">
              <a:extLst>
                <a:ext uri="{FF2B5EF4-FFF2-40B4-BE49-F238E27FC236}">
                  <a16:creationId xmlns:a16="http://schemas.microsoft.com/office/drawing/2014/main" id="{61122069-089F-48CD-B1C9-DA2833D265FA}"/>
                </a:ext>
              </a:extLst>
            </p:cNvPr>
            <p:cNvSpPr/>
            <p:nvPr/>
          </p:nvSpPr>
          <p:spPr>
            <a:xfrm>
              <a:off x="3156204" y="371856"/>
              <a:ext cx="1067194" cy="2171002"/>
            </a:xfrm>
            <a:custGeom>
              <a:avLst/>
              <a:gdLst/>
              <a:ahLst/>
              <a:cxnLst/>
              <a:rect l="0" t="0" r="0" b="0"/>
              <a:pathLst>
                <a:path w="1067194" h="2171002">
                  <a:moveTo>
                    <a:pt x="0" y="0"/>
                  </a:moveTo>
                  <a:lnTo>
                    <a:pt x="1067194" y="217100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1407">
              <a:extLst>
                <a:ext uri="{FF2B5EF4-FFF2-40B4-BE49-F238E27FC236}">
                  <a16:creationId xmlns:a16="http://schemas.microsoft.com/office/drawing/2014/main" id="{D9DC4CA8-0B63-41A9-A0C6-5779F74BD227}"/>
                </a:ext>
              </a:extLst>
            </p:cNvPr>
            <p:cNvSpPr/>
            <p:nvPr/>
          </p:nvSpPr>
          <p:spPr>
            <a:xfrm>
              <a:off x="2842260" y="1199388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1408">
              <a:extLst>
                <a:ext uri="{FF2B5EF4-FFF2-40B4-BE49-F238E27FC236}">
                  <a16:creationId xmlns:a16="http://schemas.microsoft.com/office/drawing/2014/main" id="{641C0E9E-A191-4BF7-8111-5B4A7A00B79D}"/>
                </a:ext>
              </a:extLst>
            </p:cNvPr>
            <p:cNvSpPr/>
            <p:nvPr/>
          </p:nvSpPr>
          <p:spPr>
            <a:xfrm>
              <a:off x="2842260" y="1199388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409">
              <a:extLst>
                <a:ext uri="{FF2B5EF4-FFF2-40B4-BE49-F238E27FC236}">
                  <a16:creationId xmlns:a16="http://schemas.microsoft.com/office/drawing/2014/main" id="{E89BCF41-9B19-4CDB-962D-41CFCE69072F}"/>
                </a:ext>
              </a:extLst>
            </p:cNvPr>
            <p:cNvSpPr/>
            <p:nvPr/>
          </p:nvSpPr>
          <p:spPr>
            <a:xfrm>
              <a:off x="3009258" y="1337843"/>
              <a:ext cx="169248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Shape 1410">
              <a:extLst>
                <a:ext uri="{FF2B5EF4-FFF2-40B4-BE49-F238E27FC236}">
                  <a16:creationId xmlns:a16="http://schemas.microsoft.com/office/drawing/2014/main" id="{A61226EC-7CB4-4DC5-AC87-9AEEB2333894}"/>
                </a:ext>
              </a:extLst>
            </p:cNvPr>
            <p:cNvSpPr/>
            <p:nvPr/>
          </p:nvSpPr>
          <p:spPr>
            <a:xfrm>
              <a:off x="3360420" y="1197864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229362" y="0"/>
                  </a:move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ubicBezTo>
                    <a:pt x="0" y="97574"/>
                    <a:pt x="102692" y="0"/>
                    <a:pt x="229362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1411">
              <a:extLst>
                <a:ext uri="{FF2B5EF4-FFF2-40B4-BE49-F238E27FC236}">
                  <a16:creationId xmlns:a16="http://schemas.microsoft.com/office/drawing/2014/main" id="{B05F62AF-F8D9-421E-8E1C-0E8320FE12B5}"/>
                </a:ext>
              </a:extLst>
            </p:cNvPr>
            <p:cNvSpPr/>
            <p:nvPr/>
          </p:nvSpPr>
          <p:spPr>
            <a:xfrm>
              <a:off x="3360420" y="1197864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0" y="217932"/>
                  </a:moveTo>
                  <a:cubicBezTo>
                    <a:pt x="0" y="97574"/>
                    <a:pt x="102692" y="0"/>
                    <a:pt x="229362" y="0"/>
                  </a:cubicBez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412">
              <a:extLst>
                <a:ext uri="{FF2B5EF4-FFF2-40B4-BE49-F238E27FC236}">
                  <a16:creationId xmlns:a16="http://schemas.microsoft.com/office/drawing/2014/main" id="{36936A43-765F-4D58-B01F-7A2C4E73C0B6}"/>
                </a:ext>
              </a:extLst>
            </p:cNvPr>
            <p:cNvSpPr/>
            <p:nvPr/>
          </p:nvSpPr>
          <p:spPr>
            <a:xfrm>
              <a:off x="3462841" y="1336712"/>
              <a:ext cx="339511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12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Shape 1413">
              <a:extLst>
                <a:ext uri="{FF2B5EF4-FFF2-40B4-BE49-F238E27FC236}">
                  <a16:creationId xmlns:a16="http://schemas.microsoft.com/office/drawing/2014/main" id="{4EA3734E-5450-464D-BFAD-D648683BBEB4}"/>
                </a:ext>
              </a:extLst>
            </p:cNvPr>
            <p:cNvSpPr/>
            <p:nvPr/>
          </p:nvSpPr>
          <p:spPr>
            <a:xfrm>
              <a:off x="3072378" y="972312"/>
              <a:ext cx="66726" cy="226479"/>
            </a:xfrm>
            <a:custGeom>
              <a:avLst/>
              <a:gdLst/>
              <a:ahLst/>
              <a:cxnLst/>
              <a:rect l="0" t="0" r="0" b="0"/>
              <a:pathLst>
                <a:path w="66726" h="226479">
                  <a:moveTo>
                    <a:pt x="66726" y="0"/>
                  </a:moveTo>
                  <a:lnTo>
                    <a:pt x="0" y="226479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1414">
              <a:extLst>
                <a:ext uri="{FF2B5EF4-FFF2-40B4-BE49-F238E27FC236}">
                  <a16:creationId xmlns:a16="http://schemas.microsoft.com/office/drawing/2014/main" id="{50FDF0A4-548D-404C-AC52-DF13039C5330}"/>
                </a:ext>
              </a:extLst>
            </p:cNvPr>
            <p:cNvSpPr/>
            <p:nvPr/>
          </p:nvSpPr>
          <p:spPr>
            <a:xfrm>
              <a:off x="3139440" y="1819656"/>
              <a:ext cx="460248" cy="437388"/>
            </a:xfrm>
            <a:custGeom>
              <a:avLst/>
              <a:gdLst/>
              <a:ahLst/>
              <a:cxnLst/>
              <a:rect l="0" t="0" r="0" b="0"/>
              <a:pathLst>
                <a:path w="460248" h="437388">
                  <a:moveTo>
                    <a:pt x="230124" y="0"/>
                  </a:moveTo>
                  <a:cubicBezTo>
                    <a:pt x="357213" y="0"/>
                    <a:pt x="460248" y="97917"/>
                    <a:pt x="460248" y="218694"/>
                  </a:cubicBezTo>
                  <a:cubicBezTo>
                    <a:pt x="460248" y="339471"/>
                    <a:pt x="357213" y="437388"/>
                    <a:pt x="230124" y="437388"/>
                  </a:cubicBezTo>
                  <a:cubicBezTo>
                    <a:pt x="103035" y="437388"/>
                    <a:pt x="0" y="339471"/>
                    <a:pt x="0" y="218694"/>
                  </a:cubicBezTo>
                  <a:cubicBezTo>
                    <a:pt x="0" y="97917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1415">
              <a:extLst>
                <a:ext uri="{FF2B5EF4-FFF2-40B4-BE49-F238E27FC236}">
                  <a16:creationId xmlns:a16="http://schemas.microsoft.com/office/drawing/2014/main" id="{A4ECEE00-EBAD-4171-A798-F64E660E5414}"/>
                </a:ext>
              </a:extLst>
            </p:cNvPr>
            <p:cNvSpPr/>
            <p:nvPr/>
          </p:nvSpPr>
          <p:spPr>
            <a:xfrm>
              <a:off x="3139440" y="1819656"/>
              <a:ext cx="460248" cy="437388"/>
            </a:xfrm>
            <a:custGeom>
              <a:avLst/>
              <a:gdLst/>
              <a:ahLst/>
              <a:cxnLst/>
              <a:rect l="0" t="0" r="0" b="0"/>
              <a:pathLst>
                <a:path w="460248" h="437388">
                  <a:moveTo>
                    <a:pt x="0" y="218694"/>
                  </a:moveTo>
                  <a:cubicBezTo>
                    <a:pt x="0" y="97917"/>
                    <a:pt x="103035" y="0"/>
                    <a:pt x="230124" y="0"/>
                  </a:cubicBezTo>
                  <a:cubicBezTo>
                    <a:pt x="357213" y="0"/>
                    <a:pt x="460248" y="97917"/>
                    <a:pt x="460248" y="218694"/>
                  </a:cubicBezTo>
                  <a:cubicBezTo>
                    <a:pt x="460248" y="339471"/>
                    <a:pt x="357213" y="437388"/>
                    <a:pt x="230124" y="437388"/>
                  </a:cubicBezTo>
                  <a:cubicBezTo>
                    <a:pt x="103035" y="437388"/>
                    <a:pt x="0" y="339471"/>
                    <a:pt x="0" y="218694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1416">
              <a:extLst>
                <a:ext uri="{FF2B5EF4-FFF2-40B4-BE49-F238E27FC236}">
                  <a16:creationId xmlns:a16="http://schemas.microsoft.com/office/drawing/2014/main" id="{657E279F-9C60-431B-8737-03E80F011249}"/>
                </a:ext>
              </a:extLst>
            </p:cNvPr>
            <p:cNvSpPr/>
            <p:nvPr/>
          </p:nvSpPr>
          <p:spPr>
            <a:xfrm>
              <a:off x="3305925" y="1958933"/>
              <a:ext cx="169248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Shape 1417">
              <a:extLst>
                <a:ext uri="{FF2B5EF4-FFF2-40B4-BE49-F238E27FC236}">
                  <a16:creationId xmlns:a16="http://schemas.microsoft.com/office/drawing/2014/main" id="{31A1F2CE-CE96-4978-81F3-09E46D541E05}"/>
                </a:ext>
              </a:extLst>
            </p:cNvPr>
            <p:cNvSpPr/>
            <p:nvPr/>
          </p:nvSpPr>
          <p:spPr>
            <a:xfrm>
              <a:off x="3681984" y="1822704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1418">
              <a:extLst>
                <a:ext uri="{FF2B5EF4-FFF2-40B4-BE49-F238E27FC236}">
                  <a16:creationId xmlns:a16="http://schemas.microsoft.com/office/drawing/2014/main" id="{8696B06B-8783-4F67-A023-E6F167B77A2A}"/>
                </a:ext>
              </a:extLst>
            </p:cNvPr>
            <p:cNvSpPr/>
            <p:nvPr/>
          </p:nvSpPr>
          <p:spPr>
            <a:xfrm>
              <a:off x="3681984" y="1822704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1419">
              <a:extLst>
                <a:ext uri="{FF2B5EF4-FFF2-40B4-BE49-F238E27FC236}">
                  <a16:creationId xmlns:a16="http://schemas.microsoft.com/office/drawing/2014/main" id="{51CFF8B3-EB2F-4F09-B9F6-54AAFCC139BC}"/>
                </a:ext>
              </a:extLst>
            </p:cNvPr>
            <p:cNvSpPr/>
            <p:nvPr/>
          </p:nvSpPr>
          <p:spPr>
            <a:xfrm>
              <a:off x="3848198" y="1960898"/>
              <a:ext cx="169248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Shape 1420">
              <a:extLst>
                <a:ext uri="{FF2B5EF4-FFF2-40B4-BE49-F238E27FC236}">
                  <a16:creationId xmlns:a16="http://schemas.microsoft.com/office/drawing/2014/main" id="{A6241EA0-EF65-4EDA-832B-B9331E76D858}"/>
                </a:ext>
              </a:extLst>
            </p:cNvPr>
            <p:cNvSpPr/>
            <p:nvPr/>
          </p:nvSpPr>
          <p:spPr>
            <a:xfrm>
              <a:off x="2723388" y="391668"/>
              <a:ext cx="119190" cy="425412"/>
            </a:xfrm>
            <a:custGeom>
              <a:avLst/>
              <a:gdLst/>
              <a:ahLst/>
              <a:cxnLst/>
              <a:rect l="0" t="0" r="0" b="0"/>
              <a:pathLst>
                <a:path w="119190" h="425412">
                  <a:moveTo>
                    <a:pt x="119190" y="0"/>
                  </a:moveTo>
                  <a:lnTo>
                    <a:pt x="0" y="42541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1421">
              <a:extLst>
                <a:ext uri="{FF2B5EF4-FFF2-40B4-BE49-F238E27FC236}">
                  <a16:creationId xmlns:a16="http://schemas.microsoft.com/office/drawing/2014/main" id="{C0122660-AAED-4C4E-82FE-8E2A6ADDC54D}"/>
                </a:ext>
              </a:extLst>
            </p:cNvPr>
            <p:cNvSpPr/>
            <p:nvPr/>
          </p:nvSpPr>
          <p:spPr>
            <a:xfrm>
              <a:off x="3070860" y="600456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1422">
              <a:extLst>
                <a:ext uri="{FF2B5EF4-FFF2-40B4-BE49-F238E27FC236}">
                  <a16:creationId xmlns:a16="http://schemas.microsoft.com/office/drawing/2014/main" id="{C26E5537-D385-46E1-97BD-75178DB72902}"/>
                </a:ext>
              </a:extLst>
            </p:cNvPr>
            <p:cNvSpPr/>
            <p:nvPr/>
          </p:nvSpPr>
          <p:spPr>
            <a:xfrm>
              <a:off x="3070860" y="600456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1423">
              <a:extLst>
                <a:ext uri="{FF2B5EF4-FFF2-40B4-BE49-F238E27FC236}">
                  <a16:creationId xmlns:a16="http://schemas.microsoft.com/office/drawing/2014/main" id="{D8D34D38-053C-4CB8-BE7D-EE1F1F18BEAB}"/>
                </a:ext>
              </a:extLst>
            </p:cNvPr>
            <p:cNvSpPr/>
            <p:nvPr/>
          </p:nvSpPr>
          <p:spPr>
            <a:xfrm>
              <a:off x="3174513" y="738822"/>
              <a:ext cx="339511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15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Shape 1424">
              <a:extLst>
                <a:ext uri="{FF2B5EF4-FFF2-40B4-BE49-F238E27FC236}">
                  <a16:creationId xmlns:a16="http://schemas.microsoft.com/office/drawing/2014/main" id="{CA31A46B-9FBD-4DFE-8297-1E7037A61E15}"/>
                </a:ext>
              </a:extLst>
            </p:cNvPr>
            <p:cNvSpPr/>
            <p:nvPr/>
          </p:nvSpPr>
          <p:spPr>
            <a:xfrm>
              <a:off x="3419850" y="1606296"/>
              <a:ext cx="66726" cy="226479"/>
            </a:xfrm>
            <a:custGeom>
              <a:avLst/>
              <a:gdLst/>
              <a:ahLst/>
              <a:cxnLst/>
              <a:rect l="0" t="0" r="0" b="0"/>
              <a:pathLst>
                <a:path w="66726" h="226479">
                  <a:moveTo>
                    <a:pt x="66726" y="0"/>
                  </a:moveTo>
                  <a:lnTo>
                    <a:pt x="0" y="226479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1425">
              <a:extLst>
                <a:ext uri="{FF2B5EF4-FFF2-40B4-BE49-F238E27FC236}">
                  <a16:creationId xmlns:a16="http://schemas.microsoft.com/office/drawing/2014/main" id="{7B89C751-97D4-4C22-A4C7-8FD1C6035B8A}"/>
                </a:ext>
              </a:extLst>
            </p:cNvPr>
            <p:cNvSpPr/>
            <p:nvPr/>
          </p:nvSpPr>
          <p:spPr>
            <a:xfrm>
              <a:off x="2439924" y="61722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1426">
              <a:extLst>
                <a:ext uri="{FF2B5EF4-FFF2-40B4-BE49-F238E27FC236}">
                  <a16:creationId xmlns:a16="http://schemas.microsoft.com/office/drawing/2014/main" id="{C35CC990-1ADF-4A5A-AC6C-6FA19E0AF13E}"/>
                </a:ext>
              </a:extLst>
            </p:cNvPr>
            <p:cNvSpPr/>
            <p:nvPr/>
          </p:nvSpPr>
          <p:spPr>
            <a:xfrm>
              <a:off x="2439924" y="61722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1427">
              <a:extLst>
                <a:ext uri="{FF2B5EF4-FFF2-40B4-BE49-F238E27FC236}">
                  <a16:creationId xmlns:a16="http://schemas.microsoft.com/office/drawing/2014/main" id="{867E8F8E-910E-403B-BE19-19258C13FE77}"/>
                </a:ext>
              </a:extLst>
            </p:cNvPr>
            <p:cNvSpPr/>
            <p:nvPr/>
          </p:nvSpPr>
          <p:spPr>
            <a:xfrm>
              <a:off x="2605964" y="756201"/>
              <a:ext cx="169248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Shape 1428">
              <a:extLst>
                <a:ext uri="{FF2B5EF4-FFF2-40B4-BE49-F238E27FC236}">
                  <a16:creationId xmlns:a16="http://schemas.microsoft.com/office/drawing/2014/main" id="{CCD97963-F159-4B5E-B1DD-70C30223E782}"/>
                </a:ext>
              </a:extLst>
            </p:cNvPr>
            <p:cNvSpPr/>
            <p:nvPr/>
          </p:nvSpPr>
          <p:spPr>
            <a:xfrm>
              <a:off x="4018788" y="2410968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347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1429">
              <a:extLst>
                <a:ext uri="{FF2B5EF4-FFF2-40B4-BE49-F238E27FC236}">
                  <a16:creationId xmlns:a16="http://schemas.microsoft.com/office/drawing/2014/main" id="{DB2815E9-CB2F-41CB-93DF-FACFF356CFB0}"/>
                </a:ext>
              </a:extLst>
            </p:cNvPr>
            <p:cNvSpPr/>
            <p:nvPr/>
          </p:nvSpPr>
          <p:spPr>
            <a:xfrm>
              <a:off x="4018788" y="2410968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1430">
              <a:extLst>
                <a:ext uri="{FF2B5EF4-FFF2-40B4-BE49-F238E27FC236}">
                  <a16:creationId xmlns:a16="http://schemas.microsoft.com/office/drawing/2014/main" id="{05158DC4-4865-4A0E-9B28-D44796CE4635}"/>
                </a:ext>
              </a:extLst>
            </p:cNvPr>
            <p:cNvSpPr/>
            <p:nvPr/>
          </p:nvSpPr>
          <p:spPr>
            <a:xfrm>
              <a:off x="4185349" y="2549222"/>
              <a:ext cx="169248" cy="302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Shape 1431">
              <a:extLst>
                <a:ext uri="{FF2B5EF4-FFF2-40B4-BE49-F238E27FC236}">
                  <a16:creationId xmlns:a16="http://schemas.microsoft.com/office/drawing/2014/main" id="{4A2D247E-EBD3-483E-A070-26D271762DE9}"/>
                </a:ext>
              </a:extLst>
            </p:cNvPr>
            <p:cNvSpPr/>
            <p:nvPr/>
          </p:nvSpPr>
          <p:spPr>
            <a:xfrm>
              <a:off x="3435096" y="2436876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229362" y="0"/>
                  </a:move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ubicBezTo>
                    <a:pt x="0" y="97574"/>
                    <a:pt x="102692" y="0"/>
                    <a:pt x="229362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1432">
              <a:extLst>
                <a:ext uri="{FF2B5EF4-FFF2-40B4-BE49-F238E27FC236}">
                  <a16:creationId xmlns:a16="http://schemas.microsoft.com/office/drawing/2014/main" id="{E6AE0B1E-2251-4F23-AA37-D3A8B0BC0E07}"/>
                </a:ext>
              </a:extLst>
            </p:cNvPr>
            <p:cNvSpPr/>
            <p:nvPr/>
          </p:nvSpPr>
          <p:spPr>
            <a:xfrm>
              <a:off x="3435096" y="2436876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0" y="217932"/>
                  </a:moveTo>
                  <a:cubicBezTo>
                    <a:pt x="0" y="97574"/>
                    <a:pt x="102692" y="0"/>
                    <a:pt x="229362" y="0"/>
                  </a:cubicBez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1433">
              <a:extLst>
                <a:ext uri="{FF2B5EF4-FFF2-40B4-BE49-F238E27FC236}">
                  <a16:creationId xmlns:a16="http://schemas.microsoft.com/office/drawing/2014/main" id="{FCA84D63-D20C-47CB-910C-54C57F5E95A9}"/>
                </a:ext>
              </a:extLst>
            </p:cNvPr>
            <p:cNvSpPr/>
            <p:nvPr/>
          </p:nvSpPr>
          <p:spPr>
            <a:xfrm>
              <a:off x="3600905" y="2575883"/>
              <a:ext cx="169248" cy="302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Shape 1434">
              <a:extLst>
                <a:ext uri="{FF2B5EF4-FFF2-40B4-BE49-F238E27FC236}">
                  <a16:creationId xmlns:a16="http://schemas.microsoft.com/office/drawing/2014/main" id="{BE23B392-1B90-47F1-8F43-9184445375DD}"/>
                </a:ext>
              </a:extLst>
            </p:cNvPr>
            <p:cNvSpPr/>
            <p:nvPr/>
          </p:nvSpPr>
          <p:spPr>
            <a:xfrm>
              <a:off x="3715505" y="2223516"/>
              <a:ext cx="66726" cy="226479"/>
            </a:xfrm>
            <a:custGeom>
              <a:avLst/>
              <a:gdLst/>
              <a:ahLst/>
              <a:cxnLst/>
              <a:rect l="0" t="0" r="0" b="0"/>
              <a:pathLst>
                <a:path w="66726" h="226479">
                  <a:moveTo>
                    <a:pt x="66726" y="0"/>
                  </a:moveTo>
                  <a:lnTo>
                    <a:pt x="0" y="226479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1435">
              <a:extLst>
                <a:ext uri="{FF2B5EF4-FFF2-40B4-BE49-F238E27FC236}">
                  <a16:creationId xmlns:a16="http://schemas.microsoft.com/office/drawing/2014/main" id="{160EF311-2318-4372-B705-B6A2AE764DCB}"/>
                </a:ext>
              </a:extLst>
            </p:cNvPr>
            <p:cNvSpPr/>
            <p:nvPr/>
          </p:nvSpPr>
          <p:spPr>
            <a:xfrm>
              <a:off x="2696459" y="3081629"/>
              <a:ext cx="2343119" cy="36223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b="1" kern="100">
                  <a:solidFill>
                    <a:srgbClr val="6600CC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17 = 2+4+5+6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Shape 1436">
              <a:extLst>
                <a:ext uri="{FF2B5EF4-FFF2-40B4-BE49-F238E27FC236}">
                  <a16:creationId xmlns:a16="http://schemas.microsoft.com/office/drawing/2014/main" id="{04BD4036-D431-412B-AE33-A4C3DCD28D00}"/>
                </a:ext>
              </a:extLst>
            </p:cNvPr>
            <p:cNvSpPr/>
            <p:nvPr/>
          </p:nvSpPr>
          <p:spPr>
            <a:xfrm>
              <a:off x="324612" y="2938272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Shape 1437">
              <a:extLst>
                <a:ext uri="{FF2B5EF4-FFF2-40B4-BE49-F238E27FC236}">
                  <a16:creationId xmlns:a16="http://schemas.microsoft.com/office/drawing/2014/main" id="{44EB223A-F9AA-4BF4-8502-DA844E0C6956}"/>
                </a:ext>
              </a:extLst>
            </p:cNvPr>
            <p:cNvSpPr/>
            <p:nvPr/>
          </p:nvSpPr>
          <p:spPr>
            <a:xfrm>
              <a:off x="324612" y="2938272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1438">
              <a:extLst>
                <a:ext uri="{FF2B5EF4-FFF2-40B4-BE49-F238E27FC236}">
                  <a16:creationId xmlns:a16="http://schemas.microsoft.com/office/drawing/2014/main" id="{7AE0A181-8FFB-4A7E-86D4-3D3B57CD95D2}"/>
                </a:ext>
              </a:extLst>
            </p:cNvPr>
            <p:cNvSpPr/>
            <p:nvPr/>
          </p:nvSpPr>
          <p:spPr>
            <a:xfrm>
              <a:off x="491209" y="3076869"/>
              <a:ext cx="169248" cy="302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9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5" name="Shape 1439">
              <a:extLst>
                <a:ext uri="{FF2B5EF4-FFF2-40B4-BE49-F238E27FC236}">
                  <a16:creationId xmlns:a16="http://schemas.microsoft.com/office/drawing/2014/main" id="{E6CAAA31-7320-4E07-8702-7CC27ED5E1DB}"/>
                </a:ext>
              </a:extLst>
            </p:cNvPr>
            <p:cNvSpPr/>
            <p:nvPr/>
          </p:nvSpPr>
          <p:spPr>
            <a:xfrm>
              <a:off x="717804" y="3310128"/>
              <a:ext cx="737527" cy="1562786"/>
            </a:xfrm>
            <a:custGeom>
              <a:avLst/>
              <a:gdLst/>
              <a:ahLst/>
              <a:cxnLst/>
              <a:rect l="0" t="0" r="0" b="0"/>
              <a:pathLst>
                <a:path w="737527" h="1562786">
                  <a:moveTo>
                    <a:pt x="0" y="0"/>
                  </a:moveTo>
                  <a:lnTo>
                    <a:pt x="737527" y="1562786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Shape 1440">
              <a:extLst>
                <a:ext uri="{FF2B5EF4-FFF2-40B4-BE49-F238E27FC236}">
                  <a16:creationId xmlns:a16="http://schemas.microsoft.com/office/drawing/2014/main" id="{774B2E70-D7C9-45FA-8EF4-9C299667C85E}"/>
                </a:ext>
              </a:extLst>
            </p:cNvPr>
            <p:cNvSpPr/>
            <p:nvPr/>
          </p:nvSpPr>
          <p:spPr>
            <a:xfrm>
              <a:off x="403860" y="4137660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229362" y="0"/>
                  </a:move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ubicBezTo>
                    <a:pt x="0" y="97574"/>
                    <a:pt x="102692" y="0"/>
                    <a:pt x="229362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Shape 1441">
              <a:extLst>
                <a:ext uri="{FF2B5EF4-FFF2-40B4-BE49-F238E27FC236}">
                  <a16:creationId xmlns:a16="http://schemas.microsoft.com/office/drawing/2014/main" id="{B70C5E92-061F-454E-AAF6-3992AC996C88}"/>
                </a:ext>
              </a:extLst>
            </p:cNvPr>
            <p:cNvSpPr/>
            <p:nvPr/>
          </p:nvSpPr>
          <p:spPr>
            <a:xfrm>
              <a:off x="403860" y="4137660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0" y="217932"/>
                  </a:moveTo>
                  <a:cubicBezTo>
                    <a:pt x="0" y="97574"/>
                    <a:pt x="102692" y="0"/>
                    <a:pt x="229362" y="0"/>
                  </a:cubicBez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1442">
              <a:extLst>
                <a:ext uri="{FF2B5EF4-FFF2-40B4-BE49-F238E27FC236}">
                  <a16:creationId xmlns:a16="http://schemas.microsoft.com/office/drawing/2014/main" id="{EB352CE7-7C5F-4DE2-A9BD-47DFE2AE9811}"/>
                </a:ext>
              </a:extLst>
            </p:cNvPr>
            <p:cNvSpPr/>
            <p:nvPr/>
          </p:nvSpPr>
          <p:spPr>
            <a:xfrm>
              <a:off x="569741" y="4276865"/>
              <a:ext cx="169248" cy="302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9" name="Shape 1443">
              <a:extLst>
                <a:ext uri="{FF2B5EF4-FFF2-40B4-BE49-F238E27FC236}">
                  <a16:creationId xmlns:a16="http://schemas.microsoft.com/office/drawing/2014/main" id="{FE800922-E95B-4CDA-A979-9BE9344C7981}"/>
                </a:ext>
              </a:extLst>
            </p:cNvPr>
            <p:cNvSpPr/>
            <p:nvPr/>
          </p:nvSpPr>
          <p:spPr>
            <a:xfrm>
              <a:off x="920496" y="413766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Shape 1444">
              <a:extLst>
                <a:ext uri="{FF2B5EF4-FFF2-40B4-BE49-F238E27FC236}">
                  <a16:creationId xmlns:a16="http://schemas.microsoft.com/office/drawing/2014/main" id="{3A72B070-4B74-40BE-9BC7-D123236422EC}"/>
                </a:ext>
              </a:extLst>
            </p:cNvPr>
            <p:cNvSpPr/>
            <p:nvPr/>
          </p:nvSpPr>
          <p:spPr>
            <a:xfrm>
              <a:off x="920496" y="413766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1" name="Rectangle 1445">
              <a:extLst>
                <a:ext uri="{FF2B5EF4-FFF2-40B4-BE49-F238E27FC236}">
                  <a16:creationId xmlns:a16="http://schemas.microsoft.com/office/drawing/2014/main" id="{7B5B032C-7BEC-43E2-ABB7-80AC485EB2CC}"/>
                </a:ext>
              </a:extLst>
            </p:cNvPr>
            <p:cNvSpPr/>
            <p:nvPr/>
          </p:nvSpPr>
          <p:spPr>
            <a:xfrm>
              <a:off x="1086826" y="4275732"/>
              <a:ext cx="169248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2" name="Shape 1446">
              <a:extLst>
                <a:ext uri="{FF2B5EF4-FFF2-40B4-BE49-F238E27FC236}">
                  <a16:creationId xmlns:a16="http://schemas.microsoft.com/office/drawing/2014/main" id="{89A00427-FD15-4A26-B736-85E5CFE752BE}"/>
                </a:ext>
              </a:extLst>
            </p:cNvPr>
            <p:cNvSpPr/>
            <p:nvPr/>
          </p:nvSpPr>
          <p:spPr>
            <a:xfrm>
              <a:off x="633978" y="3912108"/>
              <a:ext cx="66726" cy="226479"/>
            </a:xfrm>
            <a:custGeom>
              <a:avLst/>
              <a:gdLst/>
              <a:ahLst/>
              <a:cxnLst/>
              <a:rect l="0" t="0" r="0" b="0"/>
              <a:pathLst>
                <a:path w="66726" h="226479">
                  <a:moveTo>
                    <a:pt x="66726" y="0"/>
                  </a:moveTo>
                  <a:lnTo>
                    <a:pt x="0" y="226479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3" name="Shape 1447">
              <a:extLst>
                <a:ext uri="{FF2B5EF4-FFF2-40B4-BE49-F238E27FC236}">
                  <a16:creationId xmlns:a16="http://schemas.microsoft.com/office/drawing/2014/main" id="{A2D7B4D0-FDA7-4BFE-9D6E-3B029C646654}"/>
                </a:ext>
              </a:extLst>
            </p:cNvPr>
            <p:cNvSpPr/>
            <p:nvPr/>
          </p:nvSpPr>
          <p:spPr>
            <a:xfrm>
              <a:off x="699516" y="4759452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4" name="Shape 1448">
              <a:extLst>
                <a:ext uri="{FF2B5EF4-FFF2-40B4-BE49-F238E27FC236}">
                  <a16:creationId xmlns:a16="http://schemas.microsoft.com/office/drawing/2014/main" id="{600E1328-270A-4FB2-B0BF-91104ECAA767}"/>
                </a:ext>
              </a:extLst>
            </p:cNvPr>
            <p:cNvSpPr/>
            <p:nvPr/>
          </p:nvSpPr>
          <p:spPr>
            <a:xfrm>
              <a:off x="699516" y="4759452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1449">
              <a:extLst>
                <a:ext uri="{FF2B5EF4-FFF2-40B4-BE49-F238E27FC236}">
                  <a16:creationId xmlns:a16="http://schemas.microsoft.com/office/drawing/2014/main" id="{C48A9914-0293-46DE-B1F4-251BB024B9E5}"/>
                </a:ext>
              </a:extLst>
            </p:cNvPr>
            <p:cNvSpPr/>
            <p:nvPr/>
          </p:nvSpPr>
          <p:spPr>
            <a:xfrm>
              <a:off x="866409" y="4897954"/>
              <a:ext cx="169248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6" name="Shape 1450">
              <a:extLst>
                <a:ext uri="{FF2B5EF4-FFF2-40B4-BE49-F238E27FC236}">
                  <a16:creationId xmlns:a16="http://schemas.microsoft.com/office/drawing/2014/main" id="{5638122A-71FB-4299-8ADE-D34F76D06F78}"/>
                </a:ext>
              </a:extLst>
            </p:cNvPr>
            <p:cNvSpPr/>
            <p:nvPr/>
          </p:nvSpPr>
          <p:spPr>
            <a:xfrm>
              <a:off x="1242060" y="4760976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347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7" name="Shape 1451">
              <a:extLst>
                <a:ext uri="{FF2B5EF4-FFF2-40B4-BE49-F238E27FC236}">
                  <a16:creationId xmlns:a16="http://schemas.microsoft.com/office/drawing/2014/main" id="{2F3D8F11-991B-44A7-B44D-57CD00FD57C7}"/>
                </a:ext>
              </a:extLst>
            </p:cNvPr>
            <p:cNvSpPr/>
            <p:nvPr/>
          </p:nvSpPr>
          <p:spPr>
            <a:xfrm>
              <a:off x="1242060" y="4760976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8" name="Rectangle 1452">
              <a:extLst>
                <a:ext uri="{FF2B5EF4-FFF2-40B4-BE49-F238E27FC236}">
                  <a16:creationId xmlns:a16="http://schemas.microsoft.com/office/drawing/2014/main" id="{D146DAFB-51DE-47A4-80B5-7F436D025D6B}"/>
                </a:ext>
              </a:extLst>
            </p:cNvPr>
            <p:cNvSpPr/>
            <p:nvPr/>
          </p:nvSpPr>
          <p:spPr>
            <a:xfrm>
              <a:off x="1408682" y="4899918"/>
              <a:ext cx="169248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9" name="Shape 1453">
              <a:extLst>
                <a:ext uri="{FF2B5EF4-FFF2-40B4-BE49-F238E27FC236}">
                  <a16:creationId xmlns:a16="http://schemas.microsoft.com/office/drawing/2014/main" id="{5161FC03-D169-4BE4-ACBB-A9C7D3967944}"/>
                </a:ext>
              </a:extLst>
            </p:cNvPr>
            <p:cNvSpPr/>
            <p:nvPr/>
          </p:nvSpPr>
          <p:spPr>
            <a:xfrm>
              <a:off x="283464" y="3329940"/>
              <a:ext cx="119190" cy="425412"/>
            </a:xfrm>
            <a:custGeom>
              <a:avLst/>
              <a:gdLst/>
              <a:ahLst/>
              <a:cxnLst/>
              <a:rect l="0" t="0" r="0" b="0"/>
              <a:pathLst>
                <a:path w="119190" h="425412">
                  <a:moveTo>
                    <a:pt x="119190" y="0"/>
                  </a:moveTo>
                  <a:lnTo>
                    <a:pt x="0" y="42541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0" name="Shape 1454">
              <a:extLst>
                <a:ext uri="{FF2B5EF4-FFF2-40B4-BE49-F238E27FC236}">
                  <a16:creationId xmlns:a16="http://schemas.microsoft.com/office/drawing/2014/main" id="{510B769D-5A1A-4EB6-98A2-F1D994D06553}"/>
                </a:ext>
              </a:extLst>
            </p:cNvPr>
            <p:cNvSpPr/>
            <p:nvPr/>
          </p:nvSpPr>
          <p:spPr>
            <a:xfrm>
              <a:off x="632460" y="3538728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229362" y="0"/>
                  </a:move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ubicBezTo>
                    <a:pt x="0" y="97574"/>
                    <a:pt x="102692" y="0"/>
                    <a:pt x="229362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1" name="Shape 1455">
              <a:extLst>
                <a:ext uri="{FF2B5EF4-FFF2-40B4-BE49-F238E27FC236}">
                  <a16:creationId xmlns:a16="http://schemas.microsoft.com/office/drawing/2014/main" id="{8E300A07-E7ED-4F64-AC59-D09183E7D406}"/>
                </a:ext>
              </a:extLst>
            </p:cNvPr>
            <p:cNvSpPr/>
            <p:nvPr/>
          </p:nvSpPr>
          <p:spPr>
            <a:xfrm>
              <a:off x="632460" y="3538728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0" y="217932"/>
                  </a:moveTo>
                  <a:cubicBezTo>
                    <a:pt x="0" y="97574"/>
                    <a:pt x="102692" y="0"/>
                    <a:pt x="229362" y="0"/>
                  </a:cubicBez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1456">
              <a:extLst>
                <a:ext uri="{FF2B5EF4-FFF2-40B4-BE49-F238E27FC236}">
                  <a16:creationId xmlns:a16="http://schemas.microsoft.com/office/drawing/2014/main" id="{71637CCB-F35D-4784-9134-8A4E95E0B11D}"/>
                </a:ext>
              </a:extLst>
            </p:cNvPr>
            <p:cNvSpPr/>
            <p:nvPr/>
          </p:nvSpPr>
          <p:spPr>
            <a:xfrm>
              <a:off x="798497" y="3677844"/>
              <a:ext cx="169248" cy="302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3" name="Shape 1457">
              <a:extLst>
                <a:ext uri="{FF2B5EF4-FFF2-40B4-BE49-F238E27FC236}">
                  <a16:creationId xmlns:a16="http://schemas.microsoft.com/office/drawing/2014/main" id="{DF06767E-F5B5-477A-A84E-3B2E7D12BA16}"/>
                </a:ext>
              </a:extLst>
            </p:cNvPr>
            <p:cNvSpPr/>
            <p:nvPr/>
          </p:nvSpPr>
          <p:spPr>
            <a:xfrm>
              <a:off x="979926" y="4546092"/>
              <a:ext cx="66726" cy="226479"/>
            </a:xfrm>
            <a:custGeom>
              <a:avLst/>
              <a:gdLst/>
              <a:ahLst/>
              <a:cxnLst/>
              <a:rect l="0" t="0" r="0" b="0"/>
              <a:pathLst>
                <a:path w="66726" h="226479">
                  <a:moveTo>
                    <a:pt x="66726" y="0"/>
                  </a:moveTo>
                  <a:lnTo>
                    <a:pt x="0" y="226479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4" name="Shape 1458">
              <a:extLst>
                <a:ext uri="{FF2B5EF4-FFF2-40B4-BE49-F238E27FC236}">
                  <a16:creationId xmlns:a16="http://schemas.microsoft.com/office/drawing/2014/main" id="{291632A8-7AA4-4190-B8AF-BAE060A822EE}"/>
                </a:ext>
              </a:extLst>
            </p:cNvPr>
            <p:cNvSpPr/>
            <p:nvPr/>
          </p:nvSpPr>
          <p:spPr>
            <a:xfrm>
              <a:off x="0" y="3557016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5" name="Shape 1459">
              <a:extLst>
                <a:ext uri="{FF2B5EF4-FFF2-40B4-BE49-F238E27FC236}">
                  <a16:creationId xmlns:a16="http://schemas.microsoft.com/office/drawing/2014/main" id="{D9D442E1-AB0D-41E6-9B3E-04C4E419EAC8}"/>
                </a:ext>
              </a:extLst>
            </p:cNvPr>
            <p:cNvSpPr/>
            <p:nvPr/>
          </p:nvSpPr>
          <p:spPr>
            <a:xfrm>
              <a:off x="0" y="3557016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1460">
              <a:extLst>
                <a:ext uri="{FF2B5EF4-FFF2-40B4-BE49-F238E27FC236}">
                  <a16:creationId xmlns:a16="http://schemas.microsoft.com/office/drawing/2014/main" id="{EDE270AB-351C-4F4A-9043-11693761F97A}"/>
                </a:ext>
              </a:extLst>
            </p:cNvPr>
            <p:cNvSpPr/>
            <p:nvPr/>
          </p:nvSpPr>
          <p:spPr>
            <a:xfrm>
              <a:off x="166448" y="3695223"/>
              <a:ext cx="169248" cy="302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7" name="Shape 1461">
              <a:extLst>
                <a:ext uri="{FF2B5EF4-FFF2-40B4-BE49-F238E27FC236}">
                  <a16:creationId xmlns:a16="http://schemas.microsoft.com/office/drawing/2014/main" id="{ED8A9CF7-20F8-4229-834B-1940F29D8E30}"/>
                </a:ext>
              </a:extLst>
            </p:cNvPr>
            <p:cNvSpPr/>
            <p:nvPr/>
          </p:nvSpPr>
          <p:spPr>
            <a:xfrm>
              <a:off x="1780032" y="2872740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229362" y="0"/>
                  </a:move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ubicBezTo>
                    <a:pt x="0" y="97574"/>
                    <a:pt x="102692" y="0"/>
                    <a:pt x="229362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Shape 1462">
              <a:extLst>
                <a:ext uri="{FF2B5EF4-FFF2-40B4-BE49-F238E27FC236}">
                  <a16:creationId xmlns:a16="http://schemas.microsoft.com/office/drawing/2014/main" id="{C0015E88-682D-44E9-9A17-1B83005700BA}"/>
                </a:ext>
              </a:extLst>
            </p:cNvPr>
            <p:cNvSpPr/>
            <p:nvPr/>
          </p:nvSpPr>
          <p:spPr>
            <a:xfrm>
              <a:off x="1780032" y="2872740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0" y="217932"/>
                  </a:moveTo>
                  <a:cubicBezTo>
                    <a:pt x="0" y="97574"/>
                    <a:pt x="102692" y="0"/>
                    <a:pt x="229362" y="0"/>
                  </a:cubicBez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1463">
              <a:extLst>
                <a:ext uri="{FF2B5EF4-FFF2-40B4-BE49-F238E27FC236}">
                  <a16:creationId xmlns:a16="http://schemas.microsoft.com/office/drawing/2014/main" id="{E9D40ECC-B740-4D30-BD45-6623EB5527AB}"/>
                </a:ext>
              </a:extLst>
            </p:cNvPr>
            <p:cNvSpPr/>
            <p:nvPr/>
          </p:nvSpPr>
          <p:spPr>
            <a:xfrm>
              <a:off x="1882403" y="3010878"/>
              <a:ext cx="339511" cy="302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13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0" name="Shape 1464">
              <a:extLst>
                <a:ext uri="{FF2B5EF4-FFF2-40B4-BE49-F238E27FC236}">
                  <a16:creationId xmlns:a16="http://schemas.microsoft.com/office/drawing/2014/main" id="{95105B53-F577-4D2F-B5B5-67A5A054B1D9}"/>
                </a:ext>
              </a:extLst>
            </p:cNvPr>
            <p:cNvSpPr/>
            <p:nvPr/>
          </p:nvSpPr>
          <p:spPr>
            <a:xfrm>
              <a:off x="2171700" y="3244596"/>
              <a:ext cx="737527" cy="1562786"/>
            </a:xfrm>
            <a:custGeom>
              <a:avLst/>
              <a:gdLst/>
              <a:ahLst/>
              <a:cxnLst/>
              <a:rect l="0" t="0" r="0" b="0"/>
              <a:pathLst>
                <a:path w="737527" h="1562786">
                  <a:moveTo>
                    <a:pt x="0" y="0"/>
                  </a:moveTo>
                  <a:lnTo>
                    <a:pt x="737527" y="1562786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1" name="Shape 1465">
              <a:extLst>
                <a:ext uri="{FF2B5EF4-FFF2-40B4-BE49-F238E27FC236}">
                  <a16:creationId xmlns:a16="http://schemas.microsoft.com/office/drawing/2014/main" id="{832317C3-B85A-4AB3-B68E-388878087A05}"/>
                </a:ext>
              </a:extLst>
            </p:cNvPr>
            <p:cNvSpPr/>
            <p:nvPr/>
          </p:nvSpPr>
          <p:spPr>
            <a:xfrm>
              <a:off x="1857756" y="4072128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" name="Shape 1466">
              <a:extLst>
                <a:ext uri="{FF2B5EF4-FFF2-40B4-BE49-F238E27FC236}">
                  <a16:creationId xmlns:a16="http://schemas.microsoft.com/office/drawing/2014/main" id="{408829EA-2BE2-4F54-BBCC-EA5B99511F7C}"/>
                </a:ext>
              </a:extLst>
            </p:cNvPr>
            <p:cNvSpPr/>
            <p:nvPr/>
          </p:nvSpPr>
          <p:spPr>
            <a:xfrm>
              <a:off x="1857756" y="4072128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3" name="Rectangle 1467">
              <a:extLst>
                <a:ext uri="{FF2B5EF4-FFF2-40B4-BE49-F238E27FC236}">
                  <a16:creationId xmlns:a16="http://schemas.microsoft.com/office/drawing/2014/main" id="{DC56715D-BB1E-4C11-92B4-ED1436D88E26}"/>
                </a:ext>
              </a:extLst>
            </p:cNvPr>
            <p:cNvSpPr/>
            <p:nvPr/>
          </p:nvSpPr>
          <p:spPr>
            <a:xfrm>
              <a:off x="2024436" y="4210873"/>
              <a:ext cx="169248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4" name="Shape 1468">
              <a:extLst>
                <a:ext uri="{FF2B5EF4-FFF2-40B4-BE49-F238E27FC236}">
                  <a16:creationId xmlns:a16="http://schemas.microsoft.com/office/drawing/2014/main" id="{F8DF9913-A030-42BF-A78E-E60B2D92F2F8}"/>
                </a:ext>
              </a:extLst>
            </p:cNvPr>
            <p:cNvSpPr/>
            <p:nvPr/>
          </p:nvSpPr>
          <p:spPr>
            <a:xfrm>
              <a:off x="2374392" y="4070604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5" name="Shape 1469">
              <a:extLst>
                <a:ext uri="{FF2B5EF4-FFF2-40B4-BE49-F238E27FC236}">
                  <a16:creationId xmlns:a16="http://schemas.microsoft.com/office/drawing/2014/main" id="{ED05D3A3-79BA-4DDA-990F-2E9AD7A54A97}"/>
                </a:ext>
              </a:extLst>
            </p:cNvPr>
            <p:cNvSpPr/>
            <p:nvPr/>
          </p:nvSpPr>
          <p:spPr>
            <a:xfrm>
              <a:off x="2374392" y="4070604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6" name="Rectangle 1470">
              <a:extLst>
                <a:ext uri="{FF2B5EF4-FFF2-40B4-BE49-F238E27FC236}">
                  <a16:creationId xmlns:a16="http://schemas.microsoft.com/office/drawing/2014/main" id="{A8EE64BD-34C8-4369-9122-2BEF0C61917B}"/>
                </a:ext>
              </a:extLst>
            </p:cNvPr>
            <p:cNvSpPr/>
            <p:nvPr/>
          </p:nvSpPr>
          <p:spPr>
            <a:xfrm>
              <a:off x="2541519" y="4209741"/>
              <a:ext cx="169248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7" name="Shape 1471">
              <a:extLst>
                <a:ext uri="{FF2B5EF4-FFF2-40B4-BE49-F238E27FC236}">
                  <a16:creationId xmlns:a16="http://schemas.microsoft.com/office/drawing/2014/main" id="{C6A81B1A-0D43-4F03-92E8-C0276A359D45}"/>
                </a:ext>
              </a:extLst>
            </p:cNvPr>
            <p:cNvSpPr/>
            <p:nvPr/>
          </p:nvSpPr>
          <p:spPr>
            <a:xfrm>
              <a:off x="2089398" y="3874008"/>
              <a:ext cx="66726" cy="226479"/>
            </a:xfrm>
            <a:custGeom>
              <a:avLst/>
              <a:gdLst/>
              <a:ahLst/>
              <a:cxnLst/>
              <a:rect l="0" t="0" r="0" b="0"/>
              <a:pathLst>
                <a:path w="66726" h="226479">
                  <a:moveTo>
                    <a:pt x="66726" y="0"/>
                  </a:moveTo>
                  <a:lnTo>
                    <a:pt x="0" y="226479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8" name="Shape 1472">
              <a:extLst>
                <a:ext uri="{FF2B5EF4-FFF2-40B4-BE49-F238E27FC236}">
                  <a16:creationId xmlns:a16="http://schemas.microsoft.com/office/drawing/2014/main" id="{F81EFB1E-0535-4D8F-BC42-C47946B7EDA5}"/>
                </a:ext>
              </a:extLst>
            </p:cNvPr>
            <p:cNvSpPr/>
            <p:nvPr/>
          </p:nvSpPr>
          <p:spPr>
            <a:xfrm>
              <a:off x="2154936" y="469392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Shape 1473">
              <a:extLst>
                <a:ext uri="{FF2B5EF4-FFF2-40B4-BE49-F238E27FC236}">
                  <a16:creationId xmlns:a16="http://schemas.microsoft.com/office/drawing/2014/main" id="{771D280C-C6B1-4168-97DC-1908B2CF33D2}"/>
                </a:ext>
              </a:extLst>
            </p:cNvPr>
            <p:cNvSpPr/>
            <p:nvPr/>
          </p:nvSpPr>
          <p:spPr>
            <a:xfrm>
              <a:off x="2154936" y="469392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1474">
              <a:extLst>
                <a:ext uri="{FF2B5EF4-FFF2-40B4-BE49-F238E27FC236}">
                  <a16:creationId xmlns:a16="http://schemas.microsoft.com/office/drawing/2014/main" id="{C06B071A-B99C-400C-946F-1FBEC2BABF50}"/>
                </a:ext>
              </a:extLst>
            </p:cNvPr>
            <p:cNvSpPr/>
            <p:nvPr/>
          </p:nvSpPr>
          <p:spPr>
            <a:xfrm>
              <a:off x="2321103" y="4831964"/>
              <a:ext cx="169248" cy="302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1" name="Shape 1475">
              <a:extLst>
                <a:ext uri="{FF2B5EF4-FFF2-40B4-BE49-F238E27FC236}">
                  <a16:creationId xmlns:a16="http://schemas.microsoft.com/office/drawing/2014/main" id="{04DD5845-7219-4B1D-AE2C-C1510CD791DD}"/>
                </a:ext>
              </a:extLst>
            </p:cNvPr>
            <p:cNvSpPr/>
            <p:nvPr/>
          </p:nvSpPr>
          <p:spPr>
            <a:xfrm>
              <a:off x="2697480" y="4695444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229362" y="0"/>
                  </a:move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ubicBezTo>
                    <a:pt x="0" y="97574"/>
                    <a:pt x="102692" y="0"/>
                    <a:pt x="229362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347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2" name="Shape 1476">
              <a:extLst>
                <a:ext uri="{FF2B5EF4-FFF2-40B4-BE49-F238E27FC236}">
                  <a16:creationId xmlns:a16="http://schemas.microsoft.com/office/drawing/2014/main" id="{CAA74028-9F09-423F-8F9C-AFDA2D9CED27}"/>
                </a:ext>
              </a:extLst>
            </p:cNvPr>
            <p:cNvSpPr/>
            <p:nvPr/>
          </p:nvSpPr>
          <p:spPr>
            <a:xfrm>
              <a:off x="2697480" y="4695444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0" y="217932"/>
                  </a:moveTo>
                  <a:cubicBezTo>
                    <a:pt x="0" y="97574"/>
                    <a:pt x="102692" y="0"/>
                    <a:pt x="229362" y="0"/>
                  </a:cubicBez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1477">
              <a:extLst>
                <a:ext uri="{FF2B5EF4-FFF2-40B4-BE49-F238E27FC236}">
                  <a16:creationId xmlns:a16="http://schemas.microsoft.com/office/drawing/2014/main" id="{EF5BEFC9-4EEF-42BD-8EC2-B8141F631C19}"/>
                </a:ext>
              </a:extLst>
            </p:cNvPr>
            <p:cNvSpPr/>
            <p:nvPr/>
          </p:nvSpPr>
          <p:spPr>
            <a:xfrm>
              <a:off x="2863375" y="4833928"/>
              <a:ext cx="169248" cy="302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4" name="Shape 1478">
              <a:extLst>
                <a:ext uri="{FF2B5EF4-FFF2-40B4-BE49-F238E27FC236}">
                  <a16:creationId xmlns:a16="http://schemas.microsoft.com/office/drawing/2014/main" id="{0958EEDB-C1BB-430E-8732-C837CA30D259}"/>
                </a:ext>
              </a:extLst>
            </p:cNvPr>
            <p:cNvSpPr/>
            <p:nvPr/>
          </p:nvSpPr>
          <p:spPr>
            <a:xfrm>
              <a:off x="1738884" y="3264408"/>
              <a:ext cx="119190" cy="425412"/>
            </a:xfrm>
            <a:custGeom>
              <a:avLst/>
              <a:gdLst/>
              <a:ahLst/>
              <a:cxnLst/>
              <a:rect l="0" t="0" r="0" b="0"/>
              <a:pathLst>
                <a:path w="119190" h="425412">
                  <a:moveTo>
                    <a:pt x="119190" y="0"/>
                  </a:moveTo>
                  <a:lnTo>
                    <a:pt x="0" y="42541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5" name="Shape 1479">
              <a:extLst>
                <a:ext uri="{FF2B5EF4-FFF2-40B4-BE49-F238E27FC236}">
                  <a16:creationId xmlns:a16="http://schemas.microsoft.com/office/drawing/2014/main" id="{BBBCF703-3F70-4236-B468-697394937C6D}"/>
                </a:ext>
              </a:extLst>
            </p:cNvPr>
            <p:cNvSpPr/>
            <p:nvPr/>
          </p:nvSpPr>
          <p:spPr>
            <a:xfrm>
              <a:off x="2087880" y="3502152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6" name="Shape 1480">
              <a:extLst>
                <a:ext uri="{FF2B5EF4-FFF2-40B4-BE49-F238E27FC236}">
                  <a16:creationId xmlns:a16="http://schemas.microsoft.com/office/drawing/2014/main" id="{68BC96C5-FA87-40B5-8BDC-0B82D2C2FEAF}"/>
                </a:ext>
              </a:extLst>
            </p:cNvPr>
            <p:cNvSpPr/>
            <p:nvPr/>
          </p:nvSpPr>
          <p:spPr>
            <a:xfrm>
              <a:off x="2087880" y="3502152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1481">
              <a:extLst>
                <a:ext uri="{FF2B5EF4-FFF2-40B4-BE49-F238E27FC236}">
                  <a16:creationId xmlns:a16="http://schemas.microsoft.com/office/drawing/2014/main" id="{1EC24F6A-EEFB-4EAC-B3D4-2220FD583B6E}"/>
                </a:ext>
              </a:extLst>
            </p:cNvPr>
            <p:cNvSpPr/>
            <p:nvPr/>
          </p:nvSpPr>
          <p:spPr>
            <a:xfrm>
              <a:off x="2197756" y="3640553"/>
              <a:ext cx="321233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11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8" name="Shape 1482">
              <a:extLst>
                <a:ext uri="{FF2B5EF4-FFF2-40B4-BE49-F238E27FC236}">
                  <a16:creationId xmlns:a16="http://schemas.microsoft.com/office/drawing/2014/main" id="{65881217-15C9-4610-BA82-A067E5445ABD}"/>
                </a:ext>
              </a:extLst>
            </p:cNvPr>
            <p:cNvSpPr/>
            <p:nvPr/>
          </p:nvSpPr>
          <p:spPr>
            <a:xfrm>
              <a:off x="2435345" y="4479037"/>
              <a:ext cx="66726" cy="226479"/>
            </a:xfrm>
            <a:custGeom>
              <a:avLst/>
              <a:gdLst/>
              <a:ahLst/>
              <a:cxnLst/>
              <a:rect l="0" t="0" r="0" b="0"/>
              <a:pathLst>
                <a:path w="66726" h="226479">
                  <a:moveTo>
                    <a:pt x="66726" y="0"/>
                  </a:moveTo>
                  <a:lnTo>
                    <a:pt x="0" y="226479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9" name="Shape 1483">
              <a:extLst>
                <a:ext uri="{FF2B5EF4-FFF2-40B4-BE49-F238E27FC236}">
                  <a16:creationId xmlns:a16="http://schemas.microsoft.com/office/drawing/2014/main" id="{E17D4C9C-7556-42FD-B6DE-0BBE0171449A}"/>
                </a:ext>
              </a:extLst>
            </p:cNvPr>
            <p:cNvSpPr/>
            <p:nvPr/>
          </p:nvSpPr>
          <p:spPr>
            <a:xfrm>
              <a:off x="1455420" y="3489960"/>
              <a:ext cx="458724" cy="437388"/>
            </a:xfrm>
            <a:custGeom>
              <a:avLst/>
              <a:gdLst/>
              <a:ahLst/>
              <a:cxnLst/>
              <a:rect l="0" t="0" r="0" b="0"/>
              <a:pathLst>
                <a:path w="458724" h="437388">
                  <a:moveTo>
                    <a:pt x="229362" y="0"/>
                  </a:moveTo>
                  <a:cubicBezTo>
                    <a:pt x="356032" y="0"/>
                    <a:pt x="458724" y="97917"/>
                    <a:pt x="458724" y="218694"/>
                  </a:cubicBezTo>
                  <a:cubicBezTo>
                    <a:pt x="458724" y="339471"/>
                    <a:pt x="356032" y="437388"/>
                    <a:pt x="229362" y="437388"/>
                  </a:cubicBezTo>
                  <a:cubicBezTo>
                    <a:pt x="102692" y="437388"/>
                    <a:pt x="0" y="339471"/>
                    <a:pt x="0" y="218694"/>
                  </a:cubicBezTo>
                  <a:cubicBezTo>
                    <a:pt x="0" y="97917"/>
                    <a:pt x="102692" y="0"/>
                    <a:pt x="229362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0" name="Shape 1484">
              <a:extLst>
                <a:ext uri="{FF2B5EF4-FFF2-40B4-BE49-F238E27FC236}">
                  <a16:creationId xmlns:a16="http://schemas.microsoft.com/office/drawing/2014/main" id="{6F96731C-AC14-40EF-B166-5D7289A41BF0}"/>
                </a:ext>
              </a:extLst>
            </p:cNvPr>
            <p:cNvSpPr/>
            <p:nvPr/>
          </p:nvSpPr>
          <p:spPr>
            <a:xfrm>
              <a:off x="1455420" y="3489960"/>
              <a:ext cx="458724" cy="437388"/>
            </a:xfrm>
            <a:custGeom>
              <a:avLst/>
              <a:gdLst/>
              <a:ahLst/>
              <a:cxnLst/>
              <a:rect l="0" t="0" r="0" b="0"/>
              <a:pathLst>
                <a:path w="458724" h="437388">
                  <a:moveTo>
                    <a:pt x="0" y="218694"/>
                  </a:moveTo>
                  <a:cubicBezTo>
                    <a:pt x="0" y="97917"/>
                    <a:pt x="102692" y="0"/>
                    <a:pt x="229362" y="0"/>
                  </a:cubicBezTo>
                  <a:cubicBezTo>
                    <a:pt x="356032" y="0"/>
                    <a:pt x="458724" y="97917"/>
                    <a:pt x="458724" y="218694"/>
                  </a:cubicBezTo>
                  <a:cubicBezTo>
                    <a:pt x="458724" y="339471"/>
                    <a:pt x="356032" y="437388"/>
                    <a:pt x="229362" y="437388"/>
                  </a:cubicBezTo>
                  <a:cubicBezTo>
                    <a:pt x="102692" y="437388"/>
                    <a:pt x="0" y="339471"/>
                    <a:pt x="0" y="218694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1485">
              <a:extLst>
                <a:ext uri="{FF2B5EF4-FFF2-40B4-BE49-F238E27FC236}">
                  <a16:creationId xmlns:a16="http://schemas.microsoft.com/office/drawing/2014/main" id="{54FB64E7-1CCE-46E8-BCBE-BD1F076196AB}"/>
                </a:ext>
              </a:extLst>
            </p:cNvPr>
            <p:cNvSpPr/>
            <p:nvPr/>
          </p:nvSpPr>
          <p:spPr>
            <a:xfrm>
              <a:off x="1621141" y="3629231"/>
              <a:ext cx="169248" cy="302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2" name="Rectangle 1488">
              <a:extLst>
                <a:ext uri="{FF2B5EF4-FFF2-40B4-BE49-F238E27FC236}">
                  <a16:creationId xmlns:a16="http://schemas.microsoft.com/office/drawing/2014/main" id="{49091AD0-F4FA-4780-A013-B40EE41BD6C5}"/>
                </a:ext>
              </a:extLst>
            </p:cNvPr>
            <p:cNvSpPr/>
            <p:nvPr/>
          </p:nvSpPr>
          <p:spPr>
            <a:xfrm>
              <a:off x="3275637" y="4495657"/>
              <a:ext cx="1909358" cy="36223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b="1" kern="100">
                  <a:solidFill>
                    <a:srgbClr val="6600CC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13 = 3+4+6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7E7A5BC3-6C62-419C-A0D4-A9110DC16B97}"/>
              </a:ext>
            </a:extLst>
          </p:cNvPr>
          <p:cNvSpPr/>
          <p:nvPr/>
        </p:nvSpPr>
        <p:spPr>
          <a:xfrm>
            <a:off x="6419983" y="6416530"/>
            <a:ext cx="1637308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57480" algn="ctr">
              <a:lnSpc>
                <a:spcPct val="107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66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9 = 2+3+4</a:t>
            </a:r>
            <a:endParaRPr lang="zh-CN" altLang="zh-CN" sz="11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7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2F521-19EE-428D-AFD7-B04F94E3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060" y="1063868"/>
            <a:ext cx="5573906" cy="5627077"/>
          </a:xfrm>
        </p:spPr>
        <p:txBody>
          <a:bodyPr>
            <a:normAutofit/>
          </a:bodyPr>
          <a:lstStyle/>
          <a:p>
            <a:pPr marL="360045" marR="157480" indent="0">
              <a:lnSpc>
                <a:spcPct val="112000"/>
              </a:lnSpc>
              <a:spcAft>
                <a:spcPts val="15"/>
              </a:spcAft>
              <a:buNone/>
            </a:pPr>
            <a:r>
              <a:rPr lang="zh-CN" altLang="zh-CN" sz="20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最优分解算法 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//a[1],…,a[k]</a:t>
            </a:r>
            <a:r>
              <a:rPr lang="zh-CN" altLang="zh-CN" sz="20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zh-CN" altLang="zh-CN" sz="20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的最优分解</a:t>
            </a:r>
            <a:endParaRPr lang="zh-CN" altLang="zh-CN" sz="9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157480" lvl="0" indent="-342900" fontAlgn="base">
              <a:lnSpc>
                <a:spcPct val="112000"/>
              </a:lnSpc>
              <a:spcAft>
                <a:spcPts val="23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US" altLang="zh-CN" sz="1600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k=1; a[1]=2; n-=2; </a:t>
            </a:r>
          </a:p>
          <a:p>
            <a:pPr marL="342900" marR="157480" lvl="0" indent="-342900" fontAlgn="base">
              <a:lnSpc>
                <a:spcPct val="112000"/>
              </a:lnSpc>
              <a:spcAft>
                <a:spcPts val="23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zh-CN" altLang="zh-CN" sz="1600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当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 &gt; a[k],</a:t>
            </a:r>
            <a:endParaRPr lang="en-US" altLang="zh-CN" sz="1600" b="1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57480" lvl="0" indent="-342900" fontAlgn="base">
              <a:lnSpc>
                <a:spcPct val="112000"/>
              </a:lnSpc>
              <a:spcAft>
                <a:spcPts val="23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US" altLang="zh-CN" sz="1600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k++; a[k]=a[k-1]+1; n-=a[k]  </a:t>
            </a:r>
            <a:endParaRPr lang="zh-CN" altLang="zh-CN" sz="8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57480" lvl="0" indent="-342900" fontAlgn="base">
              <a:lnSpc>
                <a:spcPct val="112000"/>
              </a:lnSpc>
              <a:spcAft>
                <a:spcPts val="15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zh-CN" altLang="zh-CN" sz="16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若 </a:t>
            </a:r>
            <a:r>
              <a:rPr lang="en-US" altLang="zh-CN" sz="1600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== a[k],  </a:t>
            </a:r>
            <a:endParaRPr lang="zh-CN" altLang="zh-CN" sz="8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57480" lvl="0" indent="-342900" fontAlgn="base">
              <a:lnSpc>
                <a:spcPct val="112000"/>
              </a:lnSpc>
              <a:spcAft>
                <a:spcPts val="225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US" altLang="zh-CN" sz="1600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a[k]++; n--</a:t>
            </a:r>
            <a:endParaRPr lang="zh-CN" altLang="zh-CN" sz="8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57480" lvl="0" indent="-342900" fontAlgn="base">
              <a:lnSpc>
                <a:spcPct val="112000"/>
              </a:lnSpc>
              <a:spcAft>
                <a:spcPts val="276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zh-CN" altLang="zh-CN" sz="16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对 </a:t>
            </a:r>
            <a:r>
              <a:rPr lang="en-US" altLang="zh-CN" sz="1600" b="1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0:n-1, </a:t>
            </a:r>
          </a:p>
          <a:p>
            <a:pPr marL="342900" marR="157480" lvl="0" indent="-342900" fontAlgn="base">
              <a:lnSpc>
                <a:spcPct val="112000"/>
              </a:lnSpc>
              <a:spcAft>
                <a:spcPts val="276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US" altLang="zh-CN" sz="1600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a[k-</a:t>
            </a:r>
            <a:r>
              <a:rPr lang="en-US" altLang="zh-CN" sz="1600" b="1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]++</a:t>
            </a:r>
            <a:endParaRPr lang="zh-CN" altLang="zh-CN" sz="8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6395" marR="157480" indent="-6350">
              <a:lnSpc>
                <a:spcPct val="110000"/>
              </a:lnSpc>
              <a:spcAft>
                <a:spcPts val="25"/>
              </a:spcAft>
            </a:pPr>
            <a:r>
              <a:rPr lang="zh-CN" altLang="zh-CN" sz="16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或者若不要求</a:t>
            </a:r>
            <a:r>
              <a:rPr lang="en-US" altLang="zh-CN" sz="16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a[</a:t>
            </a:r>
            <a:r>
              <a:rPr lang="en-US" altLang="zh-CN" sz="16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sz="16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zh-CN" altLang="zh-CN" sz="16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递增改为</a:t>
            </a:r>
            <a:endParaRPr lang="zh-CN" altLang="zh-CN" sz="8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157480" lvl="0" indent="-342900" fontAlgn="base">
              <a:lnSpc>
                <a:spcPct val="112000"/>
              </a:lnSpc>
              <a:spcAft>
                <a:spcPts val="15"/>
              </a:spcAft>
              <a:buClr>
                <a:srgbClr val="000000"/>
              </a:buClr>
              <a:buSzPts val="2400"/>
              <a:buFont typeface="+mj-lt"/>
              <a:buAutoNum type="arabicPeriod" startAt="4"/>
            </a:pPr>
            <a:r>
              <a:rPr lang="zh-CN" altLang="zh-CN" sz="16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若 </a:t>
            </a:r>
            <a:r>
              <a:rPr lang="en-US" altLang="zh-CN" sz="1600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== a[k], //</a:t>
            </a:r>
            <a:r>
              <a:rPr lang="zh-CN" altLang="zh-CN" sz="16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此时</a:t>
            </a:r>
            <a:r>
              <a:rPr lang="en-US" altLang="zh-CN" sz="1600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a[k]=k+1</a:t>
            </a:r>
            <a:endParaRPr lang="zh-CN" altLang="zh-CN" sz="8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57480" lvl="0" indent="-342900" fontAlgn="base">
              <a:lnSpc>
                <a:spcPct val="112000"/>
              </a:lnSpc>
              <a:spcAft>
                <a:spcPts val="15"/>
              </a:spcAft>
              <a:buClr>
                <a:srgbClr val="000000"/>
              </a:buClr>
              <a:buSzPts val="2400"/>
              <a:buFont typeface="+mj-lt"/>
              <a:buAutoNum type="arabicPeriod" startAt="4"/>
            </a:pPr>
            <a:r>
              <a:rPr lang="zh-CN" altLang="zh-CN" sz="16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则 </a:t>
            </a:r>
            <a:r>
              <a:rPr lang="en-US" altLang="zh-CN" sz="1600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a[1] += n </a:t>
            </a:r>
          </a:p>
          <a:p>
            <a:pPr marL="342900" marR="157480" lvl="0" indent="-342900" fontAlgn="base">
              <a:lnSpc>
                <a:spcPct val="112000"/>
              </a:lnSpc>
              <a:spcAft>
                <a:spcPts val="15"/>
              </a:spcAft>
              <a:buClr>
                <a:srgbClr val="000000"/>
              </a:buClr>
              <a:buSzPts val="2400"/>
              <a:buFont typeface="+mj-lt"/>
              <a:buAutoNum type="arabicPeriod" startAt="4"/>
            </a:pPr>
            <a:r>
              <a:rPr lang="zh-CN" altLang="zh-CN" sz="1600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否则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a[k+1-n] +=n</a:t>
            </a:r>
            <a:endParaRPr lang="zh-CN" altLang="en-US" sz="1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1C004D3-8682-4056-AF5D-A974103EE85F}"/>
              </a:ext>
            </a:extLst>
          </p:cNvPr>
          <p:cNvSpPr txBox="1">
            <a:spLocks/>
          </p:cNvSpPr>
          <p:nvPr/>
        </p:nvSpPr>
        <p:spPr>
          <a:xfrm>
            <a:off x="92612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kern="100" dirty="0">
                <a:solidFill>
                  <a:srgbClr val="6600CC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b="1" kern="100" dirty="0">
                <a:solidFill>
                  <a:srgbClr val="6600CC"/>
                </a:solidFill>
                <a:latin typeface="Times New Roman" panose="02020603050405020304" pitchFamily="18" charset="0"/>
              </a:rPr>
              <a:t>贪心</a:t>
            </a:r>
            <a:r>
              <a:rPr lang="en-US" altLang="zh-CN" b="1" kern="100" dirty="0">
                <a:solidFill>
                  <a:srgbClr val="6600CC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zh-CN" kern="100" dirty="0">
                <a:solidFill>
                  <a:srgbClr val="0000E5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最优分解问题</a:t>
            </a:r>
            <a:endParaRPr lang="zh-CN" altLang="en-US" dirty="0"/>
          </a:p>
        </p:txBody>
      </p:sp>
      <p:grpSp>
        <p:nvGrpSpPr>
          <p:cNvPr id="5" name="Group 23649">
            <a:extLst>
              <a:ext uri="{FF2B5EF4-FFF2-40B4-BE49-F238E27FC236}">
                <a16:creationId xmlns:a16="http://schemas.microsoft.com/office/drawing/2014/main" id="{06FFA2B3-1763-4F6E-98B0-55B877A9B937}"/>
              </a:ext>
            </a:extLst>
          </p:cNvPr>
          <p:cNvGrpSpPr/>
          <p:nvPr/>
        </p:nvGrpSpPr>
        <p:grpSpPr>
          <a:xfrm>
            <a:off x="8086603" y="1382153"/>
            <a:ext cx="2600075" cy="4411979"/>
            <a:chOff x="0" y="0"/>
            <a:chExt cx="2600766" cy="4411982"/>
          </a:xfrm>
        </p:grpSpPr>
        <p:pic>
          <p:nvPicPr>
            <p:cNvPr id="6" name="Picture 1515">
              <a:extLst>
                <a:ext uri="{FF2B5EF4-FFF2-40B4-BE49-F238E27FC236}">
                  <a16:creationId xmlns:a16="http://schemas.microsoft.com/office/drawing/2014/main" id="{7542C43D-50B2-4E67-A385-3D4C31299CA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82168" y="2735582"/>
              <a:ext cx="1802892" cy="1676400"/>
            </a:xfrm>
            <a:prstGeom prst="rect">
              <a:avLst/>
            </a:prstGeom>
          </p:spPr>
        </p:pic>
        <p:sp>
          <p:nvSpPr>
            <p:cNvPr id="7" name="Shape 1558">
              <a:extLst>
                <a:ext uri="{FF2B5EF4-FFF2-40B4-BE49-F238E27FC236}">
                  <a16:creationId xmlns:a16="http://schemas.microsoft.com/office/drawing/2014/main" id="{36005F4D-39C0-45FD-8A98-A0CB6E4F1A10}"/>
                </a:ext>
              </a:extLst>
            </p:cNvPr>
            <p:cNvSpPr/>
            <p:nvPr/>
          </p:nvSpPr>
          <p:spPr>
            <a:xfrm>
              <a:off x="326137" y="2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229362" y="0"/>
                  </a:move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ubicBezTo>
                    <a:pt x="0" y="97574"/>
                    <a:pt x="102692" y="0"/>
                    <a:pt x="22936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1559">
              <a:extLst>
                <a:ext uri="{FF2B5EF4-FFF2-40B4-BE49-F238E27FC236}">
                  <a16:creationId xmlns:a16="http://schemas.microsoft.com/office/drawing/2014/main" id="{0F38414E-3640-45C5-A8E4-502CF703B84A}"/>
                </a:ext>
              </a:extLst>
            </p:cNvPr>
            <p:cNvSpPr/>
            <p:nvPr/>
          </p:nvSpPr>
          <p:spPr>
            <a:xfrm>
              <a:off x="326137" y="0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0" y="217932"/>
                  </a:moveTo>
                  <a:cubicBezTo>
                    <a:pt x="0" y="97574"/>
                    <a:pt x="102692" y="0"/>
                    <a:pt x="229362" y="0"/>
                  </a:cubicBez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1560">
              <a:extLst>
                <a:ext uri="{FF2B5EF4-FFF2-40B4-BE49-F238E27FC236}">
                  <a16:creationId xmlns:a16="http://schemas.microsoft.com/office/drawing/2014/main" id="{3CF8793F-1B73-4555-B95E-849F491EB5C7}"/>
                </a:ext>
              </a:extLst>
            </p:cNvPr>
            <p:cNvSpPr/>
            <p:nvPr/>
          </p:nvSpPr>
          <p:spPr>
            <a:xfrm>
              <a:off x="428414" y="138601"/>
              <a:ext cx="339511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17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Shape 1561">
              <a:extLst>
                <a:ext uri="{FF2B5EF4-FFF2-40B4-BE49-F238E27FC236}">
                  <a16:creationId xmlns:a16="http://schemas.microsoft.com/office/drawing/2014/main" id="{E6CC9A57-A7AF-42C1-BE95-3B87CA6E4FC1}"/>
                </a:ext>
              </a:extLst>
            </p:cNvPr>
            <p:cNvSpPr/>
            <p:nvPr/>
          </p:nvSpPr>
          <p:spPr>
            <a:xfrm>
              <a:off x="717804" y="371858"/>
              <a:ext cx="1067194" cy="2171002"/>
            </a:xfrm>
            <a:custGeom>
              <a:avLst/>
              <a:gdLst/>
              <a:ahLst/>
              <a:cxnLst/>
              <a:rect l="0" t="0" r="0" b="0"/>
              <a:pathLst>
                <a:path w="1067194" h="2171002">
                  <a:moveTo>
                    <a:pt x="0" y="0"/>
                  </a:moveTo>
                  <a:lnTo>
                    <a:pt x="1067194" y="217100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1562">
              <a:extLst>
                <a:ext uri="{FF2B5EF4-FFF2-40B4-BE49-F238E27FC236}">
                  <a16:creationId xmlns:a16="http://schemas.microsoft.com/office/drawing/2014/main" id="{8E5D3502-F487-4C07-8DFB-2E2B2794664C}"/>
                </a:ext>
              </a:extLst>
            </p:cNvPr>
            <p:cNvSpPr/>
            <p:nvPr/>
          </p:nvSpPr>
          <p:spPr>
            <a:xfrm>
              <a:off x="403861" y="119939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1563">
              <a:extLst>
                <a:ext uri="{FF2B5EF4-FFF2-40B4-BE49-F238E27FC236}">
                  <a16:creationId xmlns:a16="http://schemas.microsoft.com/office/drawing/2014/main" id="{3D671C41-0784-44F6-ACCF-131B3D661FAF}"/>
                </a:ext>
              </a:extLst>
            </p:cNvPr>
            <p:cNvSpPr/>
            <p:nvPr/>
          </p:nvSpPr>
          <p:spPr>
            <a:xfrm>
              <a:off x="403861" y="119939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1564">
              <a:extLst>
                <a:ext uri="{FF2B5EF4-FFF2-40B4-BE49-F238E27FC236}">
                  <a16:creationId xmlns:a16="http://schemas.microsoft.com/office/drawing/2014/main" id="{15C6AC69-3BED-47CD-9778-100D24704B0E}"/>
                </a:ext>
              </a:extLst>
            </p:cNvPr>
            <p:cNvSpPr/>
            <p:nvPr/>
          </p:nvSpPr>
          <p:spPr>
            <a:xfrm>
              <a:off x="570447" y="1338597"/>
              <a:ext cx="169248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Shape 1565">
              <a:extLst>
                <a:ext uri="{FF2B5EF4-FFF2-40B4-BE49-F238E27FC236}">
                  <a16:creationId xmlns:a16="http://schemas.microsoft.com/office/drawing/2014/main" id="{3A926D16-DE39-4ED8-91FD-65E4955A89A8}"/>
                </a:ext>
              </a:extLst>
            </p:cNvPr>
            <p:cNvSpPr/>
            <p:nvPr/>
          </p:nvSpPr>
          <p:spPr>
            <a:xfrm>
              <a:off x="920497" y="119939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1566">
              <a:extLst>
                <a:ext uri="{FF2B5EF4-FFF2-40B4-BE49-F238E27FC236}">
                  <a16:creationId xmlns:a16="http://schemas.microsoft.com/office/drawing/2014/main" id="{51E7479C-9226-4873-AA7F-C5A4191D935C}"/>
                </a:ext>
              </a:extLst>
            </p:cNvPr>
            <p:cNvSpPr/>
            <p:nvPr/>
          </p:nvSpPr>
          <p:spPr>
            <a:xfrm>
              <a:off x="920497" y="119939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1567">
              <a:extLst>
                <a:ext uri="{FF2B5EF4-FFF2-40B4-BE49-F238E27FC236}">
                  <a16:creationId xmlns:a16="http://schemas.microsoft.com/office/drawing/2014/main" id="{D299112F-5B33-4F9B-A48A-7F7E7790E119}"/>
                </a:ext>
              </a:extLst>
            </p:cNvPr>
            <p:cNvSpPr/>
            <p:nvPr/>
          </p:nvSpPr>
          <p:spPr>
            <a:xfrm>
              <a:off x="1024029" y="1337465"/>
              <a:ext cx="339511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12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Shape 1568">
              <a:extLst>
                <a:ext uri="{FF2B5EF4-FFF2-40B4-BE49-F238E27FC236}">
                  <a16:creationId xmlns:a16="http://schemas.microsoft.com/office/drawing/2014/main" id="{3074D000-6A9D-4E70-90D9-5E3DA39E7FF0}"/>
                </a:ext>
              </a:extLst>
            </p:cNvPr>
            <p:cNvSpPr/>
            <p:nvPr/>
          </p:nvSpPr>
          <p:spPr>
            <a:xfrm>
              <a:off x="633978" y="973837"/>
              <a:ext cx="66726" cy="226479"/>
            </a:xfrm>
            <a:custGeom>
              <a:avLst/>
              <a:gdLst/>
              <a:ahLst/>
              <a:cxnLst/>
              <a:rect l="0" t="0" r="0" b="0"/>
              <a:pathLst>
                <a:path w="66726" h="226479">
                  <a:moveTo>
                    <a:pt x="66726" y="0"/>
                  </a:moveTo>
                  <a:lnTo>
                    <a:pt x="0" y="226479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1569">
              <a:extLst>
                <a:ext uri="{FF2B5EF4-FFF2-40B4-BE49-F238E27FC236}">
                  <a16:creationId xmlns:a16="http://schemas.microsoft.com/office/drawing/2014/main" id="{CB8492CE-F2EE-4468-886D-2234926FC125}"/>
                </a:ext>
              </a:extLst>
            </p:cNvPr>
            <p:cNvSpPr/>
            <p:nvPr/>
          </p:nvSpPr>
          <p:spPr>
            <a:xfrm>
              <a:off x="701040" y="1821182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1570">
              <a:extLst>
                <a:ext uri="{FF2B5EF4-FFF2-40B4-BE49-F238E27FC236}">
                  <a16:creationId xmlns:a16="http://schemas.microsoft.com/office/drawing/2014/main" id="{C21BC6A7-1AD5-49AB-8856-F00355FB0CEC}"/>
                </a:ext>
              </a:extLst>
            </p:cNvPr>
            <p:cNvSpPr/>
            <p:nvPr/>
          </p:nvSpPr>
          <p:spPr>
            <a:xfrm>
              <a:off x="701040" y="1821182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571">
              <a:extLst>
                <a:ext uri="{FF2B5EF4-FFF2-40B4-BE49-F238E27FC236}">
                  <a16:creationId xmlns:a16="http://schemas.microsoft.com/office/drawing/2014/main" id="{3D52C778-1DF6-4AF5-BAA7-1EA71891A1B2}"/>
                </a:ext>
              </a:extLst>
            </p:cNvPr>
            <p:cNvSpPr/>
            <p:nvPr/>
          </p:nvSpPr>
          <p:spPr>
            <a:xfrm>
              <a:off x="867113" y="1959686"/>
              <a:ext cx="169248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Shape 1572">
              <a:extLst>
                <a:ext uri="{FF2B5EF4-FFF2-40B4-BE49-F238E27FC236}">
                  <a16:creationId xmlns:a16="http://schemas.microsoft.com/office/drawing/2014/main" id="{3931B396-1A20-4764-9918-220AF0180E9A}"/>
                </a:ext>
              </a:extLst>
            </p:cNvPr>
            <p:cNvSpPr/>
            <p:nvPr/>
          </p:nvSpPr>
          <p:spPr>
            <a:xfrm>
              <a:off x="1243585" y="1822705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229362" y="0"/>
                  </a:move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ubicBezTo>
                    <a:pt x="0" y="97574"/>
                    <a:pt x="102692" y="0"/>
                    <a:pt x="229362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1573">
              <a:extLst>
                <a:ext uri="{FF2B5EF4-FFF2-40B4-BE49-F238E27FC236}">
                  <a16:creationId xmlns:a16="http://schemas.microsoft.com/office/drawing/2014/main" id="{D2939320-D037-4A61-AD01-F491DEC5BEE3}"/>
                </a:ext>
              </a:extLst>
            </p:cNvPr>
            <p:cNvSpPr/>
            <p:nvPr/>
          </p:nvSpPr>
          <p:spPr>
            <a:xfrm>
              <a:off x="1243585" y="1822705"/>
              <a:ext cx="458724" cy="435864"/>
            </a:xfrm>
            <a:custGeom>
              <a:avLst/>
              <a:gdLst/>
              <a:ahLst/>
              <a:cxnLst/>
              <a:rect l="0" t="0" r="0" b="0"/>
              <a:pathLst>
                <a:path w="458724" h="435864">
                  <a:moveTo>
                    <a:pt x="0" y="217932"/>
                  </a:moveTo>
                  <a:cubicBezTo>
                    <a:pt x="0" y="97574"/>
                    <a:pt x="102692" y="0"/>
                    <a:pt x="229362" y="0"/>
                  </a:cubicBezTo>
                  <a:cubicBezTo>
                    <a:pt x="356032" y="0"/>
                    <a:pt x="458724" y="97574"/>
                    <a:pt x="458724" y="217932"/>
                  </a:cubicBezTo>
                  <a:cubicBezTo>
                    <a:pt x="458724" y="338290"/>
                    <a:pt x="356032" y="435864"/>
                    <a:pt x="229362" y="435864"/>
                  </a:cubicBezTo>
                  <a:cubicBezTo>
                    <a:pt x="102692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1574">
              <a:extLst>
                <a:ext uri="{FF2B5EF4-FFF2-40B4-BE49-F238E27FC236}">
                  <a16:creationId xmlns:a16="http://schemas.microsoft.com/office/drawing/2014/main" id="{0DAC1F7B-5F05-4926-B49B-E11605DE141F}"/>
                </a:ext>
              </a:extLst>
            </p:cNvPr>
            <p:cNvSpPr/>
            <p:nvPr/>
          </p:nvSpPr>
          <p:spPr>
            <a:xfrm>
              <a:off x="1409385" y="1961651"/>
              <a:ext cx="169248" cy="302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Shape 1575">
              <a:extLst>
                <a:ext uri="{FF2B5EF4-FFF2-40B4-BE49-F238E27FC236}">
                  <a16:creationId xmlns:a16="http://schemas.microsoft.com/office/drawing/2014/main" id="{EB831359-935E-4D83-A1EC-C3771DD2E580}"/>
                </a:ext>
              </a:extLst>
            </p:cNvPr>
            <p:cNvSpPr/>
            <p:nvPr/>
          </p:nvSpPr>
          <p:spPr>
            <a:xfrm>
              <a:off x="284987" y="391670"/>
              <a:ext cx="119190" cy="425412"/>
            </a:xfrm>
            <a:custGeom>
              <a:avLst/>
              <a:gdLst/>
              <a:ahLst/>
              <a:cxnLst/>
              <a:rect l="0" t="0" r="0" b="0"/>
              <a:pathLst>
                <a:path w="119190" h="425412">
                  <a:moveTo>
                    <a:pt x="119190" y="0"/>
                  </a:moveTo>
                  <a:lnTo>
                    <a:pt x="0" y="42541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1576">
              <a:extLst>
                <a:ext uri="{FF2B5EF4-FFF2-40B4-BE49-F238E27FC236}">
                  <a16:creationId xmlns:a16="http://schemas.microsoft.com/office/drawing/2014/main" id="{F979E887-98A6-4BDC-BD48-0FC8BFFF1264}"/>
                </a:ext>
              </a:extLst>
            </p:cNvPr>
            <p:cNvSpPr/>
            <p:nvPr/>
          </p:nvSpPr>
          <p:spPr>
            <a:xfrm>
              <a:off x="632461" y="600458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87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1577">
              <a:extLst>
                <a:ext uri="{FF2B5EF4-FFF2-40B4-BE49-F238E27FC236}">
                  <a16:creationId xmlns:a16="http://schemas.microsoft.com/office/drawing/2014/main" id="{AD406912-2BF2-4271-9530-54373CEC37F8}"/>
                </a:ext>
              </a:extLst>
            </p:cNvPr>
            <p:cNvSpPr/>
            <p:nvPr/>
          </p:nvSpPr>
          <p:spPr>
            <a:xfrm>
              <a:off x="632461" y="600458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1578">
              <a:extLst>
                <a:ext uri="{FF2B5EF4-FFF2-40B4-BE49-F238E27FC236}">
                  <a16:creationId xmlns:a16="http://schemas.microsoft.com/office/drawing/2014/main" id="{56F071A7-C6C4-495D-B3EC-D4BB77CFF7F0}"/>
                </a:ext>
              </a:extLst>
            </p:cNvPr>
            <p:cNvSpPr/>
            <p:nvPr/>
          </p:nvSpPr>
          <p:spPr>
            <a:xfrm>
              <a:off x="735701" y="739575"/>
              <a:ext cx="339511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15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Shape 1579">
              <a:extLst>
                <a:ext uri="{FF2B5EF4-FFF2-40B4-BE49-F238E27FC236}">
                  <a16:creationId xmlns:a16="http://schemas.microsoft.com/office/drawing/2014/main" id="{A9F4F8F9-013D-4D5F-A7F7-A1665DD93D26}"/>
                </a:ext>
              </a:extLst>
            </p:cNvPr>
            <p:cNvSpPr/>
            <p:nvPr/>
          </p:nvSpPr>
          <p:spPr>
            <a:xfrm>
              <a:off x="981449" y="1607822"/>
              <a:ext cx="66726" cy="226479"/>
            </a:xfrm>
            <a:custGeom>
              <a:avLst/>
              <a:gdLst/>
              <a:ahLst/>
              <a:cxnLst/>
              <a:rect l="0" t="0" r="0" b="0"/>
              <a:pathLst>
                <a:path w="66726" h="226479">
                  <a:moveTo>
                    <a:pt x="66726" y="0"/>
                  </a:moveTo>
                  <a:lnTo>
                    <a:pt x="0" y="226479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1580">
              <a:extLst>
                <a:ext uri="{FF2B5EF4-FFF2-40B4-BE49-F238E27FC236}">
                  <a16:creationId xmlns:a16="http://schemas.microsoft.com/office/drawing/2014/main" id="{44C1C8E2-1AC5-42D3-92A8-ED73E5085FA5}"/>
                </a:ext>
              </a:extLst>
            </p:cNvPr>
            <p:cNvSpPr/>
            <p:nvPr/>
          </p:nvSpPr>
          <p:spPr>
            <a:xfrm>
              <a:off x="0" y="618746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1581">
              <a:extLst>
                <a:ext uri="{FF2B5EF4-FFF2-40B4-BE49-F238E27FC236}">
                  <a16:creationId xmlns:a16="http://schemas.microsoft.com/office/drawing/2014/main" id="{CE01119B-B6AB-40CF-9DA4-ABC0D9A2314D}"/>
                </a:ext>
              </a:extLst>
            </p:cNvPr>
            <p:cNvSpPr/>
            <p:nvPr/>
          </p:nvSpPr>
          <p:spPr>
            <a:xfrm>
              <a:off x="0" y="618746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1582">
              <a:extLst>
                <a:ext uri="{FF2B5EF4-FFF2-40B4-BE49-F238E27FC236}">
                  <a16:creationId xmlns:a16="http://schemas.microsoft.com/office/drawing/2014/main" id="{78DAB4C3-E83A-4BFD-81FC-31E2DADADC55}"/>
                </a:ext>
              </a:extLst>
            </p:cNvPr>
            <p:cNvSpPr/>
            <p:nvPr/>
          </p:nvSpPr>
          <p:spPr>
            <a:xfrm>
              <a:off x="167151" y="756955"/>
              <a:ext cx="169248" cy="3024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Shape 1583">
              <a:extLst>
                <a:ext uri="{FF2B5EF4-FFF2-40B4-BE49-F238E27FC236}">
                  <a16:creationId xmlns:a16="http://schemas.microsoft.com/office/drawing/2014/main" id="{EAC06991-C85C-4DE4-9567-216380AA54EA}"/>
                </a:ext>
              </a:extLst>
            </p:cNvPr>
            <p:cNvSpPr/>
            <p:nvPr/>
          </p:nvSpPr>
          <p:spPr>
            <a:xfrm>
              <a:off x="1580388" y="241097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347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1584">
              <a:extLst>
                <a:ext uri="{FF2B5EF4-FFF2-40B4-BE49-F238E27FC236}">
                  <a16:creationId xmlns:a16="http://schemas.microsoft.com/office/drawing/2014/main" id="{1AD0B08A-C2AB-47CD-96E5-9E1B46E7F22A}"/>
                </a:ext>
              </a:extLst>
            </p:cNvPr>
            <p:cNvSpPr/>
            <p:nvPr/>
          </p:nvSpPr>
          <p:spPr>
            <a:xfrm>
              <a:off x="1580388" y="2410970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1585">
              <a:extLst>
                <a:ext uri="{FF2B5EF4-FFF2-40B4-BE49-F238E27FC236}">
                  <a16:creationId xmlns:a16="http://schemas.microsoft.com/office/drawing/2014/main" id="{5A662DB9-D9B3-4EB5-83BF-D7D68484A747}"/>
                </a:ext>
              </a:extLst>
            </p:cNvPr>
            <p:cNvSpPr/>
            <p:nvPr/>
          </p:nvSpPr>
          <p:spPr>
            <a:xfrm>
              <a:off x="1746538" y="2549975"/>
              <a:ext cx="169248" cy="302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Shape 1586">
              <a:extLst>
                <a:ext uri="{FF2B5EF4-FFF2-40B4-BE49-F238E27FC236}">
                  <a16:creationId xmlns:a16="http://schemas.microsoft.com/office/drawing/2014/main" id="{538A721C-5865-4583-BD66-0E563AD7DDEE}"/>
                </a:ext>
              </a:extLst>
            </p:cNvPr>
            <p:cNvSpPr/>
            <p:nvPr/>
          </p:nvSpPr>
          <p:spPr>
            <a:xfrm>
              <a:off x="995173" y="2438402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230124" y="0"/>
                  </a:move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ubicBezTo>
                    <a:pt x="0" y="97574"/>
                    <a:pt x="103035" y="0"/>
                    <a:pt x="23012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1587">
              <a:extLst>
                <a:ext uri="{FF2B5EF4-FFF2-40B4-BE49-F238E27FC236}">
                  <a16:creationId xmlns:a16="http://schemas.microsoft.com/office/drawing/2014/main" id="{A9E679BB-E0AF-4DE0-A808-37A8468A9719}"/>
                </a:ext>
              </a:extLst>
            </p:cNvPr>
            <p:cNvSpPr/>
            <p:nvPr/>
          </p:nvSpPr>
          <p:spPr>
            <a:xfrm>
              <a:off x="995173" y="2438402"/>
              <a:ext cx="460248" cy="435864"/>
            </a:xfrm>
            <a:custGeom>
              <a:avLst/>
              <a:gdLst/>
              <a:ahLst/>
              <a:cxnLst/>
              <a:rect l="0" t="0" r="0" b="0"/>
              <a:pathLst>
                <a:path w="460248" h="435864">
                  <a:moveTo>
                    <a:pt x="0" y="217932"/>
                  </a:moveTo>
                  <a:cubicBezTo>
                    <a:pt x="0" y="97574"/>
                    <a:pt x="103035" y="0"/>
                    <a:pt x="230124" y="0"/>
                  </a:cubicBezTo>
                  <a:cubicBezTo>
                    <a:pt x="357213" y="0"/>
                    <a:pt x="460248" y="97574"/>
                    <a:pt x="460248" y="217932"/>
                  </a:cubicBezTo>
                  <a:cubicBezTo>
                    <a:pt x="460248" y="338290"/>
                    <a:pt x="357213" y="435864"/>
                    <a:pt x="230124" y="435864"/>
                  </a:cubicBezTo>
                  <a:cubicBezTo>
                    <a:pt x="103035" y="435864"/>
                    <a:pt x="0" y="338290"/>
                    <a:pt x="0" y="217932"/>
                  </a:cubicBez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1588">
              <a:extLst>
                <a:ext uri="{FF2B5EF4-FFF2-40B4-BE49-F238E27FC236}">
                  <a16:creationId xmlns:a16="http://schemas.microsoft.com/office/drawing/2014/main" id="{EB5DF974-EE0F-4A20-A2F2-84943521DC34}"/>
                </a:ext>
              </a:extLst>
            </p:cNvPr>
            <p:cNvSpPr/>
            <p:nvPr/>
          </p:nvSpPr>
          <p:spPr>
            <a:xfrm>
              <a:off x="1162093" y="2576636"/>
              <a:ext cx="169248" cy="302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Shape 1589">
              <a:extLst>
                <a:ext uri="{FF2B5EF4-FFF2-40B4-BE49-F238E27FC236}">
                  <a16:creationId xmlns:a16="http://schemas.microsoft.com/office/drawing/2014/main" id="{5BE7DE43-5C18-4F50-828C-A998631C2805}"/>
                </a:ext>
              </a:extLst>
            </p:cNvPr>
            <p:cNvSpPr/>
            <p:nvPr/>
          </p:nvSpPr>
          <p:spPr>
            <a:xfrm>
              <a:off x="1275582" y="2225041"/>
              <a:ext cx="66726" cy="226479"/>
            </a:xfrm>
            <a:custGeom>
              <a:avLst/>
              <a:gdLst/>
              <a:ahLst/>
              <a:cxnLst/>
              <a:rect l="0" t="0" r="0" b="0"/>
              <a:pathLst>
                <a:path w="66726" h="226479">
                  <a:moveTo>
                    <a:pt x="66726" y="0"/>
                  </a:moveTo>
                  <a:lnTo>
                    <a:pt x="0" y="226479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1590">
              <a:extLst>
                <a:ext uri="{FF2B5EF4-FFF2-40B4-BE49-F238E27FC236}">
                  <a16:creationId xmlns:a16="http://schemas.microsoft.com/office/drawing/2014/main" id="{3ECF25FE-36D8-438A-80F3-F8EEB2FB425E}"/>
                </a:ext>
              </a:extLst>
            </p:cNvPr>
            <p:cNvSpPr/>
            <p:nvPr/>
          </p:nvSpPr>
          <p:spPr>
            <a:xfrm>
              <a:off x="257646" y="3082383"/>
              <a:ext cx="2343120" cy="36223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b="1" kern="100">
                  <a:solidFill>
                    <a:srgbClr val="6600CC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17 = 2+4+5+6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27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733</Words>
  <Application>Microsoft Office PowerPoint</Application>
  <PresentationFormat>宽屏</PresentationFormat>
  <Paragraphs>102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Calibri</vt:lpstr>
      <vt:lpstr>Segoe UI Symbol</vt:lpstr>
      <vt:lpstr>Times New Roman</vt:lpstr>
      <vt:lpstr>Office 主题​​</vt:lpstr>
      <vt:lpstr>2. 贪心</vt:lpstr>
      <vt:lpstr>2. 贪心</vt:lpstr>
      <vt:lpstr>2. 贪心——最优分解问题</vt:lpstr>
      <vt:lpstr>2. 贪心——最优分解问题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Wu</dc:creator>
  <cp:lastModifiedBy>Yuan Wu</cp:lastModifiedBy>
  <cp:revision>25</cp:revision>
  <dcterms:created xsi:type="dcterms:W3CDTF">2024-01-01T08:25:31Z</dcterms:created>
  <dcterms:modified xsi:type="dcterms:W3CDTF">2024-12-09T12:06:38Z</dcterms:modified>
</cp:coreProperties>
</file>