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4" r:id="rId3"/>
    <p:sldId id="785" r:id="rId4"/>
    <p:sldId id="786" r:id="rId5"/>
    <p:sldId id="787" r:id="rId6"/>
  </p:sldIdLst>
  <p:sldSz cx="9144000" cy="6858000" type="screen4x3"/>
  <p:notesSz cx="6934200" cy="9398000"/>
  <p:custDataLst>
    <p:tags r:id="rId12"/>
  </p:custDataLst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9FF33"/>
    <a:srgbClr val="FFFF66"/>
    <a:srgbClr val="FF99FF"/>
    <a:srgbClr val="FFFF00"/>
    <a:srgbClr val="FF6600"/>
    <a:srgbClr val="CCFF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7" autoAdjust="0"/>
    <p:restoredTop sz="76999" autoAdjust="0"/>
  </p:normalViewPr>
  <p:slideViewPr>
    <p:cSldViewPr>
      <p:cViewPr varScale="1">
        <p:scale>
          <a:sx n="67" d="100"/>
          <a:sy n="67" d="100"/>
        </p:scale>
        <p:origin x="19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302" y="960"/>
      </p:cViewPr>
      <p:guideLst>
        <p:guide orient="horz" pos="2960"/>
        <p:guide pos="218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fld id="{F3C4D74D-B324-40D3-B4CF-0F61BF6484B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fld id="{2B9FA12E-D642-4591-AA00-D868F34D369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B63483-07BF-40B5-9752-4066E5A1D7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b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b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b="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b="0"/>
          </a:p>
        </p:txBody>
      </p:sp>
      <p:grpSp>
        <p:nvGrpSpPr>
          <p:cNvPr id="8" name="Group 27"/>
          <p:cNvGrpSpPr/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4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</p:grpSp>
      <p:sp>
        <p:nvSpPr>
          <p:cNvPr id="15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b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C2CF21E-F198-40B6-828D-E79378116A37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541E0DA-3BC3-438C-9716-355DA68F401B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914400"/>
            <a:ext cx="4248150" cy="242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495675"/>
            <a:ext cx="4248150" cy="242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5C203C5-6904-441C-BF02-8B5EE25946EC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111C405-FEA6-40EB-80C8-39A2477817D4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400D7E5-CF24-465D-B51D-7AF421530715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9B5D3DB-90EA-4E42-816B-472CE5A382E1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54D2276-03C7-4269-8DB5-BCB063C6C5A3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C7C4964-A363-420F-8F6F-A2EE24C6061C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2495C8C-611B-4C27-B8BA-8E71D7B9D292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DA52C2E-0E88-42EA-8884-2A9F3F33C370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3709A7F-6B87-49CA-AFCD-0BCAB716EDBE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en-US"/>
              <a:t> §5-2 单击此处编辑母版标题样式  </a:t>
            </a:r>
            <a:endParaRPr lang="zh-CN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1029" name="Group 20"/>
          <p:cNvGrpSpPr/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b="0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 sz="1400" b="0">
                <a:solidFill>
                  <a:srgbClr val="00FFFF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4B89A911-26A2-4342-B4EA-C83227CA6F93}" type="slidenum">
              <a:rPr lang="zh-CN" altLang="en-US">
                <a:solidFill>
                  <a:srgbClr val="66CCFF"/>
                </a:solidFill>
              </a:rPr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31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anose="05000000000000000000" pitchFamily="2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panose="02010600030101010101" pitchFamily="2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panose="05000000000000000000" pitchFamily="2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panose="02010600030101010101" pitchFamily="2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652" y="818710"/>
            <a:ext cx="8927976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+mj-ea"/>
                <a:ea typeface="+mj-ea"/>
              </a:rPr>
              <a:t>1. </a:t>
            </a:r>
            <a:r>
              <a:rPr lang="zh-CN" altLang="en-US" sz="2800" dirty="0">
                <a:latin typeface="+mj-ea"/>
                <a:ea typeface="+mj-ea"/>
              </a:rPr>
              <a:t>字符</a:t>
            </a:r>
            <a:r>
              <a:rPr lang="en-US" altLang="zh-CN" sz="2800" dirty="0" err="1">
                <a:latin typeface="+mj-ea"/>
                <a:ea typeface="+mj-ea"/>
              </a:rPr>
              <a:t>a~h</a:t>
            </a:r>
            <a:r>
              <a:rPr lang="zh-CN" altLang="en-US" sz="2800" dirty="0">
                <a:latin typeface="+mj-ea"/>
                <a:ea typeface="+mj-ea"/>
              </a:rPr>
              <a:t>出现的频率恰好是前</a:t>
            </a:r>
            <a:r>
              <a:rPr lang="en-US" altLang="zh-CN" sz="2800" dirty="0">
                <a:latin typeface="+mj-ea"/>
                <a:ea typeface="+mj-ea"/>
              </a:rPr>
              <a:t>8</a:t>
            </a:r>
            <a:r>
              <a:rPr lang="zh-CN" altLang="en-US" sz="2800" dirty="0">
                <a:latin typeface="+mj-ea"/>
                <a:ea typeface="+mj-ea"/>
              </a:rPr>
              <a:t>个</a:t>
            </a:r>
            <a:r>
              <a:rPr lang="en-US" altLang="zh-CN" sz="2800" dirty="0">
                <a:latin typeface="+mj-ea"/>
                <a:ea typeface="+mj-ea"/>
              </a:rPr>
              <a:t>Fibonacci</a:t>
            </a:r>
            <a:r>
              <a:rPr lang="zh-CN" altLang="en-US" sz="2800" dirty="0">
                <a:latin typeface="+mj-ea"/>
                <a:ea typeface="+mj-ea"/>
              </a:rPr>
              <a:t>数</a:t>
            </a:r>
            <a:r>
              <a:rPr lang="en-US" altLang="zh-CN" sz="2800" dirty="0">
                <a:latin typeface="+mj-ea"/>
                <a:ea typeface="+mj-ea"/>
              </a:rPr>
              <a:t>,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¶</a:t>
            </a:r>
            <a:r>
              <a:rPr lang="zh-CN" altLang="en-US" sz="2800" dirty="0">
                <a:latin typeface="+mj-ea"/>
                <a:ea typeface="+mj-ea"/>
              </a:rPr>
              <a:t>它们的</a:t>
            </a:r>
            <a:r>
              <a:rPr lang="en-US" altLang="zh-CN" sz="2800" dirty="0">
                <a:latin typeface="+mj-ea"/>
                <a:ea typeface="+mj-ea"/>
              </a:rPr>
              <a:t>Huffman</a:t>
            </a:r>
            <a:r>
              <a:rPr lang="zh-CN" altLang="en-US" sz="2800" dirty="0">
                <a:latin typeface="+mj-ea"/>
                <a:ea typeface="+mj-ea"/>
              </a:rPr>
              <a:t>编码是什么</a:t>
            </a:r>
            <a:r>
              <a:rPr lang="en-US" altLang="zh-CN" sz="2800" dirty="0">
                <a:latin typeface="+mj-ea"/>
                <a:ea typeface="+mj-ea"/>
              </a:rPr>
              <a:t>?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¶</a:t>
            </a:r>
            <a:r>
              <a:rPr lang="zh-CN" altLang="en-US" sz="2800" dirty="0">
                <a:latin typeface="+mj-ea"/>
                <a:ea typeface="+mj-ea"/>
              </a:rPr>
              <a:t>将结果推广到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个字符的频率恰好是前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个</a:t>
            </a:r>
            <a:r>
              <a:rPr lang="en-US" altLang="zh-CN" sz="2800" dirty="0">
                <a:latin typeface="+mj-ea"/>
                <a:ea typeface="+mj-ea"/>
              </a:rPr>
              <a:t>Fibonacci</a:t>
            </a:r>
            <a:r>
              <a:rPr lang="zh-CN" altLang="en-US" sz="2800" dirty="0">
                <a:latin typeface="+mj-ea"/>
                <a:ea typeface="+mj-ea"/>
              </a:rPr>
              <a:t>数的情形</a:t>
            </a:r>
            <a:r>
              <a:rPr lang="en-US" altLang="zh-CN" sz="2800" dirty="0">
                <a:latin typeface="+mj-ea"/>
                <a:ea typeface="+mj-ea"/>
              </a:rPr>
              <a:t>. 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82" y="306896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+mj-ea"/>
                <a:ea typeface="+mj-ea"/>
              </a:rPr>
              <a:t>2. </a:t>
            </a:r>
            <a:r>
              <a:rPr lang="zh-CN" altLang="en-US" sz="2800" dirty="0">
                <a:latin typeface="+mj-ea"/>
                <a:ea typeface="+mj-ea"/>
              </a:rPr>
              <a:t>最优分解问题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    </a:t>
            </a:r>
            <a:r>
              <a:rPr lang="zh-CN" altLang="en-US" sz="2800" dirty="0">
                <a:latin typeface="+mj-ea"/>
                <a:ea typeface="+mj-ea"/>
              </a:rPr>
              <a:t>设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是一个正整数</a:t>
            </a:r>
            <a:r>
              <a:rPr lang="en-US" altLang="zh-CN" sz="2800" dirty="0">
                <a:latin typeface="+mj-ea"/>
                <a:ea typeface="+mj-ea"/>
              </a:rPr>
              <a:t>,</a:t>
            </a:r>
            <a:r>
              <a:rPr lang="zh-CN" altLang="en-US" sz="2800" dirty="0">
                <a:latin typeface="+mj-ea"/>
                <a:ea typeface="+mj-ea"/>
              </a:rPr>
              <a:t>将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分解为若干互不相同的自然数之和</a:t>
            </a:r>
            <a:r>
              <a:rPr lang="en-US" altLang="zh-CN" sz="2800" dirty="0">
                <a:latin typeface="+mj-ea"/>
                <a:ea typeface="+mj-ea"/>
              </a:rPr>
              <a:t>,</a:t>
            </a:r>
            <a:r>
              <a:rPr lang="zh-CN" altLang="en-US" sz="2800" dirty="0">
                <a:latin typeface="+mj-ea"/>
                <a:ea typeface="+mj-ea"/>
              </a:rPr>
              <a:t>且使这些自然数的乘积最大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¶</a:t>
            </a:r>
            <a:r>
              <a:rPr lang="zh-CN" altLang="en-US" sz="2800" dirty="0">
                <a:latin typeface="+mj-ea"/>
                <a:ea typeface="+mj-ea"/>
              </a:rPr>
              <a:t>算法设计</a:t>
            </a:r>
            <a:r>
              <a:rPr lang="en-US" altLang="zh-CN" sz="2800" dirty="0">
                <a:latin typeface="+mj-ea"/>
                <a:ea typeface="+mj-ea"/>
              </a:rPr>
              <a:t>:</a:t>
            </a:r>
            <a:r>
              <a:rPr lang="zh-CN" altLang="en-US" sz="2800" dirty="0">
                <a:latin typeface="+mj-ea"/>
                <a:ea typeface="+mj-ea"/>
              </a:rPr>
              <a:t>对于给定的正整数</a:t>
            </a:r>
            <a:r>
              <a:rPr lang="en-US" altLang="zh-CN" sz="2800" dirty="0">
                <a:latin typeface="+mj-ea"/>
                <a:ea typeface="+mj-ea"/>
              </a:rPr>
              <a:t>n,</a:t>
            </a:r>
            <a:r>
              <a:rPr lang="zh-CN" altLang="en-US" sz="2800" dirty="0">
                <a:latin typeface="+mj-ea"/>
                <a:ea typeface="+mj-ea"/>
              </a:rPr>
              <a:t>计算最优分解方案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¶</a:t>
            </a:r>
            <a:r>
              <a:rPr lang="zh-CN" altLang="en-US" sz="2800" dirty="0">
                <a:latin typeface="+mj-ea"/>
                <a:ea typeface="+mj-ea"/>
              </a:rPr>
              <a:t>数据输入</a:t>
            </a:r>
            <a:r>
              <a:rPr lang="en-US" altLang="zh-CN" sz="2800" dirty="0">
                <a:latin typeface="+mj-ea"/>
                <a:ea typeface="+mj-ea"/>
              </a:rPr>
              <a:t>:</a:t>
            </a:r>
            <a:r>
              <a:rPr lang="zh-CN" altLang="en-US" sz="2800" dirty="0">
                <a:latin typeface="+mj-ea"/>
                <a:ea typeface="+mj-ea"/>
              </a:rPr>
              <a:t>正整数</a:t>
            </a:r>
            <a:r>
              <a:rPr lang="en-US" altLang="zh-CN" sz="2800" dirty="0">
                <a:latin typeface="+mj-ea"/>
                <a:ea typeface="+mj-ea"/>
              </a:rPr>
              <a:t>n.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¶</a:t>
            </a:r>
            <a:r>
              <a:rPr lang="zh-CN" altLang="en-US" sz="2800" dirty="0">
                <a:latin typeface="+mj-ea"/>
                <a:ea typeface="+mj-ea"/>
              </a:rPr>
              <a:t>结果输出</a:t>
            </a:r>
            <a:r>
              <a:rPr lang="en-US" altLang="zh-CN" sz="2800" dirty="0">
                <a:latin typeface="+mj-ea"/>
                <a:ea typeface="+mj-ea"/>
              </a:rPr>
              <a:t>:</a:t>
            </a:r>
            <a:r>
              <a:rPr lang="zh-CN" altLang="en-US" sz="2800" dirty="0">
                <a:latin typeface="+mj-ea"/>
                <a:ea typeface="+mj-ea"/>
              </a:rPr>
              <a:t>将计算的最大乘积输出到文件</a:t>
            </a:r>
            <a:r>
              <a:rPr lang="en-US" altLang="zh-CN" sz="2800" dirty="0">
                <a:latin typeface="+mj-ea"/>
                <a:ea typeface="+mj-ea"/>
              </a:rPr>
              <a:t>output.txt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¶</a:t>
            </a:r>
            <a:r>
              <a:rPr lang="zh-CN" altLang="en-US" sz="2800" dirty="0">
                <a:latin typeface="+mj-ea"/>
                <a:ea typeface="+mj-ea"/>
              </a:rPr>
              <a:t>例如若</a:t>
            </a:r>
            <a:r>
              <a:rPr lang="en-US" altLang="zh-CN" sz="2800" dirty="0">
                <a:latin typeface="+mj-ea"/>
                <a:ea typeface="+mj-ea"/>
              </a:rPr>
              <a:t>n=10, </a:t>
            </a:r>
            <a:r>
              <a:rPr lang="zh-CN" altLang="en-US" sz="2800" dirty="0">
                <a:latin typeface="+mj-ea"/>
                <a:ea typeface="+mj-ea"/>
              </a:rPr>
              <a:t>则最优分解为</a:t>
            </a:r>
            <a:r>
              <a:rPr lang="en-US" altLang="zh-CN" sz="2800" dirty="0">
                <a:latin typeface="+mj-ea"/>
                <a:ea typeface="+mj-ea"/>
              </a:rPr>
              <a:t>2+3+5, </a:t>
            </a:r>
            <a:r>
              <a:rPr lang="zh-CN" altLang="en-US" sz="2800" dirty="0">
                <a:latin typeface="+mj-ea"/>
                <a:ea typeface="+mj-ea"/>
              </a:rPr>
              <a:t>最大乘积为</a:t>
            </a:r>
            <a:r>
              <a:rPr lang="en-US" altLang="zh-CN" sz="2800" dirty="0">
                <a:latin typeface="+mj-ea"/>
                <a:ea typeface="+mj-ea"/>
              </a:rPr>
              <a:t>30.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ClrTx/>
              <a:buFontTx/>
              <a:defRPr/>
            </a:pPr>
            <a:r>
              <a:rPr lang="zh-CN" altLang="en-US" i="0" kern="0" dirty="0">
                <a:solidFill>
                  <a:srgbClr val="FFFF66"/>
                </a:solidFill>
              </a:rPr>
              <a:t>作业</a:t>
            </a:r>
            <a:endParaRPr lang="zh-CN" altLang="en-US" i="0" kern="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265" y="743991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+mj-ea"/>
                <a:ea typeface="+mj-ea"/>
              </a:rPr>
              <a:t>3.</a:t>
            </a:r>
            <a:r>
              <a:rPr lang="zh-CN" altLang="en-US" sz="2800" dirty="0">
                <a:latin typeface="+mj-ea"/>
                <a:ea typeface="+mj-ea"/>
              </a:rPr>
              <a:t>分发饼干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       </a:t>
            </a:r>
            <a:r>
              <a:rPr lang="zh-CN" altLang="en-US" sz="2800" dirty="0">
                <a:latin typeface="+mj-ea"/>
                <a:ea typeface="+mj-ea"/>
              </a:rPr>
              <a:t>假设要给你的孩子们一些小饼干。但是，每个孩子最多只能给一块饼干。对每个孩子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，都有一个胃口值 </a:t>
            </a:r>
            <a:r>
              <a:rPr lang="en-US" altLang="zh-CN" sz="2800" dirty="0" err="1">
                <a:latin typeface="+mj-ea"/>
                <a:ea typeface="+mj-ea"/>
              </a:rPr>
              <a:t>gi</a:t>
            </a:r>
            <a:r>
              <a:rPr lang="zh-CN" altLang="en-US" sz="2800" dirty="0">
                <a:latin typeface="+mj-ea"/>
                <a:ea typeface="+mj-ea"/>
              </a:rPr>
              <a:t>，这是能让孩子们满足胃口的饼干的最小尺寸；并且每块饼干 </a:t>
            </a:r>
            <a:r>
              <a:rPr lang="en-US" altLang="zh-CN" sz="2800" dirty="0">
                <a:latin typeface="+mj-ea"/>
                <a:ea typeface="+mj-ea"/>
              </a:rPr>
              <a:t>j </a:t>
            </a:r>
            <a:r>
              <a:rPr lang="zh-CN" altLang="en-US" sz="2800" dirty="0">
                <a:latin typeface="+mj-ea"/>
                <a:ea typeface="+mj-ea"/>
              </a:rPr>
              <a:t>，都有一个尺寸 </a:t>
            </a:r>
            <a:r>
              <a:rPr lang="en-US" altLang="zh-CN" sz="2800" dirty="0" err="1">
                <a:latin typeface="+mj-ea"/>
                <a:ea typeface="+mj-ea"/>
              </a:rPr>
              <a:t>sj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。如果 </a:t>
            </a:r>
            <a:r>
              <a:rPr lang="en-US" altLang="zh-CN" sz="2800" dirty="0" err="1">
                <a:latin typeface="+mj-ea"/>
                <a:ea typeface="+mj-ea"/>
              </a:rPr>
              <a:t>sj</a:t>
            </a:r>
            <a:r>
              <a:rPr lang="en-US" altLang="zh-CN" sz="2800" dirty="0">
                <a:latin typeface="+mj-ea"/>
                <a:ea typeface="+mj-ea"/>
              </a:rPr>
              <a:t> &gt;= </a:t>
            </a:r>
            <a:r>
              <a:rPr lang="en-US" altLang="zh-CN" sz="2800" dirty="0" err="1">
                <a:latin typeface="+mj-ea"/>
                <a:ea typeface="+mj-ea"/>
              </a:rPr>
              <a:t>gi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，我们可以将这个饼干 </a:t>
            </a:r>
            <a:r>
              <a:rPr lang="en-US" altLang="zh-CN" sz="2800" dirty="0">
                <a:latin typeface="+mj-ea"/>
                <a:ea typeface="+mj-ea"/>
              </a:rPr>
              <a:t>j </a:t>
            </a:r>
            <a:r>
              <a:rPr lang="zh-CN" altLang="en-US" sz="2800" dirty="0">
                <a:latin typeface="+mj-ea"/>
                <a:ea typeface="+mj-ea"/>
              </a:rPr>
              <a:t>分配给孩子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，这个孩子会得到满足。你的目标是尽可能满足越多数量的孩子，并输出这个最大数值。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4.</a:t>
            </a:r>
            <a:r>
              <a:rPr lang="zh-CN" altLang="en-US" sz="2800" dirty="0">
                <a:latin typeface="+mj-ea"/>
                <a:ea typeface="+mj-ea"/>
              </a:rPr>
              <a:t>无重叠区间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zh-CN" altLang="en-US" sz="2800" dirty="0">
                <a:latin typeface="+mj-ea"/>
                <a:ea typeface="+mj-ea"/>
              </a:rPr>
              <a:t>        给定一个区间的集合，找到需要移除区间的最小数量，使剩余区间互不重叠。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注意：</a:t>
            </a:r>
            <a:r>
              <a:rPr lang="en-US" altLang="zh-CN" sz="2800" dirty="0">
                <a:latin typeface="+mj-ea"/>
                <a:ea typeface="+mj-ea"/>
              </a:rPr>
              <a:t>1. </a:t>
            </a:r>
            <a:r>
              <a:rPr lang="zh-CN" altLang="en-US" sz="2800" dirty="0">
                <a:latin typeface="+mj-ea"/>
                <a:ea typeface="+mj-ea"/>
              </a:rPr>
              <a:t>可以认为区间的终点总是大于它的起点。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             2. </a:t>
            </a:r>
            <a:r>
              <a:rPr lang="zh-CN" altLang="en-US" sz="2800" dirty="0">
                <a:latin typeface="+mj-ea"/>
                <a:ea typeface="+mj-ea"/>
              </a:rPr>
              <a:t>区间 </a:t>
            </a:r>
            <a:r>
              <a:rPr lang="en-US" altLang="zh-CN" sz="2800" dirty="0">
                <a:latin typeface="+mj-ea"/>
                <a:ea typeface="+mj-ea"/>
              </a:rPr>
              <a:t>[1,2] </a:t>
            </a:r>
            <a:r>
              <a:rPr lang="zh-CN" altLang="en-US" sz="2800" dirty="0">
                <a:latin typeface="+mj-ea"/>
                <a:ea typeface="+mj-ea"/>
              </a:rPr>
              <a:t>和 </a:t>
            </a:r>
            <a:r>
              <a:rPr lang="en-US" altLang="zh-CN" sz="2800" dirty="0">
                <a:latin typeface="+mj-ea"/>
                <a:ea typeface="+mj-ea"/>
              </a:rPr>
              <a:t>[2,3] </a:t>
            </a:r>
            <a:r>
              <a:rPr lang="zh-CN" altLang="en-US" sz="2800" dirty="0">
                <a:latin typeface="+mj-ea"/>
                <a:ea typeface="+mj-ea"/>
              </a:rPr>
              <a:t>的边界相互“接触”，但没有相互重叠。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ClrTx/>
              <a:buFontTx/>
              <a:defRPr/>
            </a:pPr>
            <a:r>
              <a:rPr lang="zh-CN" altLang="en-US" i="0" kern="0" dirty="0">
                <a:solidFill>
                  <a:srgbClr val="FFFF66"/>
                </a:solidFill>
              </a:rPr>
              <a:t>作业</a:t>
            </a:r>
            <a:endParaRPr lang="zh-CN" altLang="en-US" i="0" kern="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28700"/>
            <a:ext cx="9144000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+mj-ea"/>
                <a:ea typeface="+mj-ea"/>
              </a:rPr>
              <a:t>5.</a:t>
            </a:r>
            <a:r>
              <a:rPr lang="zh-CN" altLang="en-US" dirty="0">
                <a:latin typeface="+mj-ea"/>
                <a:ea typeface="+mj-ea"/>
              </a:rPr>
              <a:t>跳跃游戏</a:t>
            </a:r>
            <a:endParaRPr lang="en-US" altLang="zh-CN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        给定一个非负整数数组，你最初位于数组的第一个位置。数组中的每个元素代表你在该位置可以跳跃的最大长度。判断你是否能够到达最后一个位置。</a:t>
            </a:r>
            <a:endParaRPr lang="zh-CN" altLang="en-US" sz="2400" dirty="0">
              <a:latin typeface="+mj-ea"/>
              <a:ea typeface="+mj-ea"/>
            </a:endParaRPr>
          </a:p>
          <a:p>
            <a:pPr algn="l"/>
            <a:r>
              <a:rPr lang="en-US" altLang="zh-CN" dirty="0">
                <a:latin typeface="+mj-ea"/>
                <a:ea typeface="+mj-ea"/>
              </a:rPr>
              <a:t>6.</a:t>
            </a:r>
            <a:r>
              <a:rPr lang="zh-CN" altLang="en-US" dirty="0">
                <a:latin typeface="+mj-ea"/>
                <a:ea typeface="+mj-ea"/>
              </a:rPr>
              <a:t>摆动序列</a:t>
            </a:r>
            <a:endParaRPr lang="en-US" altLang="zh-CN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        如果相邻数字之间的差严格地在正数和负数之间交替，则数字序列称为摆动序列。第一个差（如果存在的话）可能是正数或负数。少于两个元素的序列也是摆动序列。例如 </a:t>
            </a:r>
            <a:r>
              <a:rPr lang="en-US" altLang="zh-CN" sz="2400" dirty="0">
                <a:latin typeface="+mj-ea"/>
                <a:ea typeface="+mj-ea"/>
              </a:rPr>
              <a:t>[1,7,4,9,2,5] </a:t>
            </a:r>
            <a:r>
              <a:rPr lang="zh-CN" altLang="en-US" sz="2400" dirty="0">
                <a:latin typeface="+mj-ea"/>
                <a:ea typeface="+mj-ea"/>
              </a:rPr>
              <a:t>是一个摆动序列，差值 </a:t>
            </a:r>
            <a:r>
              <a:rPr lang="en-US" altLang="zh-CN" sz="2400" dirty="0">
                <a:latin typeface="+mj-ea"/>
                <a:ea typeface="+mj-ea"/>
              </a:rPr>
              <a:t>(6,-3,5,-7,3) </a:t>
            </a:r>
            <a:r>
              <a:rPr lang="zh-CN" altLang="en-US" sz="2400" dirty="0">
                <a:latin typeface="+mj-ea"/>
                <a:ea typeface="+mj-ea"/>
              </a:rPr>
              <a:t>正负交替出现。</a:t>
            </a:r>
            <a:r>
              <a:rPr lang="en-US" altLang="zh-CN" sz="2400" dirty="0">
                <a:latin typeface="+mj-ea"/>
                <a:ea typeface="+mj-ea"/>
              </a:rPr>
              <a:t>[1,4,7,2,5] </a:t>
            </a:r>
            <a:r>
              <a:rPr lang="zh-CN" altLang="en-US" sz="2400" dirty="0">
                <a:latin typeface="+mj-ea"/>
                <a:ea typeface="+mj-ea"/>
              </a:rPr>
              <a:t>和 </a:t>
            </a:r>
            <a:r>
              <a:rPr lang="en-US" altLang="zh-CN" sz="2400" dirty="0">
                <a:latin typeface="+mj-ea"/>
                <a:ea typeface="+mj-ea"/>
              </a:rPr>
              <a:t>[1,7,8,6,4,2,3] </a:t>
            </a:r>
            <a:r>
              <a:rPr lang="zh-CN" altLang="en-US" sz="2400" dirty="0">
                <a:latin typeface="+mj-ea"/>
                <a:ea typeface="+mj-ea"/>
              </a:rPr>
              <a:t>不是摆动序列。</a:t>
            </a:r>
            <a:endParaRPr lang="en-US" altLang="zh-CN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        给定一个整数序列，返回作为摆动序列的最长子序列的长度 。通过从原始序列中删除一些（也可以不删除）元素来获得 子序列，剩下的元素保持其原始顺序。</a:t>
            </a:r>
            <a:endParaRPr lang="en-US" altLang="zh-CN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 例： 输入：</a:t>
            </a:r>
            <a:r>
              <a:rPr lang="en-US" altLang="zh-CN" sz="2400" dirty="0">
                <a:latin typeface="+mj-ea"/>
                <a:ea typeface="+mj-ea"/>
              </a:rPr>
              <a:t>[1,7,4,9,2,5] </a:t>
            </a:r>
            <a:r>
              <a:rPr lang="zh-CN" altLang="en-US" sz="2400" dirty="0">
                <a:latin typeface="+mj-ea"/>
                <a:ea typeface="+mj-ea"/>
              </a:rPr>
              <a:t>，输出 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endParaRPr lang="en-US" altLang="zh-CN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          输入：</a:t>
            </a:r>
            <a:r>
              <a:rPr lang="en-US" altLang="zh-CN" sz="2400" dirty="0">
                <a:latin typeface="+mj-ea"/>
                <a:ea typeface="+mj-ea"/>
              </a:rPr>
              <a:t>[1,7,8,6,4,2,3] </a:t>
            </a:r>
            <a:r>
              <a:rPr lang="zh-CN" altLang="en-US" sz="2400" dirty="0">
                <a:latin typeface="+mj-ea"/>
                <a:ea typeface="+mj-ea"/>
              </a:rPr>
              <a:t>，输出</a:t>
            </a:r>
            <a:r>
              <a:rPr lang="en-US" altLang="zh-CN" sz="2400" dirty="0">
                <a:latin typeface="+mj-ea"/>
                <a:ea typeface="+mj-ea"/>
              </a:rPr>
              <a:t>4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ClrTx/>
              <a:buFontTx/>
              <a:defRPr/>
            </a:pPr>
            <a:r>
              <a:rPr lang="zh-CN" altLang="en-US" i="0" kern="0" dirty="0">
                <a:solidFill>
                  <a:srgbClr val="FFFF66"/>
                </a:solidFill>
              </a:rPr>
              <a:t>作业</a:t>
            </a:r>
            <a:endParaRPr lang="zh-CN" altLang="en-US" i="0" kern="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70" y="773705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+mj-ea"/>
                <a:ea typeface="+mj-ea"/>
              </a:rPr>
              <a:t>7.</a:t>
            </a:r>
            <a:r>
              <a:rPr lang="zh-CN" altLang="en-US" dirty="0">
                <a:latin typeface="+mj-ea"/>
                <a:ea typeface="+mj-ea"/>
              </a:rPr>
              <a:t>餐馆问题</a:t>
            </a:r>
            <a:endParaRPr lang="en-US" altLang="zh-CN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     某餐馆有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张桌子，每张桌子能容纳的最大人数为</a:t>
            </a:r>
            <a:r>
              <a:rPr lang="en-US" altLang="zh-CN" sz="2400" dirty="0">
                <a:latin typeface="+mj-ea"/>
                <a:ea typeface="+mj-ea"/>
              </a:rPr>
              <a:t>a; </a:t>
            </a:r>
            <a:r>
              <a:rPr lang="zh-CN" altLang="en-US" sz="2400" dirty="0">
                <a:latin typeface="+mj-ea"/>
                <a:ea typeface="+mj-ea"/>
              </a:rPr>
              <a:t>有</a:t>
            </a:r>
            <a:r>
              <a:rPr lang="en-US" altLang="zh-CN" sz="2400" dirty="0">
                <a:latin typeface="+mj-ea"/>
                <a:ea typeface="+mj-ea"/>
              </a:rPr>
              <a:t>m</a:t>
            </a:r>
            <a:r>
              <a:rPr lang="zh-CN" altLang="en-US" sz="2400" dirty="0">
                <a:latin typeface="+mj-ea"/>
                <a:ea typeface="+mj-ea"/>
              </a:rPr>
              <a:t>批客人，每批客人有两个参数：</a:t>
            </a:r>
            <a:r>
              <a:rPr lang="en-US" altLang="zh-CN" sz="2400" dirty="0">
                <a:latin typeface="+mj-ea"/>
                <a:ea typeface="+mj-ea"/>
              </a:rPr>
              <a:t>b</a:t>
            </a:r>
            <a:r>
              <a:rPr lang="zh-CN" altLang="en-US" sz="2400" dirty="0">
                <a:latin typeface="+mj-ea"/>
                <a:ea typeface="+mj-ea"/>
              </a:rPr>
              <a:t>人数，</a:t>
            </a:r>
            <a:r>
              <a:rPr lang="en-US" altLang="zh-CN" sz="2400" dirty="0">
                <a:latin typeface="+mj-ea"/>
                <a:ea typeface="+mj-ea"/>
              </a:rPr>
              <a:t>c</a:t>
            </a:r>
            <a:r>
              <a:rPr lang="zh-CN" altLang="en-US" sz="2400" dirty="0">
                <a:latin typeface="+mj-ea"/>
                <a:ea typeface="+mj-ea"/>
              </a:rPr>
              <a:t>预计消费金额数。在不允许拼桌的情况下，请选择其中一部分客人，使得总预计的消费金额最大。</a:t>
            </a:r>
            <a:endParaRPr lang="en-US" altLang="zh-CN" sz="2400" dirty="0">
              <a:latin typeface="+mj-ea"/>
              <a:ea typeface="+mj-ea"/>
            </a:endParaRPr>
          </a:p>
          <a:p>
            <a:pPr algn="l"/>
            <a:endParaRPr lang="en-US" altLang="zh-CN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输入：</a:t>
            </a:r>
            <a:endParaRPr lang="en-US" altLang="zh-CN" sz="2400" dirty="0">
              <a:latin typeface="+mj-ea"/>
              <a:ea typeface="+mj-ea"/>
            </a:endParaRPr>
          </a:p>
          <a:p>
            <a:pPr algn="l"/>
            <a:endParaRPr lang="en-US" altLang="zh-CN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第一行输入</a:t>
            </a:r>
            <a:r>
              <a:rPr lang="en-US" altLang="zh-CN" sz="2400" dirty="0">
                <a:latin typeface="+mj-ea"/>
                <a:ea typeface="+mj-ea"/>
              </a:rPr>
              <a:t>n m,</a:t>
            </a:r>
            <a:r>
              <a:rPr lang="zh-CN" altLang="en-US" sz="2400" dirty="0">
                <a:latin typeface="+mj-ea"/>
                <a:ea typeface="+mj-ea"/>
              </a:rPr>
              <a:t>即桌子的个数和客人的批数（</a:t>
            </a:r>
            <a:r>
              <a:rPr lang="en-US" altLang="zh-CN" sz="2400" dirty="0">
                <a:latin typeface="+mj-ea"/>
                <a:ea typeface="+mj-ea"/>
              </a:rPr>
              <a:t>1&lt;=n&lt;=50000; 1&lt;=m&lt;=50000</a:t>
            </a:r>
            <a:r>
              <a:rPr lang="zh-CN" altLang="en-US" sz="2400" dirty="0">
                <a:latin typeface="+mj-ea"/>
                <a:ea typeface="+mj-ea"/>
              </a:rPr>
              <a:t>）</a:t>
            </a:r>
            <a:endParaRPr lang="zh-CN" altLang="en-US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第二行是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个</a:t>
            </a:r>
            <a:r>
              <a:rPr lang="en-US" altLang="zh-CN" sz="2400" dirty="0">
                <a:latin typeface="+mj-ea"/>
                <a:ea typeface="+mj-ea"/>
              </a:rPr>
              <a:t>a,</a:t>
            </a:r>
            <a:r>
              <a:rPr lang="zh-CN" altLang="en-US" sz="2400" dirty="0">
                <a:latin typeface="+mj-ea"/>
                <a:ea typeface="+mj-ea"/>
              </a:rPr>
              <a:t>即每张桌子能容纳的客人数</a:t>
            </a:r>
            <a:endParaRPr lang="zh-CN" altLang="en-US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接下来</a:t>
            </a:r>
            <a:r>
              <a:rPr lang="en-US" altLang="zh-CN" sz="2400" dirty="0">
                <a:latin typeface="+mj-ea"/>
                <a:ea typeface="+mj-ea"/>
              </a:rPr>
              <a:t>m</a:t>
            </a:r>
            <a:r>
              <a:rPr lang="zh-CN" altLang="en-US" sz="2400" dirty="0">
                <a:latin typeface="+mj-ea"/>
                <a:ea typeface="+mj-ea"/>
              </a:rPr>
              <a:t>行输入：</a:t>
            </a:r>
            <a:r>
              <a:rPr lang="en-US" altLang="zh-CN" sz="2400" dirty="0">
                <a:latin typeface="+mj-ea"/>
                <a:ea typeface="+mj-ea"/>
              </a:rPr>
              <a:t>b c, </a:t>
            </a:r>
            <a:r>
              <a:rPr lang="zh-CN" altLang="en-US" sz="2400" dirty="0">
                <a:latin typeface="+mj-ea"/>
                <a:ea typeface="+mj-ea"/>
              </a:rPr>
              <a:t>即每批客人的人数和预计消费金额</a:t>
            </a:r>
            <a:endParaRPr lang="zh-CN" altLang="en-US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输出：一个整数，即总预计消费金额</a:t>
            </a:r>
            <a:endParaRPr lang="zh-CN" altLang="en-US" sz="2400" dirty="0">
              <a:latin typeface="+mj-ea"/>
              <a:ea typeface="+mj-ea"/>
            </a:endParaRPr>
          </a:p>
          <a:p>
            <a:pPr algn="l"/>
            <a:r>
              <a:rPr lang="zh-CN" altLang="en-US" sz="2400" dirty="0">
                <a:latin typeface="+mj-ea"/>
                <a:ea typeface="+mj-ea"/>
              </a:rPr>
              <a:t>测试实例：</a:t>
            </a:r>
            <a:r>
              <a:rPr lang="en-US" altLang="zh-CN" sz="2400" dirty="0">
                <a:latin typeface="+mj-ea"/>
                <a:ea typeface="+mj-ea"/>
              </a:rPr>
              <a:t>3  5</a:t>
            </a:r>
            <a:endParaRPr lang="en-US" altLang="zh-CN" sz="2400" dirty="0">
              <a:latin typeface="+mj-ea"/>
              <a:ea typeface="+mj-ea"/>
            </a:endParaRPr>
          </a:p>
          <a:p>
            <a:pPr algn="l"/>
            <a:r>
              <a:rPr lang="en-US" altLang="zh-CN" sz="2400" dirty="0">
                <a:latin typeface="+mj-ea"/>
                <a:ea typeface="+mj-ea"/>
              </a:rPr>
              <a:t>                 2  4  2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ClrTx/>
              <a:buFontTx/>
              <a:defRPr/>
            </a:pPr>
            <a:r>
              <a:rPr lang="zh-CN" altLang="en-US" i="0" kern="0" dirty="0">
                <a:solidFill>
                  <a:srgbClr val="FFFF66"/>
                </a:solidFill>
              </a:rPr>
              <a:t>作业</a:t>
            </a:r>
            <a:endParaRPr lang="zh-CN" altLang="en-US" i="0" kern="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1_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0</TotalTime>
  <Words>1183</Words>
  <Application>WPS 演示</Application>
  <PresentationFormat>全屏显示(4:3)</PresentationFormat>
  <Paragraphs>46</Paragraphs>
  <Slides>4</Slides>
  <Notes>63</Notes>
  <HiddenSlides>3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6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幼圆</vt:lpstr>
      <vt:lpstr>Times New Roman</vt:lpstr>
      <vt:lpstr>Symbol</vt:lpstr>
      <vt:lpstr>Tahoma</vt:lpstr>
      <vt:lpstr>微软雅黑</vt:lpstr>
      <vt:lpstr>Arial Unicode MS</vt:lpstr>
      <vt:lpstr>华文行楷</vt:lpstr>
      <vt:lpstr>华文新魏</vt:lpstr>
      <vt:lpstr>Symbol</vt:lpstr>
      <vt:lpstr>Cambria Math</vt:lpstr>
      <vt:lpstr>隶书</vt:lpstr>
      <vt:lpstr>黑体</vt:lpstr>
      <vt:lpstr>BatangChe</vt:lpstr>
      <vt:lpstr>AMGDT</vt:lpstr>
      <vt:lpstr>1_个人主页 (标准)</vt:lpstr>
      <vt:lpstr>PowerPoint 演示文稿</vt:lpstr>
      <vt:lpstr>PowerPoint 演示文稿</vt:lpstr>
      <vt:lpstr>PowerPoint 演示文稿</vt:lpstr>
      <vt:lpstr>PowerPoint 演示文稿</vt:lpstr>
    </vt:vector>
  </TitlesOfParts>
  <Company>计算机科学工程系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</dc:title>
  <dc:creator>陈朔鹰</dc:creator>
  <cp:lastModifiedBy>淬火</cp:lastModifiedBy>
  <cp:revision>1575</cp:revision>
  <cp:lastPrinted>1995-12-08T18:33:00Z</cp:lastPrinted>
  <dcterms:created xsi:type="dcterms:W3CDTF">2000-02-03T08:31:00Z</dcterms:created>
  <dcterms:modified xsi:type="dcterms:W3CDTF">2024-11-12T03:54:20Z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D:\Cprogram\jianggao\d01</vt:lpwstr>
  </property>
  <property fmtid="{D5CDD505-2E9C-101B-9397-08002B2CF9AE}" pid="22" name="KSOProductBuildVer">
    <vt:lpwstr>2052-11.1.0.10314</vt:lpwstr>
  </property>
</Properties>
</file>