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AB2B-BB42-401A-A06D-39799869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EF00B-4CCE-4192-A03D-BEADB88E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EDCF-0D3B-454A-9C6A-7D22E0D8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FF2D-A17A-4BBC-95DD-CB71DB6C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30B8-E676-4A4D-8120-978393CA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C2E3-817A-4D4E-943C-E0C42384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1AB3E-2D28-4E4F-9568-456D4D50F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B5F0-CA7B-4241-83B3-82AC2045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C7F8-046E-4DDB-8A2B-23ED5621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0A81-DBFC-4ADB-BD75-E145271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FE962-A99A-46E5-A820-641935B78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13E6E-1EC0-4594-8248-87D981EE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1B95-E715-46E5-AA97-83D2EDA6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E0DD-0305-4294-9B62-B64B756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6E5D-6515-4BD6-82C8-753094B0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BD6-FD0C-4ACF-8FAB-F3831AB0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0178-A256-42DB-9DD9-34CEC08D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1CC4-8319-4FFA-B0FB-F91387B0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77F0-5548-40DA-8FFD-BEE8481C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AE97-7CEE-434C-980A-D975205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8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1B79-3F82-4211-9CDA-DE86A4D9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C135-FFE9-4E0B-AF66-18D67C72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BAC-961B-4C7B-B060-80246610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0D5D-66EC-4D30-B623-73FB27C8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FE40-556B-4169-9DEC-C8B16768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2244-734B-4C22-8735-EA5C155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F329-417C-42FB-83A1-5F9C1848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48042-2BB0-4F35-B4AC-03FD97EE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F4C8-753F-4819-ABE6-FC255003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480C9-6EA3-4805-828D-682B05A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985A-297E-4A0A-B6E0-4EFF1A7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F5F-4EEC-4859-BF59-F6FC93E5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8F6F-87B4-4778-BEE7-1B2FB283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D428-D833-4A0F-ACBD-C13DEE73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039C7-1E02-4A85-85F1-6AFA603CE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549A8-DD0A-4442-B13C-441401B0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B99C1-61B9-40E8-BAA9-ACBA28AF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AC6B1-5DBE-4C84-BC6A-CB4E727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CB6AD-6FEA-474A-84D3-657DDF0F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479B-E8C8-48B8-9E4A-F53C6292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D66C9-B3C0-4DB1-A318-78366308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2F19F-CF38-4345-88B0-20FA5A3D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C19C8-016C-422E-8289-BF2EFC80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0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93F90-D161-4B15-AFC8-A5C6095B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1E47E-9032-4C77-94C5-E7A79B8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3070-F5CC-4CCB-B34D-C720D9F8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B670-1E2E-49DE-9FDD-22AC9752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0E3A-3D2A-44E0-B802-0E536F89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3BFA-6140-49FA-B79E-E730A629A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44F4-DBB7-419C-8FCB-B7E04B3D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E8E0-7EB2-4C5B-8831-2C8747AE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BF75-3773-411E-8F99-D88A0F25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926C-4FCD-48D1-9339-A26C6DE2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BF5A6-A00B-4145-8D01-93E270BA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6975-BAA8-4148-95E5-45FC940B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63521-C86D-4917-A985-6AC817E0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9F75-002F-413E-94EF-09BA5C5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3D92-1EC2-4B08-B473-07B840C0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424B6-FBA3-4136-88F9-5B0C4D09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39B4-3A8E-4D0E-80CD-99AD659F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E481-C147-4FDF-BC88-563CCF73B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F5E7-04B7-4DBD-87C6-5CC26582F85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3156-3658-40C4-93F3-5FFF5729F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D800-3141-4CE7-BE04-A0ADE201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8B26-CE53-4436-ABCF-BDF8261AF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0901-C807-4B37-972E-DE164574C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2FDD-8E82-41CA-B185-4BE0F212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студента группы </a:t>
            </a:r>
            <a:r>
              <a:rPr lang="en-US" dirty="0"/>
              <a:t>P3132</a:t>
            </a:r>
          </a:p>
        </p:txBody>
      </p:sp>
    </p:spTree>
    <p:extLst>
      <p:ext uri="{BB962C8B-B14F-4D97-AF65-F5344CB8AC3E}">
        <p14:creationId xmlns:p14="http://schemas.microsoft.com/office/powerpoint/2010/main" val="288644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61-4FEA-4584-BAC9-6A2E5F9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50ECED-170D-46A4-BCA5-872C16CD5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Линии на графике показывают путь, через который прошли точки, чтобы дойти до минимума. И как вы видите, они успешно справились с задачей, и дошли до белой точки с координатами (</a:t>
            </a:r>
            <a:r>
              <a:rPr lang="en-US" dirty="0"/>
              <a:t>1, 1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Но на самом деле, средний результат между всеми путями: </a:t>
            </a:r>
            <a:r>
              <a:rPr lang="en-US" dirty="0"/>
              <a:t>(</a:t>
            </a:r>
            <a:r>
              <a:rPr lang="ru-RU" dirty="0"/>
              <a:t>0.99971998</a:t>
            </a:r>
            <a:r>
              <a:rPr lang="en-US" dirty="0"/>
              <a:t>,</a:t>
            </a:r>
            <a:r>
              <a:rPr lang="ru-RU" dirty="0"/>
              <a:t> 0.99943963</a:t>
            </a:r>
            <a:r>
              <a:rPr lang="en-US" dirty="0"/>
              <a:t>), </a:t>
            </a:r>
            <a:r>
              <a:rPr lang="ru-RU" dirty="0"/>
              <a:t>погрешность присутствует.</a:t>
            </a:r>
            <a:endParaRPr lang="en-US" dirty="0"/>
          </a:p>
        </p:txBody>
      </p:sp>
      <p:pic>
        <p:nvPicPr>
          <p:cNvPr id="17" name="Content Placeholder 16" descr="Shape, background pattern&#10;&#10;Description automatically generated">
            <a:extLst>
              <a:ext uri="{FF2B5EF4-FFF2-40B4-BE49-F238E27FC236}">
                <a16:creationId xmlns:a16="http://schemas.microsoft.com/office/drawing/2014/main" id="{2FB61229-6BD4-40C1-B22A-C3BCD5019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5" y="995882"/>
            <a:ext cx="5173324" cy="5380258"/>
          </a:xfrm>
        </p:spPr>
      </p:pic>
    </p:spTree>
    <p:extLst>
      <p:ext uri="{BB962C8B-B14F-4D97-AF65-F5344CB8AC3E}">
        <p14:creationId xmlns:p14="http://schemas.microsoft.com/office/powerpoint/2010/main" val="252987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4779-0C85-4D5D-B066-F348A3C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842444" y="353419"/>
            <a:ext cx="10515600" cy="1325563"/>
          </a:xfrm>
        </p:spPr>
        <p:txBody>
          <a:bodyPr/>
          <a:lstStyle/>
          <a:p>
            <a:r>
              <a:rPr lang="ru-RU" dirty="0"/>
              <a:t>Результат побольше</a:t>
            </a:r>
          </a:p>
        </p:txBody>
      </p:sp>
      <p:pic>
        <p:nvPicPr>
          <p:cNvPr id="10" name="Content Placeholder 9" descr="Shape, background pattern&#10;&#10;Description automatically generated">
            <a:extLst>
              <a:ext uri="{FF2B5EF4-FFF2-40B4-BE49-F238E27FC236}">
                <a16:creationId xmlns:a16="http://schemas.microsoft.com/office/drawing/2014/main" id="{62C67BCF-C4C8-4B13-A023-26586A43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41" y="0"/>
            <a:ext cx="6594229" cy="6858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17101-07D8-4704-A4BC-420B63F7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14" y="3243236"/>
            <a:ext cx="252447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71E5-FCE0-4727-9B84-90553F48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51F7-6BDA-4463-9F59-1D93D4CCC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85712"/>
                <a:ext cx="4231741" cy="15875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Также берём функцию </a:t>
                </a:r>
                <a:r>
                  <a:rPr lang="ru-RU" dirty="0" err="1"/>
                  <a:t>Розенброка</a:t>
                </a:r>
                <a:r>
                  <a:rPr lang="ru-RU" dirty="0"/>
                  <a:t>, но используем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D51F7-6BDA-4463-9F59-1D93D4CCC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85712"/>
                <a:ext cx="4231741" cy="1587532"/>
              </a:xfrm>
              <a:blipFill>
                <a:blip r:embed="rId2"/>
                <a:stretch>
                  <a:fillRect l="-2594" t="-8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04CEF36-5DA9-4E64-8C70-BE4888E79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35" y="2013436"/>
            <a:ext cx="8827129" cy="44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4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6971-EDAF-4DFF-A581-47BC09EC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72493" y="2604270"/>
            <a:ext cx="3942030" cy="1325563"/>
          </a:xfrm>
        </p:spPr>
        <p:txBody>
          <a:bodyPr/>
          <a:lstStyle/>
          <a:p>
            <a:r>
              <a:rPr lang="ru-RU" dirty="0"/>
              <a:t>Результат №2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0AFAA-E244-4442-8B88-A38111B6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91" y="3095577"/>
            <a:ext cx="2476846" cy="342948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678D0632-7BF4-404C-A043-8F6AC5C1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20" y="9525"/>
            <a:ext cx="6582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60E4-24BA-4FBB-8821-BF377122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CD27-A925-457D-AF2B-B18F0624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также, чисто ради прикола, мы протестируем </a:t>
            </a:r>
            <a:r>
              <a:rPr lang="ru-RU" dirty="0" err="1"/>
              <a:t>алогиртм</a:t>
            </a:r>
            <a:r>
              <a:rPr lang="ru-RU" dirty="0"/>
              <a:t> на функции </a:t>
            </a:r>
            <a:r>
              <a:rPr lang="en-US" dirty="0"/>
              <a:t>Matyas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Её минимум находится в точке</a:t>
            </a:r>
            <a:r>
              <a:rPr lang="en-US" dirty="0"/>
              <a:t> (0, 0)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D0585F-9187-4222-997D-94E78CBD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841849"/>
            <a:ext cx="24003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0956-453B-4FC9-AA96-EC19C988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№3</a:t>
            </a:r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66A19230-1D7C-4DD0-ABF2-B0C197C86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43" y="1825625"/>
            <a:ext cx="8740513" cy="4351338"/>
          </a:xfrm>
        </p:spPr>
      </p:pic>
    </p:spTree>
    <p:extLst>
      <p:ext uri="{BB962C8B-B14F-4D97-AF65-F5344CB8AC3E}">
        <p14:creationId xmlns:p14="http://schemas.microsoft.com/office/powerpoint/2010/main" val="279283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318D-9573-445C-8E20-287B9A12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1837" y="2766218"/>
            <a:ext cx="3660096" cy="1325563"/>
          </a:xfrm>
        </p:spPr>
        <p:txBody>
          <a:bodyPr/>
          <a:lstStyle/>
          <a:p>
            <a:r>
              <a:rPr lang="ru-RU" dirty="0"/>
              <a:t>Результат №3</a:t>
            </a:r>
          </a:p>
        </p:txBody>
      </p:sp>
      <p:pic>
        <p:nvPicPr>
          <p:cNvPr id="5" name="Content Placeholder 4" descr="Shape, background pattern&#10;&#10;Description automatically generated">
            <a:extLst>
              <a:ext uri="{FF2B5EF4-FFF2-40B4-BE49-F238E27FC236}">
                <a16:creationId xmlns:a16="http://schemas.microsoft.com/office/drawing/2014/main" id="{E7EEBEA4-0F2C-4C1E-8A8A-7EEF36E5F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47" y="0"/>
            <a:ext cx="6692377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BC3E3-1ADA-43F3-BB36-31D91D40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3" y="3238472"/>
            <a:ext cx="270547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50B6D-9D35-40AF-8AAD-DB7381A24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fin.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F52E17-2319-41FD-B7CD-3DBC424C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GitHub: laoqiu233/</a:t>
            </a:r>
            <a:r>
              <a:rPr lang="en-US" dirty="0" err="1"/>
              <a:t>gradient_descent_math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7E3-FF2A-4C09-9916-AE9B6E41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F2D1C-0496-46C8-875A-9AF54601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Пусть функция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b="0" dirty="0"/>
                  <a:t> определена и дифференцируема в точке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r>
                  <a:rPr lang="ru-RU" dirty="0"/>
                  <a:t>Чтобы значение функции уменьшалось,</a:t>
                </a:r>
                <a:r>
                  <a:rPr lang="ru-RU" b="0" dirty="0"/>
                  <a:t> нужно «сдвинуться» с точки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сторону, обратную градиенту в этой же точки. (И если нужно увеличить значение, то в ту же сторону, что и градиент)</a:t>
                </a:r>
              </a:p>
              <a:p>
                <a:r>
                  <a:rPr lang="ru-RU" b="0" dirty="0"/>
                  <a:t>Также, введём </a:t>
                </a:r>
                <a:r>
                  <a:rPr lang="ru-RU" dirty="0"/>
                  <a:t>параметр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ru-RU" b="0" dirty="0"/>
                  <a:t> – скорость спуска. Он же является линейным коэффициентом к градиенту, для определения смещения точки.</a:t>
                </a:r>
              </a:p>
              <a:p>
                <a:r>
                  <a:rPr lang="ru-RU" dirty="0"/>
                  <a:t>Итого, получаем формулу для итерирования: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F2D1C-0496-46C8-875A-9AF54601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5B20-E8D0-4C31-B2FC-D3AEFBD6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градиента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F71E5-161A-48AC-8FE8-6F36E13FC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Для </a:t>
                </a:r>
                <a:r>
                  <a:rPr lang="en-US" dirty="0"/>
                  <a:t>n-</a:t>
                </a:r>
                <a:r>
                  <a:rPr lang="ru-RU" dirty="0"/>
                  <a:t>мерной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b="0" dirty="0"/>
                  <a:t> , градиент определяется как:</a:t>
                </a:r>
                <a:endParaRPr lang="en-US" dirty="0"/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Но а как же компьютеру получать все эти частные производные?!?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F71E5-161A-48AC-8FE8-6F36E13FC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7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DBCE-F4A9-4542-AB30-056271A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градиента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9A719-EA64-4366-A802-A75355EA0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056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На самом деле, нам не нужны сами частные производные, нам нужны только их значения в точках, и это мы можем приблизительно вычислить: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положительный параметр,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вектор, где все значения совпадают с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ru-RU" dirty="0"/>
                  <a:t>, а значение под номером </a:t>
                </a:r>
                <a:r>
                  <a:rPr lang="en-US" dirty="0"/>
                  <a:t>m</a:t>
                </a:r>
                <a:r>
                  <a:rPr lang="ru-RU" dirty="0"/>
                  <a:t> сдвинуто на </a:t>
                </a:r>
                <a:r>
                  <a:rPr lang="en-US" dirty="0"/>
                  <a:t>h.</a:t>
                </a:r>
              </a:p>
              <a:p>
                <a:r>
                  <a:rPr lang="ru-RU" dirty="0"/>
                  <a:t>Таким образом, компьютер сможет вычислять значения частных производных, ура!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9A719-EA64-4366-A802-A75355EA0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056" y="1825625"/>
                <a:ext cx="10515600" cy="4351338"/>
              </a:xfrm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00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681-64FE-465C-B138-C2E00DF5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оно работает?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6049D-F117-4034-86E1-619607E04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Вспомним нашу формулу итерирования: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Мы поставили знак минус, это значит, что точку сдвигаем против всех направлений, которые приводят к повышению значения, точку сдвигаем по всем направлениям, которые приводят к понижению значения. Таким образом, мы получаем монотонно убывающую последовательность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Теперь вопрос, как подобрать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 marL="0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6049D-F117-4034-86E1-619607E04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F023-BD0E-4D51-B26E-1901F8B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Подборка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92439-CEAA-4F9D-A42D-D5E390756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И здесь мы можем увидеть один минус алгоритма: Градиентный спуск способен только на нахождение локального минимума, нет гарантий – что найденная точка является глобальным минимумом.</a:t>
                </a:r>
              </a:p>
              <a:p>
                <a:r>
                  <a:rPr lang="ru-RU" dirty="0"/>
                  <a:t>Одна методика для подборки значения, это одновременный запуск алгоритма с множества точек по определённой области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Таким образом можно проверить, что все точки либо ведут в один и тот же минимум, или в разные минимумы попадают.</a:t>
                </a:r>
              </a:p>
              <a:p>
                <a:r>
                  <a:rPr lang="ru-RU" dirty="0"/>
                  <a:t>Также важно подобрать правильно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естественно, чем меньше – тем лучше, так как результат будет точнее. Но с уменьшением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/>
                  <a:t> будет требоваться больше итерации.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92439-CEAA-4F9D-A42D-D5E390756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1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F1EA-E3A8-44B4-83C6-DF43290C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№1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F4AF24-F87F-4AE6-BA45-D8AE30D91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качестве примера мы будем использовать функцию </a:t>
                </a:r>
                <a:r>
                  <a:rPr lang="ru-RU" dirty="0" err="1"/>
                  <a:t>Розенброка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Глобальный минимум всегда находится в точке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Для иллюстрации используем параметры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F4AF24-F87F-4AE6-BA45-D8AE30D91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C747-C5E3-42B8-8430-1CF22A61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№1</a:t>
            </a:r>
          </a:p>
        </p:txBody>
      </p:sp>
      <p:pic>
        <p:nvPicPr>
          <p:cNvPr id="4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905FAD2C-A419-481C-9AE3-F2757BEE7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0" y="1825625"/>
            <a:ext cx="8687540" cy="4351338"/>
          </a:xfrm>
        </p:spPr>
      </p:pic>
    </p:spTree>
    <p:extLst>
      <p:ext uri="{BB962C8B-B14F-4D97-AF65-F5344CB8AC3E}">
        <p14:creationId xmlns:p14="http://schemas.microsoft.com/office/powerpoint/2010/main" val="128128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368-0AA6-4CF8-8865-C655B3E8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5C552F-B282-450C-BD37-C82C928B6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Методом </a:t>
            </a:r>
            <a:r>
              <a:rPr lang="ru-RU" dirty="0" err="1"/>
              <a:t>тыка</a:t>
            </a:r>
            <a:r>
              <a:rPr lang="ru-RU" dirty="0"/>
              <a:t> были подобраны параметры, показанные на картинке (Компьютер не выдержал). Здесь мы выбираем 4 точки в качестве начальной, и запускаем алгоритм.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D653206-62CF-4D87-821E-108487A1F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5037"/>
            <a:ext cx="5181600" cy="2547926"/>
          </a:xfrm>
        </p:spPr>
      </p:pic>
    </p:spTree>
    <p:extLst>
      <p:ext uri="{BB962C8B-B14F-4D97-AF65-F5344CB8AC3E}">
        <p14:creationId xmlns:p14="http://schemas.microsoft.com/office/powerpoint/2010/main" val="3200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569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Градиентный спуск</vt:lpstr>
      <vt:lpstr>Градиентный спуск</vt:lpstr>
      <vt:lpstr>Вычисление градиента</vt:lpstr>
      <vt:lpstr>Вычисление градиента</vt:lpstr>
      <vt:lpstr>Как оно работает?</vt:lpstr>
      <vt:lpstr>Подборка значений</vt:lpstr>
      <vt:lpstr>Пример №1</vt:lpstr>
      <vt:lpstr>Пример №1</vt:lpstr>
      <vt:lpstr>Алгоритм</vt:lpstr>
      <vt:lpstr>Результат</vt:lpstr>
      <vt:lpstr>Результат побольше</vt:lpstr>
      <vt:lpstr>Пример №2</vt:lpstr>
      <vt:lpstr>Результат №2</vt:lpstr>
      <vt:lpstr>Пример №3</vt:lpstr>
      <vt:lpstr>Пример №3</vt:lpstr>
      <vt:lpstr>Результат №3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Градиентный спуск</dc:title>
  <dc:creator>Цю Тяньшэн</dc:creator>
  <cp:lastModifiedBy>Цю Тяньшэн</cp:lastModifiedBy>
  <cp:revision>4</cp:revision>
  <dcterms:created xsi:type="dcterms:W3CDTF">2022-04-28T18:00:33Z</dcterms:created>
  <dcterms:modified xsi:type="dcterms:W3CDTF">2022-04-28T19:27:54Z</dcterms:modified>
</cp:coreProperties>
</file>