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59" r:id="rId9"/>
    <p:sldId id="260" r:id="rId10"/>
    <p:sldId id="261" r:id="rId11"/>
    <p:sldId id="269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91"/>
    <p:restoredTop sz="50000"/>
  </p:normalViewPr>
  <p:slideViewPr>
    <p:cSldViewPr snapToGrid="0" snapToObjects="1">
      <p:cViewPr varScale="1">
        <p:scale>
          <a:sx n="60" d="100"/>
          <a:sy n="60" d="100"/>
        </p:scale>
        <p:origin x="1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</a:endParaRPr>
          </a:p>
        </p:txBody>
      </p:sp>
      <p:sp useBgFill="1">
        <p:nvSpPr>
          <p:cNvPr id="5" name="圆角矩形 4"/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1" name="日期占位符 27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7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5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1379200" cy="1265238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lvl="0"/>
            <a:r>
              <a:rPr lang="en-US" altLang="zh-CN" noProof="0" smtClean="0"/>
              <a:t>Click icon to add table</a:t>
            </a:r>
            <a:endParaRPr lang="zh-CN" altLang="en-US" noProof="0" smtClean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75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5668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</a:endParaRPr>
          </a:p>
        </p:txBody>
      </p:sp>
      <p:sp useBgFill="1">
        <p:nvSpPr>
          <p:cNvPr id="5" name="圆角矩形 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2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1800" smtClean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26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4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</a:endParaRPr>
          </a:p>
        </p:txBody>
      </p:sp>
      <p:sp useBgFill="1">
        <p:nvSpPr>
          <p:cNvPr id="6" name="圆角矩形 5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2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altLang="zh-CN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</a:endParaRPr>
          </a:p>
        </p:txBody>
      </p:sp>
      <p:sp useBgFill="1">
        <p:nvSpPr>
          <p:cNvPr id="8" name="圆角矩形 7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 sz="1800">
              <a:solidFill>
                <a:srgbClr val="FFFFFF"/>
              </a:solidFill>
            </a:endParaRPr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8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200400" y="2149560"/>
            <a:ext cx="612648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zh-CN" sz="4400" strike="noStrike">
                <a:solidFill>
                  <a:srgbClr val="000000"/>
                </a:solidFill>
                <a:latin typeface="Calibri Light"/>
              </a:rPr>
              <a:t>Search Engine Design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3200400" y="3749040"/>
            <a:ext cx="612648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zh-CN" sz="3200" strike="noStrike">
                <a:solidFill>
                  <a:srgbClr val="000000"/>
                </a:solidFill>
                <a:latin typeface="Calibri Light"/>
              </a:rPr>
              <a:t>顾秀烨，张梓麟，殷宇宁，施鹏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zh-CN" sz="4400" strike="noStrike">
                <a:solidFill>
                  <a:srgbClr val="000000"/>
                </a:solidFill>
                <a:latin typeface="Calibri Light"/>
              </a:rPr>
              <a:t>更多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838440" y="1825920"/>
            <a:ext cx="10912680" cy="435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800" strike="noStrike">
                <a:solidFill>
                  <a:srgbClr val="000000"/>
                </a:solidFill>
                <a:latin typeface="Calibri"/>
              </a:rPr>
              <a:t>1. 拼写检查</a:t>
            </a:r>
            <a:endParaRPr/>
          </a:p>
          <a:p>
            <a:pPr>
              <a:lnSpc>
                <a:spcPct val="100000"/>
              </a:lnSpc>
            </a:pPr>
            <a:r>
              <a:rPr lang="zh-CN" sz="2800" strike="noStrike">
                <a:solidFill>
                  <a:srgbClr val="000000"/>
                </a:solidFill>
                <a:latin typeface="Calibri"/>
              </a:rPr>
              <a:t>编辑距离、bayesian</a:t>
            </a:r>
            <a:endParaRPr/>
          </a:p>
          <a:p>
            <a:pPr>
              <a:lnSpc>
                <a:spcPct val="100000"/>
              </a:lnSpc>
            </a:pPr>
            <a:r>
              <a:rPr lang="zh-CN" sz="2800" strike="noStrike">
                <a:solidFill>
                  <a:srgbClr val="000000"/>
                </a:solidFill>
                <a:latin typeface="Calibri"/>
              </a:rPr>
              <a:t>2.词组查询</a:t>
            </a:r>
            <a:endParaRPr/>
          </a:p>
          <a:p>
            <a:pPr>
              <a:lnSpc>
                <a:spcPct val="100000"/>
              </a:lnSpc>
            </a:pPr>
            <a:r>
              <a:rPr lang="zh-CN" sz="2800" strike="noStrike">
                <a:solidFill>
                  <a:srgbClr val="000000"/>
                </a:solidFill>
                <a:latin typeface="Calibri"/>
              </a:rPr>
              <a:t>Chunker</a:t>
            </a:r>
            <a:endParaRPr/>
          </a:p>
          <a:p>
            <a:pPr>
              <a:lnSpc>
                <a:spcPct val="100000"/>
              </a:lnSpc>
            </a:pPr>
            <a:r>
              <a:rPr lang="zh-CN" sz="2800" strike="noStrike">
                <a:solidFill>
                  <a:srgbClr val="000000"/>
                </a:solidFill>
                <a:latin typeface="Calibri"/>
              </a:rPr>
              <a:t>3.文摘生成</a:t>
            </a:r>
            <a:endParaRPr/>
          </a:p>
          <a:p>
            <a:pPr>
              <a:lnSpc>
                <a:spcPct val="100000"/>
              </a:lnSpc>
            </a:pPr>
            <a:r>
              <a:rPr lang="zh-CN" sz="2800" strike="noStrike">
                <a:solidFill>
                  <a:srgbClr val="000000"/>
                </a:solidFill>
                <a:latin typeface="Calibri"/>
              </a:rPr>
              <a:t>TextRank : 预处理、句子相似度计算、句子权重计算、形成文摘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顾秀烨：布尔查询、向量空间模型、稀疏矩阵</a:t>
            </a:r>
          </a:p>
          <a:p>
            <a:r>
              <a:rPr lang="zh-CN" altLang="en-US" dirty="0" smtClean="0"/>
              <a:t>张梓麟：</a:t>
            </a:r>
            <a:r>
              <a:rPr lang="en-US" altLang="zh-CN" dirty="0" err="1" smtClean="0"/>
              <a:t>topK</a:t>
            </a:r>
            <a:r>
              <a:rPr lang="zh-CN" altLang="en-US" dirty="0" smtClean="0"/>
              <a:t> 、通配符、层次索引</a:t>
            </a:r>
          </a:p>
          <a:p>
            <a:r>
              <a:rPr lang="zh-CN" altLang="en-US" dirty="0" smtClean="0"/>
              <a:t>施鹏：拼写检查、短语查询</a:t>
            </a:r>
            <a:r>
              <a:rPr lang="zh-CN" altLang="en-US" smtClean="0"/>
              <a:t>、界面交互</a:t>
            </a:r>
            <a:endParaRPr lang="zh-CN" altLang="en-US" dirty="0" smtClean="0"/>
          </a:p>
          <a:p>
            <a:r>
              <a:rPr lang="zh-CN" altLang="en-US" dirty="0" smtClean="0"/>
              <a:t>殷宇宁：界面交互、摘要生成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9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zh-CN" altLang="en-US" sz="4400" strike="noStrike" dirty="0" smtClean="0">
                <a:solidFill>
                  <a:srgbClr val="000000"/>
                </a:solidFill>
                <a:latin typeface="Calibri Light"/>
              </a:rPr>
              <a:t>支持</a:t>
            </a:r>
            <a:r>
              <a:rPr lang="zh-CN" sz="4400" strike="noStrike" dirty="0" smtClean="0">
                <a:solidFill>
                  <a:srgbClr val="000000"/>
                </a:solidFill>
                <a:latin typeface="Calibri Light"/>
              </a:rPr>
              <a:t>功能</a:t>
            </a:r>
            <a:endParaRPr dirty="0"/>
          </a:p>
        </p:txBody>
      </p:sp>
      <p:sp>
        <p:nvSpPr>
          <p:cNvPr id="42" name="TextShape 2"/>
          <p:cNvSpPr txBox="1"/>
          <p:nvPr/>
        </p:nvSpPr>
        <p:spPr>
          <a:xfrm>
            <a:off x="838440" y="2053440"/>
            <a:ext cx="10202760" cy="3364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800" strike="noStrike" dirty="0">
                <a:solidFill>
                  <a:srgbClr val="000000"/>
                </a:solidFill>
                <a:latin typeface="Calibri"/>
              </a:rPr>
              <a:t>1. </a:t>
            </a:r>
            <a:r>
              <a:rPr lang="zh-CN" altLang="en-US" sz="2800" strike="noStrike" dirty="0" smtClean="0">
                <a:solidFill>
                  <a:srgbClr val="000000"/>
                </a:solidFill>
                <a:latin typeface="Calibri"/>
              </a:rPr>
              <a:t>索引压缩</a:t>
            </a:r>
            <a:endParaRPr lang="en-US" altLang="zh-CN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altLang="zh-CN" sz="2800" strike="noStrike" dirty="0" smtClean="0">
                <a:solidFill>
                  <a:srgbClr val="000000"/>
                </a:solidFill>
                <a:latin typeface="Calibri"/>
              </a:rPr>
              <a:t>2.</a:t>
            </a:r>
            <a:r>
              <a:rPr lang="zh-CN" altLang="en-US" sz="2800" strike="noStrike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zh-CN" sz="2800" strike="noStrike" dirty="0" smtClean="0">
                <a:solidFill>
                  <a:srgbClr val="000000"/>
                </a:solidFill>
                <a:latin typeface="Calibri"/>
              </a:rPr>
              <a:t>布尔</a:t>
            </a:r>
            <a:r>
              <a:rPr lang="zh-CN" sz="2800" strike="noStrike" dirty="0" smtClean="0">
                <a:solidFill>
                  <a:srgbClr val="000000"/>
                </a:solidFill>
                <a:latin typeface="Calibri"/>
              </a:rPr>
              <a:t>查询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Calibri"/>
              </a:rPr>
              <a:t>3</a:t>
            </a:r>
            <a:r>
              <a:rPr lang="zh-CN" sz="2800" strike="noStrike" dirty="0" smtClean="0">
                <a:solidFill>
                  <a:srgbClr val="000000"/>
                </a:solidFill>
                <a:latin typeface="Calibri"/>
              </a:rPr>
              <a:t>. </a:t>
            </a:r>
            <a:r>
              <a:rPr lang="zh-CN" sz="2800" strike="noStrike" dirty="0">
                <a:solidFill>
                  <a:srgbClr val="000000"/>
                </a:solidFill>
                <a:latin typeface="Calibri"/>
              </a:rPr>
              <a:t>向量空间</a:t>
            </a:r>
            <a:r>
              <a:rPr lang="zh-CN" sz="2800" strike="noStrike" dirty="0" smtClean="0">
                <a:solidFill>
                  <a:srgbClr val="000000"/>
                </a:solidFill>
                <a:latin typeface="Calibri"/>
              </a:rPr>
              <a:t>模型</a:t>
            </a:r>
            <a:endParaRPr lang="zh-CN" altLang="en-US" sz="2800" strike="noStrike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Calibri"/>
              </a:rPr>
              <a:t>4</a:t>
            </a:r>
            <a:r>
              <a:rPr lang="en-US" altLang="zh-CN" sz="2800" dirty="0" smtClean="0">
                <a:solidFill>
                  <a:srgbClr val="000000"/>
                </a:solidFill>
                <a:latin typeface="Calibri"/>
              </a:rPr>
              <a:t>.</a:t>
            </a:r>
            <a:r>
              <a:rPr lang="zh-CN" altLang="en-US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Calibri"/>
              </a:rPr>
              <a:t>层次索引</a:t>
            </a:r>
          </a:p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Calibri"/>
              </a:rPr>
              <a:t>5</a:t>
            </a:r>
            <a:r>
              <a:rPr lang="en-US" altLang="zh-CN" sz="2800" dirty="0" smtClean="0">
                <a:solidFill>
                  <a:srgbClr val="000000"/>
                </a:solidFill>
                <a:latin typeface="Calibri"/>
              </a:rPr>
              <a:t>.</a:t>
            </a:r>
            <a:r>
              <a:rPr lang="zh-CN" altLang="en-US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alibri"/>
              </a:rPr>
              <a:t>Top</a:t>
            </a:r>
            <a:r>
              <a:rPr lang="zh-CN" altLang="en-US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  <a:latin typeface="Calibri"/>
              </a:rPr>
              <a:t>K</a:t>
            </a:r>
            <a:r>
              <a:rPr lang="zh-CN" altLang="en-US" sz="2800" dirty="0" smtClean="0">
                <a:solidFill>
                  <a:srgbClr val="000000"/>
                </a:solidFill>
                <a:latin typeface="Calibri"/>
              </a:rPr>
              <a:t> 查询</a:t>
            </a:r>
          </a:p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Calibri"/>
              </a:rPr>
              <a:t>6</a:t>
            </a:r>
            <a:r>
              <a:rPr lang="en-US" altLang="zh-CN" sz="2800" dirty="0" smtClean="0">
                <a:solidFill>
                  <a:srgbClr val="000000"/>
                </a:solidFill>
                <a:latin typeface="Calibri"/>
              </a:rPr>
              <a:t>.</a:t>
            </a:r>
            <a:r>
              <a:rPr lang="zh-CN" altLang="en-US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Calibri"/>
              </a:rPr>
              <a:t>通配符查询</a:t>
            </a:r>
          </a:p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Calibri"/>
              </a:rPr>
              <a:t>7</a:t>
            </a:r>
            <a:r>
              <a:rPr lang="en-US" altLang="zh-CN" sz="2800" dirty="0" smtClean="0">
                <a:solidFill>
                  <a:srgbClr val="000000"/>
                </a:solidFill>
                <a:latin typeface="Calibri"/>
              </a:rPr>
              <a:t>.</a:t>
            </a:r>
            <a:r>
              <a:rPr lang="zh-CN" altLang="en-US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Calibri"/>
              </a:rPr>
              <a:t>短语查询</a:t>
            </a:r>
          </a:p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Calibri"/>
              </a:rPr>
              <a:t>8</a:t>
            </a:r>
            <a:r>
              <a:rPr lang="en-US" altLang="zh-CN" sz="2800" dirty="0" smtClean="0">
                <a:solidFill>
                  <a:srgbClr val="000000"/>
                </a:solidFill>
                <a:latin typeface="Calibri"/>
              </a:rPr>
              <a:t>.</a:t>
            </a:r>
            <a:r>
              <a:rPr lang="zh-CN" altLang="en-US" sz="280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Calibri"/>
              </a:rPr>
              <a:t>拼写检查</a:t>
            </a:r>
          </a:p>
          <a:p>
            <a:pPr>
              <a:lnSpc>
                <a:spcPct val="10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Calibri"/>
              </a:rPr>
              <a:t>9</a:t>
            </a:r>
            <a:r>
              <a:rPr lang="en-US" altLang="zh-CN" sz="2800" smtClean="0">
                <a:solidFill>
                  <a:srgbClr val="000000"/>
                </a:solidFill>
                <a:latin typeface="Calibri"/>
              </a:rPr>
              <a:t>.</a:t>
            </a:r>
            <a:r>
              <a:rPr lang="zh-CN" altLang="en-US" sz="280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zh-CN" altLang="en-US" sz="2800" dirty="0" smtClean="0">
                <a:solidFill>
                  <a:srgbClr val="000000"/>
                </a:solidFill>
                <a:latin typeface="Calibri"/>
              </a:rPr>
              <a:t>文摘生成</a:t>
            </a:r>
          </a:p>
          <a:p>
            <a:pPr>
              <a:lnSpc>
                <a:spcPct val="100000"/>
              </a:lnSpc>
            </a:pPr>
            <a:endParaRPr lang="zh-CN" altLang="en-US" sz="28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8080" y="3171740"/>
            <a:ext cx="10515240" cy="1325160"/>
          </a:xfrm>
        </p:spPr>
        <p:txBody>
          <a:bodyPr/>
          <a:lstStyle/>
          <a:p>
            <a:r>
              <a:rPr lang="zh-CN" altLang="en-US" dirty="0" smtClean="0"/>
              <a:t>保留数字</a:t>
            </a:r>
          </a:p>
          <a:p>
            <a:r>
              <a:rPr lang="en-US" altLang="zh-CN" dirty="0" smtClean="0"/>
              <a:t>Porter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stemmer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8080" y="3006640"/>
            <a:ext cx="10515240" cy="1325160"/>
          </a:xfrm>
        </p:spPr>
        <p:txBody>
          <a:bodyPr/>
          <a:lstStyle/>
          <a:p>
            <a:r>
              <a:rPr lang="zh-CN" altLang="en-US" dirty="0" smtClean="0"/>
              <a:t>支持的查询格式：</a:t>
            </a:r>
          </a:p>
          <a:p>
            <a:r>
              <a:rPr lang="en-US" dirty="0" smtClean="0"/>
              <a:t>X AND Y AND NOT Z ... OR P OR Q ...</a:t>
            </a:r>
            <a:endParaRPr lang="zh-CN" altLang="en-US" dirty="0" smtClean="0"/>
          </a:p>
          <a:p>
            <a:r>
              <a:rPr lang="zh-CN" altLang="en-US" dirty="0" smtClean="0"/>
              <a:t>优先级</a:t>
            </a:r>
            <a:r>
              <a:rPr lang="en-US" dirty="0" smtClean="0"/>
              <a:t>:</a:t>
            </a:r>
            <a:endParaRPr lang="zh-CN" altLang="en-US" dirty="0" smtClean="0"/>
          </a:p>
          <a:p>
            <a:pPr lvl="1"/>
            <a:r>
              <a:rPr lang="en-US" dirty="0" smtClean="0"/>
              <a:t>NO</a:t>
            </a:r>
            <a:endParaRPr lang="zh-CN" altLang="en-US" dirty="0" smtClean="0"/>
          </a:p>
          <a:p>
            <a:pPr lvl="1"/>
            <a:r>
              <a:rPr lang="en-US" dirty="0" smtClean="0"/>
              <a:t>AND</a:t>
            </a:r>
            <a:endParaRPr lang="zh-CN" altLang="en-US" dirty="0" smtClean="0"/>
          </a:p>
          <a:p>
            <a:pPr lvl="1"/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布尔查询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5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38080" y="3667040"/>
            <a:ext cx="10515240" cy="1325160"/>
          </a:xfrm>
        </p:spPr>
        <p:txBody>
          <a:bodyPr/>
          <a:lstStyle/>
          <a:p>
            <a:r>
              <a:rPr lang="zh-CN" altLang="en-US" dirty="0" smtClean="0"/>
              <a:t>使用稀疏矩阵压缩索（</a:t>
            </a:r>
            <a:r>
              <a:rPr lang="en-US" altLang="zh-CN" dirty="0" err="1" smtClean="0"/>
              <a:t>scipy.sparse.csr_matrix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标题权重加倍</a:t>
            </a:r>
          </a:p>
          <a:p>
            <a:r>
              <a:rPr lang="zh-CN" altLang="en-US" dirty="0" smtClean="0"/>
              <a:t>线性代数运算</a:t>
            </a:r>
          </a:p>
          <a:p>
            <a:r>
              <a:rPr lang="zh-CN" altLang="en-US" dirty="0" smtClean="0"/>
              <a:t>普通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numpy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ndarray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csr_matrix</a:t>
            </a:r>
            <a:r>
              <a:rPr lang="zh-CN" altLang="en-US" dirty="0" smtClean="0"/>
              <a:t>，速度逐渐提高</a:t>
            </a:r>
          </a:p>
          <a:p>
            <a:endParaRPr lang="zh-CN" alt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向量空间模型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692150"/>
            <a:ext cx="70104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strike="noStrike">
                <a:solidFill>
                  <a:srgbClr val="000000"/>
                </a:solidFill>
                <a:latin typeface="Calibri Light"/>
              </a:rPr>
              <a:t>层次索引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838080" y="2053440"/>
            <a:ext cx="10202760" cy="3364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800" strike="noStrike">
                <a:solidFill>
                  <a:srgbClr val="000000"/>
                </a:solidFill>
                <a:latin typeface="Calibri"/>
              </a:rPr>
              <a:t>1.索引的建立是在查询系统运行以前完成。这里的层次索引分为两层，以tf的值进行划分，5作为阀值。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CN" sz="2800" strike="noStrike">
                <a:solidFill>
                  <a:srgbClr val="000000"/>
                </a:solidFill>
                <a:latin typeface="Calibri"/>
              </a:rPr>
              <a:t>2.首先需要进行文档的词项统计，然后根据每个文档中的词项个数进行索引的建立。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strike="noStrike">
                <a:solidFill>
                  <a:srgbClr val="000000"/>
                </a:solidFill>
                <a:latin typeface="Calibri Light"/>
              </a:rPr>
              <a:t>Top K查询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800" strike="noStrike">
                <a:solidFill>
                  <a:srgbClr val="000000"/>
                </a:solidFill>
                <a:latin typeface="Calibri"/>
              </a:rPr>
              <a:t>1.基于层次索引进行查询，首先从第一层找，找到K篇以后就返回，不再寻找下一层的。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CN" sz="2800" strike="noStrike">
                <a:solidFill>
                  <a:srgbClr val="000000"/>
                </a:solidFill>
                <a:latin typeface="Calibri"/>
              </a:rPr>
              <a:t>2.权重按照tf的亚线性度尺度变换法进行计算。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CN" sz="2800" strike="noStrike">
                <a:solidFill>
                  <a:srgbClr val="000000"/>
                </a:solidFill>
                <a:latin typeface="Calibri"/>
              </a:rPr>
              <a:t>3.查询时会将查询语句进行词项化。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400" strike="noStrike">
                <a:solidFill>
                  <a:srgbClr val="000000"/>
                </a:solidFill>
                <a:latin typeface="Calibri Light"/>
              </a:rPr>
              <a:t>通配符查询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838080" y="1825560"/>
            <a:ext cx="10912680" cy="43513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sz="2800" strike="noStrike">
                <a:solidFill>
                  <a:srgbClr val="000000"/>
                </a:solidFill>
                <a:latin typeface="Calibri"/>
              </a:rPr>
              <a:t>1.先将查询语句词条化。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CN" sz="2800" strike="noStrike">
                <a:solidFill>
                  <a:srgbClr val="000000"/>
                </a:solidFill>
                <a:latin typeface="Calibri"/>
              </a:rPr>
              <a:t>2.词条化以后，对每一个有‘*'的词条进行字典里面通配符的匹配。从而产生了大量的潜在查询词条序列。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CN" sz="2800" strike="noStrike">
                <a:solidFill>
                  <a:srgbClr val="000000"/>
                </a:solidFill>
                <a:latin typeface="Calibri"/>
              </a:rPr>
              <a:t>3.对于产生的所有的查询词条序列进行TOPK处理，最后返回权重最高的K篇文档。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Y2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Y2" id="{AEBAB191-B6A8-864E-934C-A0D7E5646098}" vid="{C8482D73-0E37-4F45-BAD6-C4489666B5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LY2</Template>
  <TotalTime>30</TotalTime>
  <Words>357</Words>
  <Application>Microsoft Macintosh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Calibri Light</vt:lpstr>
      <vt:lpstr>Franklin Gothic Book</vt:lpstr>
      <vt:lpstr>Perpetua</vt:lpstr>
      <vt:lpstr>Wingdings 2</vt:lpstr>
      <vt:lpstr>宋体</vt:lpstr>
      <vt:lpstr>幼圆</vt:lpstr>
      <vt:lpstr>Arial</vt:lpstr>
      <vt:lpstr>LY2</vt:lpstr>
      <vt:lpstr>PowerPoint Presentation</vt:lpstr>
      <vt:lpstr>PowerPoint Presentation</vt:lpstr>
      <vt:lpstr>Tokenization</vt:lpstr>
      <vt:lpstr>布尔查询</vt:lpstr>
      <vt:lpstr>向量空间模型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分工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zilin zhang</dc:creator>
  <cp:lastModifiedBy>Gu Xiuye</cp:lastModifiedBy>
  <cp:revision>16</cp:revision>
  <dcterms:created xsi:type="dcterms:W3CDTF">2015-05-05T08:02:00Z</dcterms:created>
  <dcterms:modified xsi:type="dcterms:W3CDTF">2016-06-21T11:13:04Z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2052-10.1.0.5777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宽屏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