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60" r:id="rId4"/>
    <p:sldId id="272" r:id="rId5"/>
    <p:sldId id="302" r:id="rId6"/>
    <p:sldId id="309" r:id="rId7"/>
    <p:sldId id="280" r:id="rId8"/>
    <p:sldId id="310" r:id="rId9"/>
    <p:sldId id="306" r:id="rId10"/>
    <p:sldId id="311" r:id="rId11"/>
    <p:sldId id="31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ImageData() 对象" id="{4C832947-2092-B242-8FF3-4D96B6007803}">
          <p14:sldIdLst>
            <p14:sldId id="272"/>
            <p14:sldId id="302"/>
          </p14:sldIdLst>
        </p14:section>
        <p14:section name="02-在canvas 中显示ImageData" id="{D67B6D8B-F816-411F-AFD9-E57CB8852184}">
          <p14:sldIdLst>
            <p14:sldId id="309"/>
          </p14:sldIdLst>
        </p14:section>
        <p14:section name="03-操作像素" id="{B5364CCA-A496-491C-A9E8-7BA1F94E3B92}">
          <p14:sldIdLst>
            <p14:sldId id="280"/>
            <p14:sldId id="310"/>
          </p14:sldIdLst>
        </p14:section>
        <p14:section name="案例" id="{1E00EAB9-A32C-44B7-84CD-1E36D4A77792}">
          <p14:sldIdLst>
            <p14:sldId id="306"/>
            <p14:sldId id="311"/>
          </p14:sldIdLst>
        </p14:section>
        <p14:section name="总结" id="{791E32AE-4BC3-4373-922A-2B7605FB94CE}">
          <p14:sldIdLst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C5AA76"/>
    <a:srgbClr val="D4C29A"/>
    <a:srgbClr val="D3B589"/>
    <a:srgbClr val="C9B58D"/>
    <a:srgbClr val="FFFF00"/>
    <a:srgbClr val="4D0907"/>
    <a:srgbClr val="FAE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8" autoAdjust="0"/>
    <p:restoredTop sz="96764" autoAdjust="0"/>
  </p:normalViewPr>
  <p:slideViewPr>
    <p:cSldViewPr snapToGrid="0">
      <p:cViewPr varScale="1">
        <p:scale>
          <a:sx n="111" d="100"/>
          <a:sy n="111" d="100"/>
        </p:scale>
        <p:origin x="12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28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112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521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499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7922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731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663587A-1971-42A0-B7D5-0B5B6DB6D50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165400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像素级操作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马赛克效果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要点：获取一区域的像素颜色，然后将此颜色赋给此区域的所有像素。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91728C-1095-4CD8-8391-717CDF27E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7090"/>
            <a:ext cx="7425556" cy="463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42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ImageData </a:t>
            </a:r>
            <a:r>
              <a:rPr lang="zh-CN" altLang="en-US"/>
              <a:t>的功能非常强大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我可以通过不同的算法，对</a:t>
            </a:r>
            <a:r>
              <a:rPr lang="en-US" altLang="zh-CN"/>
              <a:t>ImageData </a:t>
            </a:r>
            <a:r>
              <a:rPr lang="zh-CN" altLang="en-US"/>
              <a:t>中的像素进行不同的处理。比如调整图片的色调，检测图像边缘，实现艺术效果，人脸识别</a:t>
            </a:r>
            <a:r>
              <a:rPr lang="en-US" altLang="zh-CN"/>
              <a:t>……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A55EAE-DC06-4111-B209-0AAE92C9D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30" y="2335596"/>
            <a:ext cx="9995140" cy="337726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B205CB1-3127-4C1A-9C7D-969550743E59}"/>
              </a:ext>
            </a:extLst>
          </p:cNvPr>
          <p:cNvSpPr/>
          <p:nvPr/>
        </p:nvSpPr>
        <p:spPr>
          <a:xfrm>
            <a:off x="1098430" y="5822678"/>
            <a:ext cx="3335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原图</a:t>
            </a:r>
            <a:endParaRPr lang="en-US" altLang="zh-CN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A939B5-2496-4D6A-801A-A60049DABD93}"/>
              </a:ext>
            </a:extLst>
          </p:cNvPr>
          <p:cNvSpPr/>
          <p:nvPr/>
        </p:nvSpPr>
        <p:spPr>
          <a:xfrm>
            <a:off x="4433977" y="5822678"/>
            <a:ext cx="3335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边界检测</a:t>
            </a:r>
            <a:endParaRPr lang="en-US" altLang="zh-CN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899453-0129-4748-931D-14DEAE4CC049}"/>
              </a:ext>
            </a:extLst>
          </p:cNvPr>
          <p:cNvSpPr/>
          <p:nvPr/>
        </p:nvSpPr>
        <p:spPr>
          <a:xfrm>
            <a:off x="7758023" y="5801344"/>
            <a:ext cx="3335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Low Polly </a:t>
            </a:r>
            <a:r>
              <a:rPr lang="zh-CN" altLang="en-US"/>
              <a:t>风格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743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理解</a:t>
            </a:r>
            <a:r>
              <a:rPr lang="en-US" altLang="zh-CN">
                <a:solidFill>
                  <a:schemeClr val="tx1"/>
                </a:solidFill>
              </a:rPr>
              <a:t>ImageData() </a:t>
            </a:r>
            <a:r>
              <a:rPr lang="zh-CN" altLang="en-US">
                <a:solidFill>
                  <a:schemeClr val="tx1"/>
                </a:solidFill>
              </a:rPr>
              <a:t>对象的获取方式。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可以灵活操作像素。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>
                <a:solidFill>
                  <a:schemeClr val="tx1"/>
                </a:solidFill>
              </a:rPr>
              <a:t>ImageData() </a:t>
            </a:r>
            <a:r>
              <a:rPr lang="zh-CN" altLang="en-US">
                <a:solidFill>
                  <a:schemeClr val="tx1"/>
                </a:solidFill>
              </a:rPr>
              <a:t>对象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中显示</a:t>
            </a:r>
            <a:r>
              <a:rPr lang="en-US" altLang="zh-CN">
                <a:solidFill>
                  <a:schemeClr val="tx1"/>
                </a:solidFill>
              </a:rPr>
              <a:t>ImageData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操作像素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ImageData </a:t>
            </a:r>
            <a:r>
              <a:rPr lang="zh-CN" altLang="en-US"/>
              <a:t>是什么？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ImageData </a:t>
            </a:r>
            <a:r>
              <a:rPr lang="zh-CN" altLang="en-US"/>
              <a:t>是图片的数据化，它具备以下属性：</a:t>
            </a:r>
            <a:endParaRPr lang="en-US" altLang="zh-CN"/>
          </a:p>
          <a:p>
            <a:r>
              <a:rPr lang="en-US" altLang="zh-CN"/>
              <a:t>data</a:t>
            </a:r>
            <a:r>
              <a:rPr lang="zh-CN" altLang="en-US"/>
              <a:t>：</a:t>
            </a:r>
            <a:r>
              <a:rPr lang="en-US" altLang="zh-CN"/>
              <a:t>Uint8ClampedArray [r,g,b,a, r,g,b,a, r,g,b,a, r,g,b,a]</a:t>
            </a:r>
          </a:p>
          <a:p>
            <a:r>
              <a:rPr lang="en-US" altLang="zh-CN"/>
              <a:t>width</a:t>
            </a:r>
            <a:r>
              <a:rPr lang="zh-CN" altLang="en-US"/>
              <a:t>：整数</a:t>
            </a:r>
          </a:p>
          <a:p>
            <a:r>
              <a:rPr lang="en-US" altLang="zh-CN"/>
              <a:t>heidth</a:t>
            </a:r>
            <a:r>
              <a:rPr lang="zh-CN" altLang="en-US"/>
              <a:t>：整数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注：</a:t>
            </a:r>
            <a:r>
              <a:rPr lang="en-US" altLang="zh-CN"/>
              <a:t>Uint8ClampedArray </a:t>
            </a:r>
            <a:r>
              <a:rPr lang="zh-CN" altLang="en-US"/>
              <a:t>翻译过来是</a:t>
            </a:r>
            <a:r>
              <a:rPr lang="en-US" altLang="zh-CN"/>
              <a:t> </a:t>
            </a:r>
            <a:r>
              <a:rPr lang="en-US" altLang="zh-CN" b="1"/>
              <a:t>8</a:t>
            </a:r>
            <a:r>
              <a:rPr lang="zh-CN" altLang="en-US" b="1"/>
              <a:t>位无符号整型固定数组</a:t>
            </a:r>
            <a:r>
              <a:rPr lang="zh-CN" altLang="en-US"/>
              <a:t>，其取值范围是</a:t>
            </a:r>
            <a:r>
              <a:rPr lang="en-US" altLang="zh-CN"/>
              <a:t>[0,255]</a:t>
            </a:r>
            <a:r>
              <a:rPr lang="zh-CN" altLang="en-US"/>
              <a:t>。若小于</a:t>
            </a:r>
            <a:r>
              <a:rPr lang="en-US" altLang="zh-CN"/>
              <a:t>0</a:t>
            </a:r>
            <a:r>
              <a:rPr lang="zh-CN" altLang="en-US"/>
              <a:t>，则为</a:t>
            </a:r>
            <a:r>
              <a:rPr lang="en-US" altLang="zh-CN"/>
              <a:t>0</a:t>
            </a:r>
            <a:r>
              <a:rPr lang="zh-CN" altLang="en-US"/>
              <a:t>，大于</a:t>
            </a:r>
            <a:r>
              <a:rPr lang="en-US" altLang="zh-CN"/>
              <a:t>255</a:t>
            </a:r>
            <a:r>
              <a:rPr lang="zh-CN" altLang="en-US"/>
              <a:t>，则为</a:t>
            </a:r>
            <a:r>
              <a:rPr lang="en-US" altLang="zh-CN"/>
              <a:t>255</a:t>
            </a:r>
            <a:r>
              <a:rPr lang="zh-CN" altLang="en-US"/>
              <a:t>。若为小数，则取整，取整的方法是银行家舍入。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怎么拿到 </a:t>
            </a:r>
            <a:r>
              <a:rPr lang="en-US" altLang="zh-CN"/>
              <a:t>ImageData() </a:t>
            </a:r>
            <a:r>
              <a:rPr lang="zh-CN" altLang="en-US"/>
              <a:t>对象？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直接建立</a:t>
            </a:r>
            <a:r>
              <a:rPr lang="en-US" altLang="zh-CN"/>
              <a:t>ImageData() </a:t>
            </a:r>
            <a:r>
              <a:rPr lang="zh-CN" altLang="en-US"/>
              <a:t>对象（相当于自己新建了一张图片）。</a:t>
            </a:r>
            <a:endParaRPr lang="en-US" altLang="zh-CN"/>
          </a:p>
          <a:p>
            <a:r>
              <a:rPr lang="en-US" altLang="zh-CN"/>
              <a:t>new ImageData()</a:t>
            </a:r>
          </a:p>
          <a:p>
            <a:pPr lvl="1"/>
            <a:r>
              <a:rPr lang="en-US" altLang="zh-CN"/>
              <a:t>new ImageData(</a:t>
            </a:r>
            <a:r>
              <a:rPr lang="en-US" altLang="zh-CN">
                <a:solidFill>
                  <a:schemeClr val="accent2"/>
                </a:solidFill>
              </a:rPr>
              <a:t>width, heidth</a:t>
            </a:r>
            <a:r>
              <a:rPr lang="en-US" altLang="zh-CN"/>
              <a:t>)  </a:t>
            </a:r>
          </a:p>
          <a:p>
            <a:pPr lvl="1"/>
            <a:r>
              <a:rPr lang="en-US" altLang="zh-CN"/>
              <a:t>new ImageData(</a:t>
            </a:r>
            <a:r>
              <a:rPr lang="en-US" altLang="zh-CN">
                <a:solidFill>
                  <a:schemeClr val="accent6"/>
                </a:solidFill>
              </a:rPr>
              <a:t>Uint8ClampedArray</a:t>
            </a:r>
            <a:r>
              <a:rPr lang="en-US" altLang="zh-CN">
                <a:solidFill>
                  <a:schemeClr val="accent2"/>
                </a:solidFill>
              </a:rPr>
              <a:t>, width, heidth</a:t>
            </a:r>
            <a:r>
              <a:rPr lang="en-US" altLang="zh-CN"/>
              <a:t>)</a:t>
            </a:r>
          </a:p>
          <a:p>
            <a:r>
              <a:rPr lang="en-US" altLang="zh-CN"/>
              <a:t>ctx.createImageData()</a:t>
            </a:r>
          </a:p>
          <a:p>
            <a:pPr lvl="1"/>
            <a:r>
              <a:rPr lang="en-US" altLang="zh-CN"/>
              <a:t>ctx.createImageData(</a:t>
            </a:r>
            <a:r>
              <a:rPr lang="en-US" altLang="zh-CN">
                <a:solidFill>
                  <a:schemeClr val="accent2"/>
                </a:solidFill>
              </a:rPr>
              <a:t>width, heidth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ctx.createImageData(</a:t>
            </a:r>
            <a:r>
              <a:rPr lang="en-US" altLang="zh-CN">
                <a:solidFill>
                  <a:srgbClr val="00A5E3"/>
                </a:solidFill>
              </a:rPr>
              <a:t>ImageData</a:t>
            </a:r>
            <a:r>
              <a:rPr lang="en-US" altLang="zh-CN"/>
              <a:t>)</a:t>
            </a:r>
          </a:p>
          <a:p>
            <a:pPr marL="457200" lvl="1" indent="0">
              <a:buNone/>
            </a:pPr>
            <a:endParaRPr lang="en-US" altLang="zh-CN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获取</a:t>
            </a:r>
            <a:r>
              <a:rPr lang="en-US" altLang="zh-CN"/>
              <a:t>canvas </a:t>
            </a:r>
            <a:r>
              <a:rPr lang="zh-CN" altLang="en-US"/>
              <a:t>的</a:t>
            </a:r>
            <a:r>
              <a:rPr lang="en-US" altLang="zh-CN"/>
              <a:t>ImageData() </a:t>
            </a:r>
            <a:r>
              <a:rPr lang="zh-CN" altLang="en-US"/>
              <a:t>对象（可以以此原理获取真实图片的数据）</a:t>
            </a:r>
            <a:endParaRPr lang="en-US" altLang="zh-CN"/>
          </a:p>
          <a:p>
            <a:r>
              <a:rPr lang="en-US" altLang="zh-CN"/>
              <a:t>ctx.getImageData(</a:t>
            </a:r>
            <a:r>
              <a:rPr lang="en-US" altLang="zh-CN">
                <a:solidFill>
                  <a:schemeClr val="accent6"/>
                </a:solidFill>
              </a:rPr>
              <a:t>x, y</a:t>
            </a:r>
            <a:r>
              <a:rPr lang="en-US" altLang="zh-CN"/>
              <a:t>, </a:t>
            </a:r>
            <a:r>
              <a:rPr lang="en-US" altLang="zh-CN">
                <a:solidFill>
                  <a:schemeClr val="accent2"/>
                </a:solidFill>
              </a:rPr>
              <a:t>width, height</a:t>
            </a:r>
            <a:r>
              <a:rPr lang="en-US" altLang="zh-CN"/>
              <a:t>)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拿到 </a:t>
            </a:r>
            <a:r>
              <a:rPr lang="en-US" altLang="zh-CN"/>
              <a:t>ImageData </a:t>
            </a:r>
            <a:r>
              <a:rPr lang="zh-CN" altLang="en-US"/>
              <a:t>后可以干什么？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538"/>
            <a:ext cx="10515600" cy="5696062"/>
          </a:xfrm>
        </p:spPr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canvas </a:t>
            </a:r>
            <a:r>
              <a:rPr lang="zh-CN" altLang="en-US"/>
              <a:t>中显示</a:t>
            </a:r>
            <a:r>
              <a:rPr lang="en-US" altLang="zh-CN"/>
              <a:t>ImageData</a:t>
            </a:r>
            <a:r>
              <a:rPr lang="zh-CN" altLang="en-US"/>
              <a:t>：</a:t>
            </a:r>
            <a:r>
              <a:rPr lang="en-US" altLang="zh-CN"/>
              <a:t>putImageData(ImageData, </a:t>
            </a:r>
            <a:r>
              <a:rPr lang="en-US" altLang="zh-CN">
                <a:solidFill>
                  <a:schemeClr val="accent6"/>
                </a:solidFill>
              </a:rPr>
              <a:t>dx, dy</a:t>
            </a:r>
            <a:r>
              <a:rPr lang="en-US" altLang="zh-CN"/>
              <a:t>, </a:t>
            </a:r>
            <a:r>
              <a:rPr lang="en-US" altLang="zh-CN">
                <a:solidFill>
                  <a:srgbClr val="ED7D31"/>
                </a:solidFill>
              </a:rPr>
              <a:t>dirtyX, dirtyY, dirtyWidth, dirtyHeight</a:t>
            </a:r>
            <a:r>
              <a:rPr lang="en-US" altLang="zh-CN"/>
              <a:t>)</a:t>
            </a:r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1B20E0-AB40-480F-8FD4-820C2919E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336" y="1949073"/>
            <a:ext cx="6381302" cy="464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6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理解 </a:t>
            </a:r>
            <a:r>
              <a:rPr lang="en-US" altLang="zh-CN"/>
              <a:t>ImageData </a:t>
            </a:r>
            <a:r>
              <a:rPr lang="zh-CN" altLang="en-US"/>
              <a:t>中的像素集合和图像栅格的对应关系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ImageData </a:t>
            </a:r>
            <a:r>
              <a:rPr lang="zh-CN" altLang="en-US"/>
              <a:t>对象的属性：</a:t>
            </a:r>
            <a:endParaRPr lang="en-US" altLang="zh-CN"/>
          </a:p>
          <a:p>
            <a:pPr lvl="1"/>
            <a:r>
              <a:rPr lang="en-US" altLang="zh-CN"/>
              <a:t>data</a:t>
            </a:r>
            <a:r>
              <a:rPr lang="zh-CN" altLang="en-US"/>
              <a:t>：</a:t>
            </a:r>
            <a:r>
              <a:rPr lang="en-US" altLang="zh-CN"/>
              <a:t>Uint8ClampedArray [</a:t>
            </a:r>
            <a:r>
              <a:rPr lang="en-US" altLang="zh-CN">
                <a:solidFill>
                  <a:schemeClr val="accent6"/>
                </a:solidFill>
              </a:rPr>
              <a:t>0,1,2,3,4,5,6,7,8,9,10,11,12,13,14,15</a:t>
            </a:r>
            <a:r>
              <a:rPr lang="en-US" altLang="zh-CN"/>
              <a:t>]</a:t>
            </a:r>
          </a:p>
          <a:p>
            <a:pPr lvl="1"/>
            <a:r>
              <a:rPr lang="en-US" altLang="zh-CN"/>
              <a:t>width</a:t>
            </a:r>
            <a:r>
              <a:rPr lang="zh-CN" altLang="en-US"/>
              <a:t>：</a:t>
            </a:r>
            <a:r>
              <a:rPr lang="en-US" altLang="zh-CN"/>
              <a:t>2</a:t>
            </a:r>
          </a:p>
          <a:p>
            <a:pPr lvl="1"/>
            <a:r>
              <a:rPr lang="en-US" altLang="zh-CN"/>
              <a:t>heidth</a:t>
            </a:r>
            <a:r>
              <a:rPr lang="zh-CN" altLang="en-US"/>
              <a:t>：</a:t>
            </a:r>
            <a:r>
              <a:rPr lang="en-US" altLang="zh-CN"/>
              <a:t>2</a:t>
            </a:r>
          </a:p>
          <a:p>
            <a:pPr lvl="1"/>
            <a:endParaRPr lang="en-US" altLang="zh-CN"/>
          </a:p>
          <a:p>
            <a:r>
              <a:rPr lang="en-US" altLang="zh-CN"/>
              <a:t>data </a:t>
            </a:r>
            <a:r>
              <a:rPr lang="zh-CN" altLang="en-US"/>
              <a:t>中的数值与栅格的对应关系：</a:t>
            </a:r>
            <a:endParaRPr lang="en-US" altLang="zh-CN"/>
          </a:p>
          <a:p>
            <a:pPr lvl="1"/>
            <a:r>
              <a:rPr lang="zh-CN" altLang="en-US"/>
              <a:t>先从第一行开始，遍历每一列，遍历完成后 </a:t>
            </a:r>
            <a:endParaRPr lang="en-US" altLang="zh-CN"/>
          </a:p>
          <a:p>
            <a:pPr lvl="1"/>
            <a:r>
              <a:rPr lang="zh-CN" altLang="en-US"/>
              <a:t>进入下一行，遍历每一列，遍历完成后</a:t>
            </a:r>
            <a:endParaRPr lang="en-US" altLang="zh-CN"/>
          </a:p>
          <a:p>
            <a:pPr lvl="1"/>
            <a:r>
              <a:rPr lang="zh-CN" altLang="en-US"/>
              <a:t>进入下一行，遍历每一列，遍历完成后</a:t>
            </a:r>
            <a:endParaRPr lang="en-US" altLang="zh-CN"/>
          </a:p>
          <a:p>
            <a:pPr lvl="1"/>
            <a:r>
              <a:rPr lang="zh-CN" altLang="en-US"/>
              <a:t>进入下一行，遍历每一列，遍历完成后</a:t>
            </a:r>
            <a:endParaRPr lang="en-US" altLang="zh-CN"/>
          </a:p>
          <a:p>
            <a:pPr lvl="1"/>
            <a:r>
              <a:rPr lang="en-US" altLang="zh-CN"/>
              <a:t>……</a:t>
            </a:r>
          </a:p>
          <a:p>
            <a:pPr lvl="1"/>
            <a:r>
              <a:rPr lang="zh-CN" altLang="en-US"/>
              <a:t>直到遍历完最后一行的最后一列。</a:t>
            </a:r>
            <a:endParaRPr lang="en-US" altLang="zh-CN"/>
          </a:p>
          <a:p>
            <a:pPr lvl="1"/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4E5112-352F-4408-9F68-1C52D1D01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563" y="2214888"/>
            <a:ext cx="4557155" cy="427519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C14BC06-1825-45D7-97A3-36A9D1B2FD36}"/>
              </a:ext>
            </a:extLst>
          </p:cNvPr>
          <p:cNvCxnSpPr>
            <a:cxnSpLocks/>
          </p:cNvCxnSpPr>
          <p:nvPr/>
        </p:nvCxnSpPr>
        <p:spPr>
          <a:xfrm>
            <a:off x="7867136" y="3674075"/>
            <a:ext cx="21171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DED956F-AE62-4284-B20F-89381931578C}"/>
              </a:ext>
            </a:extLst>
          </p:cNvPr>
          <p:cNvCxnSpPr>
            <a:cxnSpLocks/>
          </p:cNvCxnSpPr>
          <p:nvPr/>
        </p:nvCxnSpPr>
        <p:spPr>
          <a:xfrm flipH="1">
            <a:off x="8468497" y="3772930"/>
            <a:ext cx="1326293" cy="9005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B886165-933A-42F8-A99B-264B52758461}"/>
              </a:ext>
            </a:extLst>
          </p:cNvPr>
          <p:cNvCxnSpPr>
            <a:cxnSpLocks/>
          </p:cNvCxnSpPr>
          <p:nvPr/>
        </p:nvCxnSpPr>
        <p:spPr>
          <a:xfrm>
            <a:off x="7867136" y="5037437"/>
            <a:ext cx="21995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69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遍历像素的方法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像素遍历：每隔</a:t>
            </a:r>
            <a:r>
              <a:rPr lang="en-US" altLang="zh-CN"/>
              <a:t>4 </a:t>
            </a:r>
            <a:r>
              <a:rPr lang="zh-CN" altLang="en-US"/>
              <a:t>个数据遍历一次，简单快捷</a:t>
            </a:r>
            <a:endParaRPr lang="en-US" altLang="zh-CN"/>
          </a:p>
          <a:p>
            <a:r>
              <a:rPr lang="zh-CN" altLang="en-US"/>
              <a:t>行列遍历：基于行列遍历，可获取像素点的位置信息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7D013F-1CC0-4EE7-853B-C71773A11EFD}"/>
              </a:ext>
            </a:extLst>
          </p:cNvPr>
          <p:cNvSpPr/>
          <p:nvPr/>
        </p:nvSpPr>
        <p:spPr>
          <a:xfrm>
            <a:off x="1110916" y="3163368"/>
            <a:ext cx="30410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for(let i=0;i&lt;arr.length;i+=4){</a:t>
            </a:r>
          </a:p>
          <a:p>
            <a:r>
              <a:rPr lang="zh-CN" altLang="en-US"/>
              <a:t>        let r=data[i+0];</a:t>
            </a:r>
          </a:p>
          <a:p>
            <a:r>
              <a:rPr lang="zh-CN" altLang="en-US"/>
              <a:t>        let g=data[i+1];</a:t>
            </a:r>
          </a:p>
          <a:p>
            <a:r>
              <a:rPr lang="zh-CN" altLang="en-US"/>
              <a:t>        let b=data[i+2];</a:t>
            </a:r>
          </a:p>
          <a:p>
            <a:r>
              <a:rPr lang="zh-CN" altLang="en-US"/>
              <a:t>        let a=data[i+3];</a:t>
            </a:r>
          </a:p>
          <a:p>
            <a:r>
              <a:rPr lang="zh-CN" altLang="en-US"/>
              <a:t>        console.log(r,g,b,a)</a:t>
            </a:r>
          </a:p>
          <a:p>
            <a:r>
              <a:rPr lang="zh-CN" altLang="en-US"/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B9F8D5-D734-4634-9522-55A857CD90EF}"/>
              </a:ext>
            </a:extLst>
          </p:cNvPr>
          <p:cNvSpPr/>
          <p:nvPr/>
        </p:nvSpPr>
        <p:spPr>
          <a:xfrm>
            <a:off x="4790744" y="316336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for(let y=0;y&lt;h;y++){</a:t>
            </a:r>
            <a:endParaRPr lang="en-US" altLang="zh-CN"/>
          </a:p>
          <a:p>
            <a:r>
              <a:rPr lang="en-US" altLang="zh-CN"/>
              <a:t>       </a:t>
            </a:r>
            <a:r>
              <a:rPr lang="zh-CN" altLang="en-US"/>
              <a:t>for(let x=0;x&lt;w;x++){</a:t>
            </a:r>
          </a:p>
          <a:p>
            <a:r>
              <a:rPr lang="en-US" altLang="zh-CN"/>
              <a:t>            </a:t>
            </a:r>
            <a:r>
              <a:rPr lang="zh-CN" altLang="en-US"/>
              <a:t>let ind=(y*w+x)*4;</a:t>
            </a:r>
          </a:p>
          <a:p>
            <a:r>
              <a:rPr lang="zh-CN" altLang="en-US"/>
              <a:t>            let r=data[ind];</a:t>
            </a:r>
          </a:p>
          <a:p>
            <a:r>
              <a:rPr lang="zh-CN" altLang="en-US"/>
              <a:t>            let g=data[ind+1];</a:t>
            </a:r>
          </a:p>
          <a:p>
            <a:r>
              <a:rPr lang="zh-CN" altLang="en-US"/>
              <a:t>            let b=data[ind+2];</a:t>
            </a:r>
          </a:p>
          <a:p>
            <a:r>
              <a:rPr lang="zh-CN" altLang="en-US"/>
              <a:t>            let a=data[ind+3];</a:t>
            </a:r>
          </a:p>
          <a:p>
            <a:r>
              <a:rPr lang="zh-CN" altLang="en-US"/>
              <a:t>            console.log(r,g,b,a)</a:t>
            </a:r>
          </a:p>
          <a:p>
            <a:r>
              <a:rPr lang="zh-CN" altLang="en-US"/>
              <a:t>        }</a:t>
            </a:r>
          </a:p>
          <a:p>
            <a:r>
              <a:rPr lang="zh-CN" altLang="en-US"/>
              <a:t>    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83C186-7FB6-4EA9-B67E-308C7D38C334}"/>
              </a:ext>
            </a:extLst>
          </p:cNvPr>
          <p:cNvSpPr/>
          <p:nvPr/>
        </p:nvSpPr>
        <p:spPr>
          <a:xfrm>
            <a:off x="1110916" y="257627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逐像素遍历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FBB321-8BBD-453B-BADF-591B6424E870}"/>
              </a:ext>
            </a:extLst>
          </p:cNvPr>
          <p:cNvSpPr/>
          <p:nvPr/>
        </p:nvSpPr>
        <p:spPr>
          <a:xfrm>
            <a:off x="4790744" y="257627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行列遍历</a:t>
            </a:r>
          </a:p>
        </p:txBody>
      </p:sp>
    </p:spTree>
    <p:extLst>
      <p:ext uri="{BB962C8B-B14F-4D97-AF65-F5344CB8AC3E}">
        <p14:creationId xmlns:p14="http://schemas.microsoft.com/office/powerpoint/2010/main" val="78211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图像置灰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要点：灰度算法</a:t>
            </a:r>
            <a:r>
              <a:rPr lang="en-US" altLang="zh-CN"/>
              <a:t>  const lm =</a:t>
            </a:r>
            <a:r>
              <a:rPr lang="pt-BR" altLang="zh-CN">
                <a:solidFill>
                  <a:schemeClr val="accent2"/>
                </a:solidFill>
              </a:rPr>
              <a:t>0.299</a:t>
            </a:r>
            <a:r>
              <a:rPr lang="pt-BR" altLang="zh-CN"/>
              <a:t>*r+</a:t>
            </a:r>
            <a:r>
              <a:rPr lang="pt-BR" altLang="zh-CN">
                <a:solidFill>
                  <a:schemeClr val="accent2"/>
                </a:solidFill>
              </a:rPr>
              <a:t>0.587</a:t>
            </a:r>
            <a:r>
              <a:rPr lang="pt-BR" altLang="zh-CN"/>
              <a:t>*g+</a:t>
            </a:r>
            <a:r>
              <a:rPr lang="pt-BR" altLang="zh-CN">
                <a:solidFill>
                  <a:schemeClr val="accent2"/>
                </a:solidFill>
              </a:rPr>
              <a:t>0.114</a:t>
            </a:r>
            <a:r>
              <a:rPr lang="pt-BR" altLang="zh-CN"/>
              <a:t>*b ;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9D7C1FF-AF34-41DB-8BBE-1CFC644A5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57034"/>
            <a:ext cx="8077200" cy="267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12734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6116</TotalTime>
  <Words>670</Words>
  <Application>Microsoft Office PowerPoint</Application>
  <PresentationFormat>宽屏</PresentationFormat>
  <Paragraphs>84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微软雅黑</vt:lpstr>
      <vt:lpstr>微软雅黑</vt:lpstr>
      <vt:lpstr>Arial</vt:lpstr>
      <vt:lpstr>主题1</vt:lpstr>
      <vt:lpstr>canvas 像素级操作</vt:lpstr>
      <vt:lpstr>课堂目标</vt:lpstr>
      <vt:lpstr>知识点综述</vt:lpstr>
      <vt:lpstr>ImageData 是什么？</vt:lpstr>
      <vt:lpstr>怎么拿到 ImageData() 对象？</vt:lpstr>
      <vt:lpstr>拿到 ImageData 后可以干什么？</vt:lpstr>
      <vt:lpstr>理解 ImageData 中的像素集合和图像栅格的对应关系</vt:lpstr>
      <vt:lpstr>遍历像素的方法</vt:lpstr>
      <vt:lpstr>图像置灰</vt:lpstr>
      <vt:lpstr>马赛克效果</vt:lpstr>
      <vt:lpstr>ImageData 的功能非常强大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319</cp:revision>
  <dcterms:created xsi:type="dcterms:W3CDTF">2019-05-19T07:46:27Z</dcterms:created>
  <dcterms:modified xsi:type="dcterms:W3CDTF">2020-01-04T09:19:48Z</dcterms:modified>
</cp:coreProperties>
</file>