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66" r:id="rId3"/>
    <p:sldId id="256" r:id="rId4"/>
    <p:sldId id="576" r:id="rId5"/>
    <p:sldId id="575" r:id="rId6"/>
    <p:sldId id="811" r:id="rId7"/>
    <p:sldId id="813" r:id="rId8"/>
    <p:sldId id="845" r:id="rId9"/>
    <p:sldId id="847" r:id="rId10"/>
    <p:sldId id="812" r:id="rId11"/>
    <p:sldId id="822" r:id="rId12"/>
    <p:sldId id="823" r:id="rId13"/>
    <p:sldId id="5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ATESH DURAIRAJ, DFE" initials="VDD" lastIdx="0" clrIdx="0">
    <p:extLst>
      <p:ext uri="{19B8F6BF-5375-455C-9EA6-DF929625EA0E}">
        <p15:presenceInfo xmlns:p15="http://schemas.microsoft.com/office/powerpoint/2012/main" userId="VENKAATESH DURAIRAJ, DF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914904042001029E-2"/>
          <c:y val="3.0313472114209532E-2"/>
          <c:w val="0.9025120190824002"/>
          <c:h val="0.8120881533996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TEU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1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473-46A3-8852-C81D2C1BA33E}"/>
              </c:ext>
            </c:extLst>
          </c:dPt>
          <c:dPt>
            <c:idx val="1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473-46A3-8852-C81D2C1BA33E}"/>
              </c:ext>
            </c:extLst>
          </c:dPt>
          <c:dPt>
            <c:idx val="1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473-46A3-8852-C81D2C1BA33E}"/>
              </c:ext>
            </c:extLst>
          </c:dPt>
          <c:dPt>
            <c:idx val="1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473-46A3-8852-C81D2C1BA3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00FFFF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2015-Q1</c:v>
                </c:pt>
                <c:pt idx="1">
                  <c:v>2015-Q2</c:v>
                </c:pt>
                <c:pt idx="2">
                  <c:v>2015-Q3</c:v>
                </c:pt>
                <c:pt idx="3">
                  <c:v>2015-Q4</c:v>
                </c:pt>
                <c:pt idx="4">
                  <c:v>2016-Q1</c:v>
                </c:pt>
                <c:pt idx="5">
                  <c:v>2016-Q2</c:v>
                </c:pt>
                <c:pt idx="6">
                  <c:v>2016-Q3</c:v>
                </c:pt>
                <c:pt idx="7">
                  <c:v>2016-Q4</c:v>
                </c:pt>
                <c:pt idx="8">
                  <c:v>2017-Q1</c:v>
                </c:pt>
                <c:pt idx="9">
                  <c:v>2017-Q2</c:v>
                </c:pt>
                <c:pt idx="10">
                  <c:v>2017-Q3</c:v>
                </c:pt>
                <c:pt idx="11">
                  <c:v>2017-Q4</c:v>
                </c:pt>
                <c:pt idx="12">
                  <c:v>2018-Q1</c:v>
                </c:pt>
                <c:pt idx="13">
                  <c:v>2018-Q2</c:v>
                </c:pt>
                <c:pt idx="14">
                  <c:v>2018-Q3</c:v>
                </c:pt>
                <c:pt idx="15">
                  <c:v>2018-Q4</c:v>
                </c:pt>
                <c:pt idx="16">
                  <c:v>2019-Q1</c:v>
                </c:pt>
                <c:pt idx="17">
                  <c:v>2019-Q2</c:v>
                </c:pt>
                <c:pt idx="18">
                  <c:v>2019-Q3</c:v>
                </c:pt>
                <c:pt idx="19">
                  <c:v>2019-Q4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161.6</c:v>
                </c:pt>
                <c:pt idx="1">
                  <c:v>169.5</c:v>
                </c:pt>
                <c:pt idx="2">
                  <c:v>178.9</c:v>
                </c:pt>
                <c:pt idx="3">
                  <c:v>173.5</c:v>
                </c:pt>
                <c:pt idx="4">
                  <c:v>166.6</c:v>
                </c:pt>
                <c:pt idx="5">
                  <c:v>176.9</c:v>
                </c:pt>
                <c:pt idx="6">
                  <c:v>178.7</c:v>
                </c:pt>
                <c:pt idx="7">
                  <c:v>179.1</c:v>
                </c:pt>
                <c:pt idx="8">
                  <c:v>180</c:v>
                </c:pt>
                <c:pt idx="9">
                  <c:v>188.1</c:v>
                </c:pt>
                <c:pt idx="10">
                  <c:v>190.3</c:v>
                </c:pt>
                <c:pt idx="11">
                  <c:v>188.3</c:v>
                </c:pt>
                <c:pt idx="12">
                  <c:v>191.4</c:v>
                </c:pt>
                <c:pt idx="13">
                  <c:v>195.6</c:v>
                </c:pt>
                <c:pt idx="14">
                  <c:v>196.4</c:v>
                </c:pt>
                <c:pt idx="15">
                  <c:v>195.6</c:v>
                </c:pt>
                <c:pt idx="16" formatCode="0.0">
                  <c:v>198.48920000000001</c:v>
                </c:pt>
                <c:pt idx="17" formatCode="0.0">
                  <c:v>203.90780000000001</c:v>
                </c:pt>
                <c:pt idx="18" formatCode="0.0">
                  <c:v>204.74780000000001</c:v>
                </c:pt>
                <c:pt idx="19" formatCode="0.0">
                  <c:v>203.32689999999999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73-46A3-8852-C81D2C1BA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overlap val="-27"/>
        <c:axId val="380963680"/>
        <c:axId val="7762061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YoY Growth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C00000"/>
              </a:solidFill>
              <a:ln w="28575">
                <a:solidFill>
                  <a:srgbClr val="C00000"/>
                </a:solidFill>
              </a:ln>
              <a:effectLst/>
            </c:spPr>
          </c:marker>
          <c:dLbls>
            <c:dLbl>
              <c:idx val="15"/>
              <c:layout>
                <c:manualLayout>
                  <c:x val="-2.9394882050142578E-2"/>
                  <c:y val="-5.51154038440173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473-46A3-8852-C81D2C1BA33E}"/>
                </c:ext>
              </c:extLst>
            </c:dLbl>
            <c:dLbl>
              <c:idx val="16"/>
              <c:layout>
                <c:manualLayout>
                  <c:x val="-2.4985649742621189E-2"/>
                  <c:y val="-1.9290391345406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473-46A3-8852-C81D2C1BA33E}"/>
                </c:ext>
              </c:extLst>
            </c:dLbl>
            <c:dLbl>
              <c:idx val="17"/>
              <c:layout>
                <c:manualLayout>
                  <c:x val="-2.7925080083694404E-2"/>
                  <c:y val="-1.3778742466114876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ighlight>
                        <a:srgbClr val="FF8181"/>
                      </a:highligh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2166958300929522E-2"/>
                      <c:h val="4.18740365653816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8473-46A3-8852-C81D2C1BA33E}"/>
                </c:ext>
              </c:extLst>
            </c:dLbl>
            <c:dLbl>
              <c:idx val="18"/>
              <c:layout>
                <c:manualLayout>
                  <c:x val="-2.3515905640114063E-2"/>
                  <c:y val="-8.26731057660265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473-46A3-8852-C81D2C1BA33E}"/>
                </c:ext>
              </c:extLst>
            </c:dLbl>
            <c:dLbl>
              <c:idx val="19"/>
              <c:layout>
                <c:manualLayout>
                  <c:x val="-2.204616153760704E-2"/>
                  <c:y val="3.03134721142094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73-46A3-8852-C81D2C1BA33E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8181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2015-Q1</c:v>
                </c:pt>
                <c:pt idx="1">
                  <c:v>2015-Q2</c:v>
                </c:pt>
                <c:pt idx="2">
                  <c:v>2015-Q3</c:v>
                </c:pt>
                <c:pt idx="3">
                  <c:v>2015-Q4</c:v>
                </c:pt>
                <c:pt idx="4">
                  <c:v>2016-Q1</c:v>
                </c:pt>
                <c:pt idx="5">
                  <c:v>2016-Q2</c:v>
                </c:pt>
                <c:pt idx="6">
                  <c:v>2016-Q3</c:v>
                </c:pt>
                <c:pt idx="7">
                  <c:v>2016-Q4</c:v>
                </c:pt>
                <c:pt idx="8">
                  <c:v>2017-Q1</c:v>
                </c:pt>
                <c:pt idx="9">
                  <c:v>2017-Q2</c:v>
                </c:pt>
                <c:pt idx="10">
                  <c:v>2017-Q3</c:v>
                </c:pt>
                <c:pt idx="11">
                  <c:v>2017-Q4</c:v>
                </c:pt>
                <c:pt idx="12">
                  <c:v>2018-Q1</c:v>
                </c:pt>
                <c:pt idx="13">
                  <c:v>2018-Q2</c:v>
                </c:pt>
                <c:pt idx="14">
                  <c:v>2018-Q3</c:v>
                </c:pt>
                <c:pt idx="15">
                  <c:v>2018-Q4</c:v>
                </c:pt>
                <c:pt idx="16">
                  <c:v>2019-Q1</c:v>
                </c:pt>
                <c:pt idx="17">
                  <c:v>2019-Q2</c:v>
                </c:pt>
                <c:pt idx="18">
                  <c:v>2019-Q3</c:v>
                </c:pt>
                <c:pt idx="19">
                  <c:v>2019-Q4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8" formatCode="0.00%">
                  <c:v>8.0399999999999999E-2</c:v>
                </c:pt>
                <c:pt idx="9" formatCode="0.00%">
                  <c:v>6.3299999999999995E-2</c:v>
                </c:pt>
                <c:pt idx="10" formatCode="0.00%">
                  <c:v>6.4899999999999999E-2</c:v>
                </c:pt>
                <c:pt idx="11" formatCode="0.00%">
                  <c:v>5.1400000000000001E-2</c:v>
                </c:pt>
                <c:pt idx="12" formatCode="0.00%">
                  <c:v>6.3299999999999995E-2</c:v>
                </c:pt>
                <c:pt idx="13" formatCode="0.00%">
                  <c:v>3.9899999999999998E-2</c:v>
                </c:pt>
                <c:pt idx="14" formatCode="0.00%">
                  <c:v>3.2099999999999997E-2</c:v>
                </c:pt>
                <c:pt idx="15" formatCode="0.00%">
                  <c:v>3.8800000000000001E-2</c:v>
                </c:pt>
                <c:pt idx="16" formatCode="0.00%">
                  <c:v>3.7038662486938323E-2</c:v>
                </c:pt>
                <c:pt idx="17" formatCode="0.00%">
                  <c:v>4.2473415132924464E-2</c:v>
                </c:pt>
                <c:pt idx="18" formatCode="0.00%">
                  <c:v>4.2504073319755697E-2</c:v>
                </c:pt>
                <c:pt idx="19" formatCode="0.00%">
                  <c:v>3.9503578732106304E-2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73-46A3-8852-C81D2C1BA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6507728"/>
        <c:axId val="384956656"/>
      </c:lineChart>
      <c:catAx>
        <c:axId val="38096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206192"/>
        <c:crosses val="autoZero"/>
        <c:auto val="1"/>
        <c:lblAlgn val="ctr"/>
        <c:lblOffset val="100"/>
        <c:noMultiLvlLbl val="0"/>
      </c:catAx>
      <c:valAx>
        <c:axId val="776206192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963680"/>
        <c:crosses val="autoZero"/>
        <c:crossBetween val="between"/>
      </c:valAx>
      <c:valAx>
        <c:axId val="38495665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507728"/>
        <c:crosses val="max"/>
        <c:crossBetween val="between"/>
      </c:valAx>
      <c:catAx>
        <c:axId val="786507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849566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C4088-AB55-4866-92B6-A14D651ED82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EF9B-3CF5-46EE-A1D6-53E17D0D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1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7463" y="1108075"/>
            <a:ext cx="3992562" cy="2994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6AA5C5-4510-4F5F-A9A2-B7C804795BC1}" type="slidenum">
              <a:rPr lang="en-SG" smtClean="0"/>
              <a:pPr>
                <a:defRPr/>
              </a:pPr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75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04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F35955-61FD-4E53-91F7-6477B02B736E}" type="slidenum">
              <a:rPr kumimoji="0" lang="en-SG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04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SG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04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F35955-61FD-4E53-91F7-6477B02B736E}" type="slidenum">
              <a:rPr kumimoji="0" lang="en-SG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04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SG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9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04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F35955-61FD-4E53-91F7-6477B02B736E}" type="slidenum">
              <a:rPr kumimoji="0" lang="en-SG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04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SG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7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979A-91EC-4802-8F9C-1B454211B1F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360-6FB1-4681-A124-37B0A02CD3B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id="{5C7DA665-7977-4EF4-9A87-C39E97470B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322695" y="126070"/>
            <a:ext cx="636588" cy="830264"/>
            <a:chOff x="164" y="139"/>
            <a:chExt cx="401" cy="523"/>
          </a:xfrm>
        </p:grpSpPr>
        <p:pic>
          <p:nvPicPr>
            <p:cNvPr id="8" name="Picture 19" descr="GPA Logo_Only_3D">
              <a:extLst>
                <a:ext uri="{FF2B5EF4-FFF2-40B4-BE49-F238E27FC236}">
                  <a16:creationId xmlns:a16="http://schemas.microsoft.com/office/drawing/2014/main" id="{F8A385EB-59C2-4BD1-9286-EABD9A8796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" y="139"/>
              <a:ext cx="374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20">
              <a:extLst>
                <a:ext uri="{FF2B5EF4-FFF2-40B4-BE49-F238E27FC236}">
                  <a16:creationId xmlns:a16="http://schemas.microsoft.com/office/drawing/2014/main" id="{EC4F4EF0-A748-43AE-867D-856180FEAD9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64" y="473"/>
              <a:ext cx="40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1350" b="1" dirty="0">
                  <a:solidFill>
                    <a:srgbClr val="88988B"/>
                  </a:solidFill>
                  <a:latin typeface="Century Gothic" panose="020B0502020202020204" pitchFamily="34" charset="0"/>
                </a:rPr>
                <a:t>GPE</a:t>
              </a:r>
              <a:endParaRPr lang="en-GB" altLang="en-US" sz="1350" b="1" dirty="0">
                <a:solidFill>
                  <a:srgbClr val="88988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DE5517E-96ED-4492-94C2-76B880D35A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1000" contras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93" y="6480421"/>
            <a:ext cx="628612" cy="3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979A-91EC-4802-8F9C-1B454211B1F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360-6FB1-4681-A124-37B0A02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979A-91EC-4802-8F9C-1B454211B1F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360-6FB1-4681-A124-37B0A02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68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1000" contras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92" y="6480421"/>
            <a:ext cx="628612" cy="325144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786" cy="365125"/>
          </a:xfrm>
          <a:prstGeom prst="rect">
            <a:avLst/>
          </a:prstGeom>
        </p:spPr>
        <p:txBody>
          <a:bodyPr/>
          <a:lstStyle>
            <a:lvl1pPr>
              <a:defRPr sz="800" b="1"/>
            </a:lvl1pPr>
          </a:lstStyle>
          <a:p>
            <a:pPr>
              <a:defRPr/>
            </a:pPr>
            <a:fld id="{1AC603C1-4194-4445-A24B-348F70B4C719}" type="slidenum">
              <a:rPr lang="en-SG" altLang="en-US" smtClean="0"/>
              <a:pPr>
                <a:defRPr/>
              </a:pPr>
              <a:t>‹#›</a:t>
            </a:fld>
            <a:endParaRPr lang="en-SG" altLang="en-US" dirty="0"/>
          </a:p>
        </p:txBody>
      </p:sp>
    </p:spTree>
    <p:extLst>
      <p:ext uri="{BB962C8B-B14F-4D97-AF65-F5344CB8AC3E}">
        <p14:creationId xmlns:p14="http://schemas.microsoft.com/office/powerpoint/2010/main" val="252224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02853"/>
            <a:ext cx="8064896" cy="7778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6492875"/>
            <a:ext cx="46778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1AC603C1-4194-4445-A24B-348F70B4C719}" type="slidenum">
              <a:rPr lang="en-SG" altLang="en-US" smtClean="0"/>
              <a:pPr>
                <a:defRPr/>
              </a:pPr>
              <a:t>‹#›</a:t>
            </a:fld>
            <a:endParaRPr lang="en-SG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1000" contras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92" y="6480421"/>
            <a:ext cx="628612" cy="3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3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979A-91EC-4802-8F9C-1B454211B1F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360-6FB1-4681-A124-37B0A02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979A-91EC-4802-8F9C-1B454211B1F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360-6FB1-4681-A124-37B0A02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6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979A-91EC-4802-8F9C-1B454211B1F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360-6FB1-4681-A124-37B0A02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979A-91EC-4802-8F9C-1B454211B1F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360-6FB1-4681-A124-37B0A02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979A-91EC-4802-8F9C-1B454211B1F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360-6FB1-4681-A124-37B0A02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1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979A-91EC-4802-8F9C-1B454211B1F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360-6FB1-4681-A124-37B0A02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0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979A-91EC-4802-8F9C-1B454211B1F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360-6FB1-4681-A124-37B0A02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979A-91EC-4802-8F9C-1B454211B1F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360-6FB1-4681-A124-37B0A02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1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0979A-91EC-4802-8F9C-1B454211B1F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6360-6FB1-4681-A124-37B0A02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2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2394000" y="6671072"/>
            <a:ext cx="4356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STRICTLY CONFIDENTIAL.</a:t>
            </a:r>
            <a:r>
              <a:rPr lang="en-US" sz="800" dirty="0">
                <a:latin typeface="Calibri" pitchFamily="34" charset="0"/>
              </a:rPr>
              <a:t> All rights reserved. No content can be reproduced without PSA permission.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83C2787B-A28E-4F59-A154-BCCE8FECAB8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322695" y="126069"/>
            <a:ext cx="636588" cy="896939"/>
            <a:chOff x="164" y="139"/>
            <a:chExt cx="401" cy="565"/>
          </a:xfrm>
        </p:grpSpPr>
        <p:pic>
          <p:nvPicPr>
            <p:cNvPr id="5" name="Picture 19" descr="GPA Logo_Only_3D">
              <a:extLst>
                <a:ext uri="{FF2B5EF4-FFF2-40B4-BE49-F238E27FC236}">
                  <a16:creationId xmlns:a16="http://schemas.microsoft.com/office/drawing/2014/main" id="{9DC39295-04A8-446E-AF9A-3ECA17A1A30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" y="139"/>
              <a:ext cx="374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20">
              <a:extLst>
                <a:ext uri="{FF2B5EF4-FFF2-40B4-BE49-F238E27FC236}">
                  <a16:creationId xmlns:a16="http://schemas.microsoft.com/office/drawing/2014/main" id="{DC716A33-5855-4053-89D1-805BC6932D4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64" y="473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1800" b="1" dirty="0">
                  <a:solidFill>
                    <a:srgbClr val="88988B"/>
                  </a:solidFill>
                  <a:latin typeface="Century Gothic" panose="020B0502020202020204" pitchFamily="34" charset="0"/>
                </a:rPr>
                <a:t>GPE</a:t>
              </a:r>
              <a:endParaRPr lang="en-GB" altLang="en-US" sz="1800" b="1" dirty="0">
                <a:solidFill>
                  <a:srgbClr val="88988B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73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7868C96-9EEC-4054-AA85-EDD4919D65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662" r="4360"/>
          <a:stretch/>
        </p:blipFill>
        <p:spPr>
          <a:xfrm>
            <a:off x="8742" y="25167"/>
            <a:ext cx="9172794" cy="6832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FB3693-6F46-4051-BD74-E94981B65AF4}"/>
              </a:ext>
            </a:extLst>
          </p:cNvPr>
          <p:cNvSpPr txBox="1"/>
          <p:nvPr/>
        </p:nvSpPr>
        <p:spPr>
          <a:xfrm>
            <a:off x="5775356" y="5531023"/>
            <a:ext cx="16966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For Excellence </a:t>
            </a:r>
          </a:p>
          <a:p>
            <a:pPr algn="ctr"/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(DFE)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8DF1B0-BFBA-41E9-A87D-C72FCAB4A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51000" contras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1960" y="5510799"/>
            <a:ext cx="795495" cy="4114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5B7721-F6EA-4F2F-B0D5-E09C297A9273}"/>
              </a:ext>
            </a:extLst>
          </p:cNvPr>
          <p:cNvSpPr txBox="1"/>
          <p:nvPr/>
        </p:nvSpPr>
        <p:spPr>
          <a:xfrm>
            <a:off x="6215227" y="5107347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Organized and Conducted by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67F95-3D86-4D0F-A338-D526B6F70444}"/>
              </a:ext>
            </a:extLst>
          </p:cNvPr>
          <p:cNvSpPr txBox="1"/>
          <p:nvPr/>
        </p:nvSpPr>
        <p:spPr>
          <a:xfrm>
            <a:off x="-180528" y="1231501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Day 1</a:t>
            </a:r>
          </a:p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16:20 PM – 17:00 PM</a:t>
            </a:r>
          </a:p>
          <a:p>
            <a:pPr algn="ctr"/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39783C-FCB8-4564-A731-618CECB36398}"/>
              </a:ext>
            </a:extLst>
          </p:cNvPr>
          <p:cNvSpPr txBox="1"/>
          <p:nvPr/>
        </p:nvSpPr>
        <p:spPr>
          <a:xfrm>
            <a:off x="-1" y="227687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BUSINESS </a:t>
            </a:r>
          </a:p>
          <a:p>
            <a:pPr algn="ctr"/>
            <a:r>
              <a:rPr lang="en-GB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UNDERSTANDING</a:t>
            </a:r>
          </a:p>
          <a:p>
            <a:pPr algn="ctr"/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0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6E6D-A26E-4B6E-9800-CF9352CE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160" y="175692"/>
            <a:ext cx="9144000" cy="7778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ombined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Model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2440" y="6664275"/>
            <a:ext cx="503238" cy="365125"/>
          </a:xfrm>
        </p:spPr>
        <p:txBody>
          <a:bodyPr/>
          <a:lstStyle/>
          <a:p>
            <a:pPr>
              <a:defRPr/>
            </a:pPr>
            <a:fld id="{B4578FED-0904-4B94-846C-0C2A5472341D}" type="slidenum">
              <a:rPr lang="en-SG" altLang="en-US" smtClean="0"/>
              <a:pPr>
                <a:defRPr/>
              </a:pPr>
              <a:t>10</a:t>
            </a:fld>
            <a:endParaRPr lang="en-SG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5805264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 1: Quarterly figures may not add to full year figures because multiple models are used to forecast yearly numbers.</a:t>
            </a:r>
          </a:p>
          <a:p>
            <a:r>
              <a:rPr lang="en-US" sz="1000" dirty="0"/>
              <a:t>Note 2: All models are based on TEU counting method as practiced by </a:t>
            </a:r>
            <a:r>
              <a:rPr lang="en-US" sz="1000" dirty="0" err="1"/>
              <a:t>Drewry</a:t>
            </a:r>
            <a:r>
              <a:rPr lang="en-US" sz="1000" dirty="0"/>
              <a:t>. </a:t>
            </a:r>
          </a:p>
          <a:p>
            <a:r>
              <a:rPr lang="en-US" sz="1000" dirty="0"/>
              <a:t>Note 3: Multiple sources are used to get historical and forecast data related to World GDP, CPI, Global Oil Price, Air Traffic Logistics, BDI, PMI, Global Stock Index and World Export.</a:t>
            </a:r>
          </a:p>
          <a:p>
            <a:endParaRPr lang="en-US" sz="1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81336" y="966101"/>
          <a:ext cx="7056784" cy="4707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56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TEU in Millions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Forecast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2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Period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TEU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Growth</a:t>
                      </a:r>
                    </a:p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9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2019 Q1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9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2019 Q2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9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2019 Q3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9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2019 Q4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9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2019 Full Year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08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6E6D-A26E-4B6E-9800-CF9352CE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160" y="175692"/>
            <a:ext cx="9144000" cy="777875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Quarterly </a:t>
            </a:r>
            <a:r>
              <a:rPr lang="en-GB" dirty="0">
                <a:solidFill>
                  <a:srgbClr val="00B0F0"/>
                </a:solidFill>
              </a:rPr>
              <a:t>Trend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GB" dirty="0">
                <a:solidFill>
                  <a:srgbClr val="FFC000"/>
                </a:solidFill>
              </a:rPr>
              <a:t>Forecast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2440" y="6664275"/>
            <a:ext cx="503238" cy="365125"/>
          </a:xfrm>
        </p:spPr>
        <p:txBody>
          <a:bodyPr/>
          <a:lstStyle/>
          <a:p>
            <a:pPr>
              <a:defRPr/>
            </a:pPr>
            <a:fld id="{B4578FED-0904-4B94-846C-0C2A5472341D}" type="slidenum">
              <a:rPr lang="en-SG" altLang="en-US" smtClean="0"/>
              <a:pPr>
                <a:defRPr/>
              </a:pPr>
              <a:t>11</a:t>
            </a:fld>
            <a:endParaRPr lang="en-SG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5805264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 1: Quarterly figures may not add to full year figures because multiple models are used to forecast yearly numbers.</a:t>
            </a:r>
          </a:p>
          <a:p>
            <a:r>
              <a:rPr lang="en-US" sz="1000" dirty="0"/>
              <a:t>Note 2: All models are based on TEU counting method as practiced by </a:t>
            </a:r>
            <a:r>
              <a:rPr lang="en-US" sz="1000" dirty="0" err="1"/>
              <a:t>Drewry</a:t>
            </a:r>
            <a:r>
              <a:rPr lang="en-US" sz="1000" dirty="0"/>
              <a:t>. </a:t>
            </a:r>
          </a:p>
          <a:p>
            <a:r>
              <a:rPr lang="en-US" sz="1000" dirty="0"/>
              <a:t>Note 3: Multiple sources are used to get historical and forecast data related to World GDP, CPI, Global Oil Price, Air Traffic Logistics, BDI, PMI, Global Stock Index and World Export.</a:t>
            </a:r>
          </a:p>
          <a:p>
            <a:endParaRPr lang="en-US" sz="10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FB2C43C-59CC-4A73-9035-BF9F2C6DC44E}"/>
              </a:ext>
            </a:extLst>
          </p:cNvPr>
          <p:cNvGraphicFramePr/>
          <p:nvPr>
            <p:extLst/>
          </p:nvPr>
        </p:nvGraphicFramePr>
        <p:xfrm>
          <a:off x="251520" y="1124744"/>
          <a:ext cx="864096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4391BF0-B9E6-4200-BB32-C4D624FF46C9}"/>
              </a:ext>
            </a:extLst>
          </p:cNvPr>
          <p:cNvSpPr/>
          <p:nvPr/>
        </p:nvSpPr>
        <p:spPr>
          <a:xfrm rot="16200000">
            <a:off x="-648581" y="3010533"/>
            <a:ext cx="1656184" cy="188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TEU in Millions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84B012-18B3-4480-B896-AF8F23873186}"/>
              </a:ext>
            </a:extLst>
          </p:cNvPr>
          <p:cNvSpPr/>
          <p:nvPr/>
        </p:nvSpPr>
        <p:spPr>
          <a:xfrm rot="16200000">
            <a:off x="8080590" y="2980201"/>
            <a:ext cx="1656184" cy="188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YoY Growth %</a:t>
            </a:r>
            <a:endParaRPr lang="en-GB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8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3848" y="3357271"/>
            <a:ext cx="2429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The 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" y="1484784"/>
            <a:ext cx="2339752" cy="1719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4920312"/>
            <a:ext cx="2599542" cy="140208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AC603C1-4194-4445-A24B-348F70B4C719}" type="slidenum">
              <a:rPr lang="en-SG" altLang="en-US" smtClean="0"/>
              <a:pPr>
                <a:defRPr/>
              </a:pPr>
              <a:t>12</a:t>
            </a:fld>
            <a:endParaRPr lang="en-SG" altLang="en-US" dirty="0"/>
          </a:p>
        </p:txBody>
      </p:sp>
    </p:spTree>
    <p:extLst>
      <p:ext uri="{BB962C8B-B14F-4D97-AF65-F5344CB8AC3E}">
        <p14:creationId xmlns:p14="http://schemas.microsoft.com/office/powerpoint/2010/main" val="325229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AE3109C-ACA0-463E-9A1D-D8374F8894B9}"/>
              </a:ext>
            </a:extLst>
          </p:cNvPr>
          <p:cNvSpPr txBox="1"/>
          <p:nvPr/>
        </p:nvSpPr>
        <p:spPr>
          <a:xfrm>
            <a:off x="0" y="129961"/>
            <a:ext cx="89409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MAJOR ACTIVITIES IN PORT OPERATIONS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D449065-5863-4891-9D9D-E9D1058B84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88279">
            <a:off x="1323034" y="1182498"/>
            <a:ext cx="2027651" cy="2882763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D319651-8CF8-4E6E-AA12-2BCAE0FED46B}"/>
              </a:ext>
            </a:extLst>
          </p:cNvPr>
          <p:cNvGrpSpPr/>
          <p:nvPr/>
        </p:nvGrpSpPr>
        <p:grpSpPr>
          <a:xfrm>
            <a:off x="1644642" y="939217"/>
            <a:ext cx="7992888" cy="5705639"/>
            <a:chOff x="-1908720" y="1126306"/>
            <a:chExt cx="7992888" cy="5705639"/>
          </a:xfrm>
        </p:grpSpPr>
        <p:grpSp>
          <p:nvGrpSpPr>
            <p:cNvPr id="48" name="Group 68">
              <a:extLst>
                <a:ext uri="{FF2B5EF4-FFF2-40B4-BE49-F238E27FC236}">
                  <a16:creationId xmlns:a16="http://schemas.microsoft.com/office/drawing/2014/main" id="{410F9FBD-AE88-4FB7-98BF-A9254859FB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908720" y="1628800"/>
              <a:ext cx="5635442" cy="5021858"/>
              <a:chOff x="-1908720" y="1628800"/>
              <a:chExt cx="4684464" cy="5021532"/>
            </a:xfrm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CE3C79E9-AA79-4CBD-8AB3-12053E169BE3}"/>
                  </a:ext>
                </a:extLst>
              </p:cNvPr>
              <p:cNvSpPr/>
              <p:nvPr/>
            </p:nvSpPr>
            <p:spPr>
              <a:xfrm>
                <a:off x="-1908720" y="1628800"/>
                <a:ext cx="4464049" cy="4949503"/>
              </a:xfrm>
              <a:prstGeom prst="arc">
                <a:avLst>
                  <a:gd name="adj1" fmla="val 4358921"/>
                  <a:gd name="adj2" fmla="val 5615219"/>
                </a:avLst>
              </a:prstGeom>
              <a:ln w="762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60" name="Group 27">
                <a:extLst>
                  <a:ext uri="{FF2B5EF4-FFF2-40B4-BE49-F238E27FC236}">
                    <a16:creationId xmlns:a16="http://schemas.microsoft.com/office/drawing/2014/main" id="{59F6A702-572C-4BDE-BFAD-533B8698D6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908720" y="1628800"/>
                <a:ext cx="4684464" cy="5021532"/>
                <a:chOff x="-1908720" y="1628800"/>
                <a:chExt cx="4684464" cy="5021532"/>
              </a:xfrm>
            </p:grpSpPr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B9895917-7B90-440C-85B3-72F65E261CAD}"/>
                    </a:ext>
                  </a:extLst>
                </p:cNvPr>
                <p:cNvSpPr/>
                <p:nvPr/>
              </p:nvSpPr>
              <p:spPr>
                <a:xfrm>
                  <a:off x="-1908720" y="1647849"/>
                  <a:ext cx="4464049" cy="4949503"/>
                </a:xfrm>
                <a:prstGeom prst="arc">
                  <a:avLst>
                    <a:gd name="adj1" fmla="val 2698190"/>
                    <a:gd name="adj2" fmla="val 3669727"/>
                  </a:avLst>
                </a:prstGeom>
                <a:ln w="762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grpSp>
              <p:nvGrpSpPr>
                <p:cNvPr id="62" name="Group 26">
                  <a:extLst>
                    <a:ext uri="{FF2B5EF4-FFF2-40B4-BE49-F238E27FC236}">
                      <a16:creationId xmlns:a16="http://schemas.microsoft.com/office/drawing/2014/main" id="{8DAE8B0A-2190-43A0-9038-4A38078DE7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1908720" y="1628800"/>
                  <a:ext cx="4684464" cy="5021532"/>
                  <a:chOff x="-1908720" y="1628800"/>
                  <a:chExt cx="4684464" cy="5021532"/>
                </a:xfrm>
              </p:grpSpPr>
              <p:sp>
                <p:nvSpPr>
                  <p:cNvPr id="63" name="Arc 7">
                    <a:extLst>
                      <a:ext uri="{FF2B5EF4-FFF2-40B4-BE49-F238E27FC236}">
                        <a16:creationId xmlns:a16="http://schemas.microsoft.com/office/drawing/2014/main" id="{E746E2E6-41F5-4F7D-8842-8B5AA897ADF2}"/>
                      </a:ext>
                    </a:extLst>
                  </p:cNvPr>
                  <p:cNvSpPr/>
                  <p:nvPr/>
                </p:nvSpPr>
                <p:spPr>
                  <a:xfrm>
                    <a:off x="-1880440" y="1681780"/>
                    <a:ext cx="4464049" cy="4949503"/>
                  </a:xfrm>
                  <a:prstGeom prst="arc">
                    <a:avLst>
                      <a:gd name="adj1" fmla="val 1420881"/>
                      <a:gd name="adj2" fmla="val 2054492"/>
                    </a:avLst>
                  </a:prstGeom>
                  <a:ln w="7620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grpSp>
                <p:nvGrpSpPr>
                  <p:cNvPr id="64" name="Group 25">
                    <a:extLst>
                      <a:ext uri="{FF2B5EF4-FFF2-40B4-BE49-F238E27FC236}">
                        <a16:creationId xmlns:a16="http://schemas.microsoft.com/office/drawing/2014/main" id="{5C84CDAF-2BCB-4F07-9809-60BFA730FC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1908720" y="1628800"/>
                    <a:ext cx="4684464" cy="5021532"/>
                    <a:chOff x="-1908720" y="1628800"/>
                    <a:chExt cx="4684464" cy="5021532"/>
                  </a:xfrm>
                </p:grpSpPr>
                <p:sp>
                  <p:nvSpPr>
                    <p:cNvPr id="65" name="Arc 3">
                      <a:extLst>
                        <a:ext uri="{FF2B5EF4-FFF2-40B4-BE49-F238E27FC236}">
                          <a16:creationId xmlns:a16="http://schemas.microsoft.com/office/drawing/2014/main" id="{734E2AD3-271C-4FF6-9B68-2910100C08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48863" y="1647849"/>
                      <a:ext cx="4464049" cy="4949503"/>
                    </a:xfrm>
                    <a:prstGeom prst="arc">
                      <a:avLst>
                        <a:gd name="adj1" fmla="val 20883116"/>
                        <a:gd name="adj2" fmla="val 21493727"/>
                      </a:avLst>
                    </a:prstGeom>
                    <a:ln w="76200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66" name="Group 24">
                      <a:extLst>
                        <a:ext uri="{FF2B5EF4-FFF2-40B4-BE49-F238E27FC236}">
                          <a16:creationId xmlns:a16="http://schemas.microsoft.com/office/drawing/2014/main" id="{D4DD700B-B331-4315-BFDE-5F6CC52B52D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908720" y="1628800"/>
                      <a:ext cx="4684464" cy="5021532"/>
                      <a:chOff x="-1908720" y="1628800"/>
                      <a:chExt cx="4684464" cy="5021532"/>
                    </a:xfrm>
                  </p:grpSpPr>
                  <p:sp>
                    <p:nvSpPr>
                      <p:cNvPr id="67" name="Arc 8">
                        <a:extLst>
                          <a:ext uri="{FF2B5EF4-FFF2-40B4-BE49-F238E27FC236}">
                            <a16:creationId xmlns:a16="http://schemas.microsoft.com/office/drawing/2014/main" id="{0268AD11-483E-4E09-A0C2-A32ADB6596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89460" y="1700828"/>
                        <a:ext cx="4464049" cy="4949504"/>
                      </a:xfrm>
                      <a:prstGeom prst="arc">
                        <a:avLst>
                          <a:gd name="adj1" fmla="val 19627835"/>
                          <a:gd name="adj2" fmla="val 20175574"/>
                        </a:avLst>
                      </a:prstGeom>
                      <a:ln w="76200"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 algn="ctr" eaLnBrk="1" hangingPunct="1">
                          <a:defRPr/>
                        </a:pPr>
                        <a:endParaRPr lang="en-US"/>
                      </a:p>
                    </p:txBody>
                  </p:sp>
                  <p:grpSp>
                    <p:nvGrpSpPr>
                      <p:cNvPr id="68" name="Group 23">
                        <a:extLst>
                          <a:ext uri="{FF2B5EF4-FFF2-40B4-BE49-F238E27FC236}">
                            <a16:creationId xmlns:a16="http://schemas.microsoft.com/office/drawing/2014/main" id="{6183807F-5D4F-4011-8BBE-6B46099F9A0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-1908720" y="1628800"/>
                        <a:ext cx="4684464" cy="5021531"/>
                        <a:chOff x="-1908720" y="1628800"/>
                        <a:chExt cx="4684464" cy="5021531"/>
                      </a:xfrm>
                    </p:grpSpPr>
                    <p:sp>
                      <p:nvSpPr>
                        <p:cNvPr id="69" name="Arc 68">
                          <a:extLst>
                            <a:ext uri="{FF2B5EF4-FFF2-40B4-BE49-F238E27FC236}">
                              <a16:creationId xmlns:a16="http://schemas.microsoft.com/office/drawing/2014/main" id="{037A70D7-F8CF-40B9-9F0A-51F62614D8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1908720" y="1628800"/>
                          <a:ext cx="4464049" cy="4949503"/>
                        </a:xfrm>
                        <a:prstGeom prst="arc">
                          <a:avLst>
                            <a:gd name="adj1" fmla="val 16200000"/>
                            <a:gd name="adj2" fmla="val 17581107"/>
                          </a:avLst>
                        </a:prstGeom>
                        <a:ln w="76200">
                          <a:headEnd type="none" w="med" len="med"/>
                          <a:tailEnd type="triangl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anchor="ctr"/>
                        <a:lstStyle/>
                        <a:p>
                          <a:pPr algn="ctr" eaLnBrk="1" hangingPunct="1">
                            <a:defRPr/>
                          </a:pPr>
                          <a:endParaRPr lang="en-US"/>
                        </a:p>
                      </p:txBody>
                    </p:sp>
                    <p:grpSp>
                      <p:nvGrpSpPr>
                        <p:cNvPr id="70" name="Group 22">
                          <a:extLst>
                            <a:ext uri="{FF2B5EF4-FFF2-40B4-BE49-F238E27FC236}">
                              <a16:creationId xmlns:a16="http://schemas.microsoft.com/office/drawing/2014/main" id="{4E0B8AF1-9366-42DB-AA41-1DA017AF462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-1729603" y="1700233"/>
                          <a:ext cx="4505347" cy="4950098"/>
                          <a:chOff x="-1729603" y="1700233"/>
                          <a:chExt cx="4505347" cy="4950098"/>
                        </a:xfrm>
                      </p:grpSpPr>
                      <p:sp>
                        <p:nvSpPr>
                          <p:cNvPr id="71" name="Arc 9">
                            <a:extLst>
                              <a:ext uri="{FF2B5EF4-FFF2-40B4-BE49-F238E27FC236}">
                                <a16:creationId xmlns:a16="http://schemas.microsoft.com/office/drawing/2014/main" id="{9B9A0A06-319B-431A-B272-9150A87076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729603" y="1700828"/>
                            <a:ext cx="4464049" cy="4949503"/>
                          </a:xfrm>
                          <a:prstGeom prst="arc">
                            <a:avLst>
                              <a:gd name="adj1" fmla="val 18217728"/>
                              <a:gd name="adj2" fmla="val 18922994"/>
                            </a:avLst>
                          </a:prstGeom>
                          <a:ln w="76200"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 eaLnBrk="1" hangingPunct="1">
                              <a:defRPr/>
                            </a:pPr>
                            <a:endParaRPr lang="en-US"/>
                          </a:p>
                        </p:txBody>
                      </p:sp>
                      <p:grpSp>
                        <p:nvGrpSpPr>
                          <p:cNvPr id="72" name="Group 21">
                            <a:extLst>
                              <a:ext uri="{FF2B5EF4-FFF2-40B4-BE49-F238E27FC236}">
                                <a16:creationId xmlns:a16="http://schemas.microsoft.com/office/drawing/2014/main" id="{4B7A772E-5CC8-4344-A390-E804B98C234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-53616" y="1700233"/>
                            <a:ext cx="2829360" cy="4825117"/>
                            <a:chOff x="-53616" y="1700233"/>
                            <a:chExt cx="2829360" cy="4825117"/>
                          </a:xfrm>
                        </p:grpSpPr>
                        <p:pic>
                          <p:nvPicPr>
                            <p:cNvPr id="73" name="Picture 83">
                              <a:extLst>
                                <a:ext uri="{FF2B5EF4-FFF2-40B4-BE49-F238E27FC236}">
                                  <a16:creationId xmlns:a16="http://schemas.microsoft.com/office/drawing/2014/main" id="{FAA70515-F98D-4796-B04D-396A1D0518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</a:blip>
                            <a:srcRect b="13467"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-53616" y="5445001"/>
                              <a:ext cx="1524417" cy="684152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  <p:sp>
                          <p:nvSpPr>
                            <p:cNvPr id="74" name="Oval 11">
                              <a:extLst>
                                <a:ext uri="{FF2B5EF4-FFF2-40B4-BE49-F238E27FC236}">
                                  <a16:creationId xmlns:a16="http://schemas.microsoft.com/office/drawing/2014/main" id="{B560B32B-8570-47DF-A719-349BBAF288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94855" y="1700233"/>
                              <a:ext cx="360363" cy="360339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sz="2400" dirty="0"/>
                                <a:t>1</a:t>
                              </a:r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75" name="Oval 12">
                              <a:extLst>
                                <a:ext uri="{FF2B5EF4-FFF2-40B4-BE49-F238E27FC236}">
                                  <a16:creationId xmlns:a16="http://schemas.microsoft.com/office/drawing/2014/main" id="{193A0C81-F9D3-4FDF-9D9D-B5F3D9288D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79067" y="2420911"/>
                              <a:ext cx="360362" cy="35875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sz="2400" dirty="0"/>
                                <a:t>2</a:t>
                              </a:r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76" name="Oval 13">
                              <a:extLst>
                                <a:ext uri="{FF2B5EF4-FFF2-40B4-BE49-F238E27FC236}">
                                  <a16:creationId xmlns:a16="http://schemas.microsoft.com/office/drawing/2014/main" id="{A4FF6AC7-0D69-4AD9-B61E-5868D443E8A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339429" y="3176512"/>
                              <a:ext cx="360363" cy="360339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sz="2400" dirty="0"/>
                                <a:t>3</a:t>
                              </a:r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77" name="Oval 14">
                              <a:extLst>
                                <a:ext uri="{FF2B5EF4-FFF2-40B4-BE49-F238E27FC236}">
                                  <a16:creationId xmlns:a16="http://schemas.microsoft.com/office/drawing/2014/main" id="{2B270353-1B6F-43B6-8484-77B7DCEA08B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5381" y="4021257"/>
                              <a:ext cx="360363" cy="360339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sz="2400" dirty="0"/>
                                <a:t>4</a:t>
                              </a:r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78" name="Oval 15">
                              <a:extLst>
                                <a:ext uri="{FF2B5EF4-FFF2-40B4-BE49-F238E27FC236}">
                                  <a16:creationId xmlns:a16="http://schemas.microsoft.com/office/drawing/2014/main" id="{2FD22824-FF17-476D-AAC3-452A0DC698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61798" y="5588685"/>
                              <a:ext cx="360362" cy="360339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sz="2400" dirty="0"/>
                                <a:t>6</a:t>
                              </a:r>
                            </a:p>
                          </p:txBody>
                        </p:sp>
                        <p:sp>
                          <p:nvSpPr>
                            <p:cNvPr id="79" name="Oval 16">
                              <a:extLst>
                                <a:ext uri="{FF2B5EF4-FFF2-40B4-BE49-F238E27FC236}">
                                  <a16:creationId xmlns:a16="http://schemas.microsoft.com/office/drawing/2014/main" id="{37177DC4-D802-4141-9BAC-CD13BB9F387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64401" y="6165010"/>
                              <a:ext cx="358775" cy="36034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sz="2400" dirty="0"/>
                                <a:t>7</a:t>
                              </a:r>
                              <a:endParaRPr lang="en-US" dirty="0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</p:grpSp>
        </p:grp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F01C02F4-2571-47E5-B6C0-B7AE335FBB72}"/>
                </a:ext>
              </a:extLst>
            </p:cNvPr>
            <p:cNvGrpSpPr/>
            <p:nvPr/>
          </p:nvGrpSpPr>
          <p:grpSpPr>
            <a:xfrm>
              <a:off x="2411462" y="1628775"/>
              <a:ext cx="3672706" cy="5203170"/>
              <a:chOff x="1475805" y="1628775"/>
              <a:chExt cx="3672706" cy="5203170"/>
            </a:xfrm>
          </p:grpSpPr>
          <p:sp>
            <p:nvSpPr>
              <p:cNvPr id="52" name="TextBox 92">
                <a:extLst>
                  <a:ext uri="{FF2B5EF4-FFF2-40B4-BE49-F238E27FC236}">
                    <a16:creationId xmlns:a16="http://schemas.microsoft.com/office/drawing/2014/main" id="{239D61AF-B96D-4A22-81A4-9C3729A449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2275" y="1628775"/>
                <a:ext cx="187166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en-US" sz="1400" b="1" dirty="0">
                    <a:solidFill>
                      <a:srgbClr val="0070C0"/>
                    </a:solidFill>
                  </a:rPr>
                  <a:t>Request for Pilot</a:t>
                </a:r>
                <a:endParaRPr lang="en-SG" altLang="en-US" sz="1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TextBox 93">
                <a:extLst>
                  <a:ext uri="{FF2B5EF4-FFF2-40B4-BE49-F238E27FC236}">
                    <a16:creationId xmlns:a16="http://schemas.microsoft.com/office/drawing/2014/main" id="{90E9BF02-5917-4EAC-A956-70197FAC15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412" y="2420938"/>
                <a:ext cx="264711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en-US" sz="1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z="1400" b="1" baseline="30000" dirty="0">
                    <a:solidFill>
                      <a:srgbClr val="0070C0"/>
                    </a:solidFill>
                  </a:rPr>
                  <a:t>nd</a:t>
                </a:r>
                <a:r>
                  <a:rPr lang="en-US" altLang="en-US" sz="1400" b="1" dirty="0">
                    <a:solidFill>
                      <a:srgbClr val="0070C0"/>
                    </a:solidFill>
                  </a:rPr>
                  <a:t> Pilot Boarding</a:t>
                </a:r>
              </a:p>
              <a:p>
                <a:pPr eaLnBrk="1" hangingPunct="1"/>
                <a:r>
                  <a:rPr lang="en-US" altLang="en-US" sz="1400" b="1" dirty="0">
                    <a:solidFill>
                      <a:srgbClr val="0070C0"/>
                    </a:solidFill>
                  </a:rPr>
                  <a:t>– </a:t>
                </a:r>
                <a:r>
                  <a:rPr lang="en-US" altLang="en-US" sz="1400" b="1" dirty="0">
                    <a:solidFill>
                      <a:srgbClr val="00B050"/>
                    </a:solidFill>
                  </a:rPr>
                  <a:t>[Pilot On Board Time]</a:t>
                </a:r>
                <a:endParaRPr lang="en-SG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95">
                <a:extLst>
                  <a:ext uri="{FF2B5EF4-FFF2-40B4-BE49-F238E27FC236}">
                    <a16:creationId xmlns:a16="http://schemas.microsoft.com/office/drawing/2014/main" id="{B80CC7E3-0993-424F-86DB-E7F775BB9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1775" y="3213100"/>
                <a:ext cx="201603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en-US" sz="1400" b="1" dirty="0">
                    <a:solidFill>
                      <a:srgbClr val="0070C0"/>
                    </a:solidFill>
                  </a:rPr>
                  <a:t>Arrival at Berth</a:t>
                </a:r>
              </a:p>
              <a:p>
                <a:pPr eaLnBrk="1" hangingPunct="1"/>
                <a:r>
                  <a:rPr lang="en-US" altLang="en-US" sz="1400" b="1" dirty="0">
                    <a:solidFill>
                      <a:srgbClr val="0070C0"/>
                    </a:solidFill>
                  </a:rPr>
                  <a:t>- </a:t>
                </a:r>
                <a:r>
                  <a:rPr lang="en-US" altLang="en-US" sz="1400" b="1" dirty="0">
                    <a:solidFill>
                      <a:srgbClr val="00B050"/>
                    </a:solidFill>
                  </a:rPr>
                  <a:t>[ATB]</a:t>
                </a:r>
                <a:endParaRPr lang="en-SG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96">
                <a:extLst>
                  <a:ext uri="{FF2B5EF4-FFF2-40B4-BE49-F238E27FC236}">
                    <a16:creationId xmlns:a16="http://schemas.microsoft.com/office/drawing/2014/main" id="{923FBEED-D5E0-48D4-B85A-11134DD89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6688" y="4041135"/>
                <a:ext cx="1873250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en-US" sz="1400" b="1" dirty="0">
                    <a:solidFill>
                      <a:srgbClr val="0070C0"/>
                    </a:solidFill>
                  </a:rPr>
                  <a:t>Operations Start</a:t>
                </a:r>
              </a:p>
              <a:p>
                <a:r>
                  <a:rPr lang="en-US" altLang="en-US" sz="1400" b="1" dirty="0">
                    <a:solidFill>
                      <a:srgbClr val="0070C0"/>
                    </a:solidFill>
                  </a:rPr>
                  <a:t>- </a:t>
                </a:r>
                <a:r>
                  <a:rPr lang="en-US" altLang="en-US" sz="1400" b="1" dirty="0">
                    <a:solidFill>
                      <a:srgbClr val="00B050"/>
                    </a:solidFill>
                  </a:rPr>
                  <a:t>[First Activity Time]</a:t>
                </a:r>
                <a:endParaRPr lang="en-SG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97">
                <a:extLst>
                  <a:ext uri="{FF2B5EF4-FFF2-40B4-BE49-F238E27FC236}">
                    <a16:creationId xmlns:a16="http://schemas.microsoft.com/office/drawing/2014/main" id="{81C96BF6-F40E-4BED-91A1-2C509959D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622" y="5517232"/>
                <a:ext cx="201578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en-US" sz="1400" b="1" dirty="0">
                    <a:solidFill>
                      <a:srgbClr val="0070C0"/>
                    </a:solidFill>
                  </a:rPr>
                  <a:t>Departure </a:t>
                </a:r>
              </a:p>
              <a:p>
                <a:pPr eaLnBrk="1" hangingPunct="1"/>
                <a:r>
                  <a:rPr lang="en-US" altLang="en-US" sz="1400" b="1" dirty="0">
                    <a:solidFill>
                      <a:srgbClr val="0070C0"/>
                    </a:solidFill>
                  </a:rPr>
                  <a:t>- </a:t>
                </a:r>
                <a:r>
                  <a:rPr lang="en-US" altLang="en-US" sz="1400" b="1" dirty="0">
                    <a:solidFill>
                      <a:srgbClr val="00B050"/>
                    </a:solidFill>
                  </a:rPr>
                  <a:t>[ATU]</a:t>
                </a:r>
                <a:endParaRPr lang="en-SG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98">
                <a:extLst>
                  <a:ext uri="{FF2B5EF4-FFF2-40B4-BE49-F238E27FC236}">
                    <a16:creationId xmlns:a16="http://schemas.microsoft.com/office/drawing/2014/main" id="{BB861F4B-D890-40BC-A5E8-74E999DB13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5805" y="6308725"/>
                <a:ext cx="367270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en-US" sz="1400" b="1" dirty="0">
                    <a:solidFill>
                      <a:srgbClr val="0070C0"/>
                    </a:solidFill>
                  </a:rPr>
                  <a:t>Pilot Disembarkation</a:t>
                </a:r>
              </a:p>
              <a:p>
                <a:pPr eaLnBrk="1" hangingPunct="1"/>
                <a:r>
                  <a:rPr lang="en-US" altLang="en-US" sz="1400" b="1" dirty="0">
                    <a:solidFill>
                      <a:srgbClr val="0070C0"/>
                    </a:solidFill>
                  </a:rPr>
                  <a:t> – </a:t>
                </a:r>
                <a:r>
                  <a:rPr lang="en-US" altLang="en-US" sz="1400" b="1" dirty="0">
                    <a:solidFill>
                      <a:srgbClr val="00B050"/>
                    </a:solidFill>
                  </a:rPr>
                  <a:t>[Pilot Job End Time]</a:t>
                </a:r>
                <a:endParaRPr lang="en-SG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Box 96">
                <a:extLst>
                  <a:ext uri="{FF2B5EF4-FFF2-40B4-BE49-F238E27FC236}">
                    <a16:creationId xmlns:a16="http://schemas.microsoft.com/office/drawing/2014/main" id="{2D1D1F79-8B98-46C8-9622-0E1427D87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5181" y="4797152"/>
                <a:ext cx="1873250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en-US" sz="1400" b="1" dirty="0">
                    <a:solidFill>
                      <a:srgbClr val="0070C0"/>
                    </a:solidFill>
                  </a:rPr>
                  <a:t>Operations End</a:t>
                </a:r>
              </a:p>
              <a:p>
                <a:r>
                  <a:rPr lang="en-US" altLang="en-US" sz="1400" b="1" dirty="0">
                    <a:solidFill>
                      <a:srgbClr val="0070C0"/>
                    </a:solidFill>
                  </a:rPr>
                  <a:t>- </a:t>
                </a:r>
                <a:r>
                  <a:rPr lang="en-US" altLang="en-US" sz="1400" b="1" dirty="0">
                    <a:solidFill>
                      <a:srgbClr val="00B050"/>
                    </a:solidFill>
                  </a:rPr>
                  <a:t>[Last Activity Time]</a:t>
                </a:r>
                <a:endParaRPr lang="en-SG" altLang="en-US" sz="14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50" name="Oval 14">
              <a:extLst>
                <a:ext uri="{FF2B5EF4-FFF2-40B4-BE49-F238E27FC236}">
                  <a16:creationId xmlns:a16="http://schemas.microsoft.com/office/drawing/2014/main" id="{70CDC968-3D33-4CD5-BB3D-4D43674B1075}"/>
                </a:ext>
              </a:extLst>
            </p:cNvPr>
            <p:cNvSpPr/>
            <p:nvPr/>
          </p:nvSpPr>
          <p:spPr bwMode="auto">
            <a:xfrm>
              <a:off x="3059832" y="4797152"/>
              <a:ext cx="433519" cy="3603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dirty="0"/>
                <a:t>5</a:t>
              </a:r>
              <a:endParaRPr lang="en-US" dirty="0"/>
            </a:p>
          </p:txBody>
        </p:sp>
        <p:sp>
          <p:nvSpPr>
            <p:cNvPr id="51" name="Arc 7">
              <a:extLst>
                <a:ext uri="{FF2B5EF4-FFF2-40B4-BE49-F238E27FC236}">
                  <a16:creationId xmlns:a16="http://schemas.microsoft.com/office/drawing/2014/main" id="{64D46236-D089-4F92-9939-3F1556D546AF}"/>
                </a:ext>
              </a:extLst>
            </p:cNvPr>
            <p:cNvSpPr/>
            <p:nvPr/>
          </p:nvSpPr>
          <p:spPr bwMode="auto">
            <a:xfrm>
              <a:off x="-1691010" y="1126306"/>
              <a:ext cx="5370281" cy="4949824"/>
            </a:xfrm>
            <a:prstGeom prst="arc">
              <a:avLst>
                <a:gd name="adj1" fmla="val 1051716"/>
                <a:gd name="adj2" fmla="val 1645982"/>
              </a:avLst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pic>
        <p:nvPicPr>
          <p:cNvPr id="80" name="Picture 18">
            <a:extLst>
              <a:ext uri="{FF2B5EF4-FFF2-40B4-BE49-F238E27FC236}">
                <a16:creationId xmlns:a16="http://schemas.microsoft.com/office/drawing/2014/main" id="{D98C58BA-9048-41FC-A091-0CE33F29FF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3467"/>
          <a:stretch>
            <a:fillRect/>
          </a:stretch>
        </p:blipFill>
        <p:spPr bwMode="auto">
          <a:xfrm flipH="1">
            <a:off x="-75646" y="4014988"/>
            <a:ext cx="1763688" cy="68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Oval 11">
            <a:extLst>
              <a:ext uri="{FF2B5EF4-FFF2-40B4-BE49-F238E27FC236}">
                <a16:creationId xmlns:a16="http://schemas.microsoft.com/office/drawing/2014/main" id="{D8288862-59F8-4801-A1C0-0AF2A640CD06}"/>
              </a:ext>
            </a:extLst>
          </p:cNvPr>
          <p:cNvSpPr/>
          <p:nvPr/>
        </p:nvSpPr>
        <p:spPr bwMode="auto">
          <a:xfrm>
            <a:off x="1480898" y="2310127"/>
            <a:ext cx="433519" cy="3603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2" name="Oval 12">
            <a:extLst>
              <a:ext uri="{FF2B5EF4-FFF2-40B4-BE49-F238E27FC236}">
                <a16:creationId xmlns:a16="http://schemas.microsoft.com/office/drawing/2014/main" id="{1A883E44-7CDC-4CAD-8D68-29C010A1F58B}"/>
              </a:ext>
            </a:extLst>
          </p:cNvPr>
          <p:cNvSpPr/>
          <p:nvPr/>
        </p:nvSpPr>
        <p:spPr bwMode="auto">
          <a:xfrm>
            <a:off x="2363252" y="1573800"/>
            <a:ext cx="433518" cy="3587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2</a:t>
            </a:r>
            <a:endParaRPr lang="en-US" dirty="0"/>
          </a:p>
        </p:txBody>
      </p:sp>
      <p:sp>
        <p:nvSpPr>
          <p:cNvPr id="83" name="Oval 13">
            <a:extLst>
              <a:ext uri="{FF2B5EF4-FFF2-40B4-BE49-F238E27FC236}">
                <a16:creationId xmlns:a16="http://schemas.microsoft.com/office/drawing/2014/main" id="{21670976-9BFF-4D1E-BFA3-A9BD071F9E48}"/>
              </a:ext>
            </a:extLst>
          </p:cNvPr>
          <p:cNvSpPr/>
          <p:nvPr/>
        </p:nvSpPr>
        <p:spPr bwMode="auto">
          <a:xfrm>
            <a:off x="3581237" y="1288021"/>
            <a:ext cx="433519" cy="3603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/>
              <a:t>3</a:t>
            </a:r>
            <a:endParaRPr lang="en-US" dirty="0"/>
          </a:p>
        </p:txBody>
      </p:sp>
      <p:pic>
        <p:nvPicPr>
          <p:cNvPr id="84" name="Picture 19">
            <a:extLst>
              <a:ext uri="{FF2B5EF4-FFF2-40B4-BE49-F238E27FC236}">
                <a16:creationId xmlns:a16="http://schemas.microsoft.com/office/drawing/2014/main" id="{87AD8B82-877C-4DF0-A9A8-49BBFE4A9B3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r="20354"/>
          <a:stretch>
            <a:fillRect/>
          </a:stretch>
        </p:blipFill>
        <p:spPr bwMode="auto">
          <a:xfrm>
            <a:off x="2866638" y="1932575"/>
            <a:ext cx="502685" cy="7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92">
            <a:extLst>
              <a:ext uri="{FF2B5EF4-FFF2-40B4-BE49-F238E27FC236}">
                <a16:creationId xmlns:a16="http://schemas.microsoft.com/office/drawing/2014/main" id="{3A199ED7-BD90-4AD1-A596-428E3C0B7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90" y="2223839"/>
            <a:ext cx="1114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</a:rPr>
              <a:t>Arrival at Port Water</a:t>
            </a:r>
            <a:endParaRPr lang="en-SG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TextBox 93">
            <a:extLst>
              <a:ext uri="{FF2B5EF4-FFF2-40B4-BE49-F238E27FC236}">
                <a16:creationId xmlns:a16="http://schemas.microsoft.com/office/drawing/2014/main" id="{4379B732-69EB-40CD-BC38-A1995A51A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82" y="1350538"/>
            <a:ext cx="20276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en-US" sz="1400" b="1" baseline="30000" dirty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</a:rPr>
              <a:t> Pilot Boarding</a:t>
            </a:r>
          </a:p>
          <a:p>
            <a:pPr algn="r" eaLnBrk="1" hangingPunct="1"/>
            <a:r>
              <a:rPr lang="en-US" altLang="en-US" sz="1400" b="1" dirty="0">
                <a:solidFill>
                  <a:srgbClr val="0070C0"/>
                </a:solidFill>
              </a:rPr>
              <a:t>– </a:t>
            </a:r>
            <a:r>
              <a:rPr lang="en-US" altLang="en-US" sz="1400" b="1" dirty="0">
                <a:solidFill>
                  <a:srgbClr val="00B050"/>
                </a:solidFill>
              </a:rPr>
              <a:t>[Pilot On Board Time]</a:t>
            </a:r>
            <a:endParaRPr lang="en-SG" altLang="en-US" sz="1400" b="1" dirty="0">
              <a:solidFill>
                <a:srgbClr val="00B050"/>
              </a:solidFill>
            </a:endParaRPr>
          </a:p>
        </p:txBody>
      </p:sp>
      <p:sp>
        <p:nvSpPr>
          <p:cNvPr id="87" name="TextBox 95">
            <a:extLst>
              <a:ext uri="{FF2B5EF4-FFF2-40B4-BE49-F238E27FC236}">
                <a16:creationId xmlns:a16="http://schemas.microsoft.com/office/drawing/2014/main" id="{BBDAA977-33DB-4711-9739-9D6C8DFF0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202" y="721630"/>
            <a:ext cx="13317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</a:rPr>
              <a:t>Arrival at Anchorage</a:t>
            </a:r>
          </a:p>
        </p:txBody>
      </p:sp>
      <p:sp>
        <p:nvSpPr>
          <p:cNvPr id="88" name="TextBox 95">
            <a:extLst>
              <a:ext uri="{FF2B5EF4-FFF2-40B4-BE49-F238E27FC236}">
                <a16:creationId xmlns:a16="http://schemas.microsoft.com/office/drawing/2014/main" id="{56C2A547-8A26-47DA-8D00-C5C5E0758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0907" y="1638570"/>
            <a:ext cx="13317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400" b="1" dirty="0">
                <a:solidFill>
                  <a:schemeClr val="accent2">
                    <a:lumMod val="75000"/>
                  </a:schemeClr>
                </a:solidFill>
              </a:rPr>
              <a:t>Waiting at anchorage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7B565E-CAF2-4EB2-A0AB-A0E0F07745CE}"/>
              </a:ext>
            </a:extLst>
          </p:cNvPr>
          <p:cNvSpPr/>
          <p:nvPr/>
        </p:nvSpPr>
        <p:spPr>
          <a:xfrm>
            <a:off x="6180601" y="3765262"/>
            <a:ext cx="2896287" cy="13432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76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AE3109C-ACA0-463E-9A1D-D8374F8894B9}"/>
              </a:ext>
            </a:extLst>
          </p:cNvPr>
          <p:cNvSpPr txBox="1"/>
          <p:nvPr/>
        </p:nvSpPr>
        <p:spPr>
          <a:xfrm>
            <a:off x="0" y="129961"/>
            <a:ext cx="89409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KEY PLANNING &amp; OPERATIONS PROCESSES</a:t>
            </a:r>
          </a:p>
        </p:txBody>
      </p:sp>
      <p:sp>
        <p:nvSpPr>
          <p:cNvPr id="47" name="Text Box 16">
            <a:extLst>
              <a:ext uri="{FF2B5EF4-FFF2-40B4-BE49-F238E27FC236}">
                <a16:creationId xmlns:a16="http://schemas.microsoft.com/office/drawing/2014/main" id="{55D91BEF-6B68-4E20-960E-B6ADF4CB9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813" y="1627810"/>
            <a:ext cx="2578100" cy="646331"/>
          </a:xfrm>
          <a:prstGeom prst="rect">
            <a:avLst/>
          </a:prstGeom>
          <a:solidFill>
            <a:srgbClr val="FF995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BOA, Container Yard Location, ITT/IGT</a:t>
            </a:r>
          </a:p>
        </p:txBody>
      </p:sp>
      <p:sp>
        <p:nvSpPr>
          <p:cNvPr id="89" name="Text Box 17">
            <a:extLst>
              <a:ext uri="{FF2B5EF4-FFF2-40B4-BE49-F238E27FC236}">
                <a16:creationId xmlns:a16="http://schemas.microsoft.com/office/drawing/2014/main" id="{E0B1B7F4-8084-438C-8FB8-7C105D63F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813" y="2419972"/>
            <a:ext cx="2578100" cy="646331"/>
          </a:xfrm>
          <a:prstGeom prst="rect">
            <a:avLst/>
          </a:prstGeom>
          <a:solidFill>
            <a:srgbClr val="FF995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Yard clash, Yard Crane deployment</a:t>
            </a:r>
          </a:p>
        </p:txBody>
      </p:sp>
      <p:sp>
        <p:nvSpPr>
          <p:cNvPr id="90" name="Text Box 18">
            <a:extLst>
              <a:ext uri="{FF2B5EF4-FFF2-40B4-BE49-F238E27FC236}">
                <a16:creationId xmlns:a16="http://schemas.microsoft.com/office/drawing/2014/main" id="{5CDB9881-3ACE-45C1-8F79-1839F3574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813" y="3212134"/>
            <a:ext cx="2578100" cy="923330"/>
          </a:xfrm>
          <a:prstGeom prst="rect">
            <a:avLst/>
          </a:prstGeom>
          <a:solidFill>
            <a:srgbClr val="FF995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QC deployment, Crane split, Vessel stability, Tight Connections</a:t>
            </a:r>
          </a:p>
        </p:txBody>
      </p:sp>
      <p:sp>
        <p:nvSpPr>
          <p:cNvPr id="91" name="Text Box 19">
            <a:extLst>
              <a:ext uri="{FF2B5EF4-FFF2-40B4-BE49-F238E27FC236}">
                <a16:creationId xmlns:a16="http://schemas.microsoft.com/office/drawing/2014/main" id="{727D0F4B-972F-4277-9A30-0BDBE754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813" y="4246283"/>
            <a:ext cx="2578100" cy="1061829"/>
          </a:xfrm>
          <a:prstGeom prst="rect">
            <a:avLst/>
          </a:prstGeom>
          <a:solidFill>
            <a:srgbClr val="FF995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Labour required</a:t>
            </a:r>
          </a:p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Crane Operators, WOS, PM Drivers, Lashing</a:t>
            </a:r>
          </a:p>
        </p:txBody>
      </p:sp>
      <p:sp>
        <p:nvSpPr>
          <p:cNvPr id="92" name="Text Box 20">
            <a:extLst>
              <a:ext uri="{FF2B5EF4-FFF2-40B4-BE49-F238E27FC236}">
                <a16:creationId xmlns:a16="http://schemas.microsoft.com/office/drawing/2014/main" id="{62BF3C4F-1887-40C2-BFAD-9A2BC7DCB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166" y="1047340"/>
            <a:ext cx="253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folHlink"/>
                </a:solidFill>
                <a:latin typeface="Franklin Gothic Medium" pitchFamily="34" charset="0"/>
              </a:rPr>
              <a:t>Vessel Operations</a:t>
            </a:r>
          </a:p>
        </p:txBody>
      </p:sp>
      <p:sp>
        <p:nvSpPr>
          <p:cNvPr id="93" name="Text Box 21">
            <a:extLst>
              <a:ext uri="{FF2B5EF4-FFF2-40B4-BE49-F238E27FC236}">
                <a16:creationId xmlns:a16="http://schemas.microsoft.com/office/drawing/2014/main" id="{B8FDFC7E-C602-4899-B04E-1752FD6D9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988" y="864222"/>
            <a:ext cx="22920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folHlink"/>
                </a:solidFill>
                <a:latin typeface="Franklin Gothic Medium" pitchFamily="34" charset="0"/>
              </a:rPr>
              <a:t>Complexity and </a:t>
            </a:r>
          </a:p>
          <a:p>
            <a:r>
              <a:rPr lang="en-GB" dirty="0">
                <a:solidFill>
                  <a:schemeClr val="folHlink"/>
                </a:solidFill>
                <a:latin typeface="Franklin Gothic Medium" pitchFamily="34" charset="0"/>
              </a:rPr>
              <a:t>considerations</a:t>
            </a:r>
          </a:p>
        </p:txBody>
      </p:sp>
      <p:sp>
        <p:nvSpPr>
          <p:cNvPr id="94" name="Text Box 22">
            <a:extLst>
              <a:ext uri="{FF2B5EF4-FFF2-40B4-BE49-F238E27FC236}">
                <a16:creationId xmlns:a16="http://schemas.microsoft.com/office/drawing/2014/main" id="{B1B43A26-9352-4300-9854-73C0AFCEE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674" y="1049511"/>
            <a:ext cx="2404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folHlink"/>
                </a:solidFill>
                <a:latin typeface="Franklin Gothic Medium" pitchFamily="34" charset="0"/>
              </a:rPr>
              <a:t>Planning/control</a:t>
            </a:r>
          </a:p>
        </p:txBody>
      </p:sp>
      <p:sp>
        <p:nvSpPr>
          <p:cNvPr id="95" name="Text Box 23">
            <a:extLst>
              <a:ext uri="{FF2B5EF4-FFF2-40B4-BE49-F238E27FC236}">
                <a16:creationId xmlns:a16="http://schemas.microsoft.com/office/drawing/2014/main" id="{855BA554-45EB-4994-AFC6-876C29870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813" y="5370912"/>
            <a:ext cx="2578100" cy="1061829"/>
          </a:xfrm>
          <a:prstGeom prst="rect">
            <a:avLst/>
          </a:prstGeom>
          <a:solidFill>
            <a:srgbClr val="FF995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Asset &amp; Resource productivity,</a:t>
            </a:r>
          </a:p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Vessel performance</a:t>
            </a:r>
          </a:p>
        </p:txBody>
      </p:sp>
      <p:sp>
        <p:nvSpPr>
          <p:cNvPr id="96" name="Line 24">
            <a:extLst>
              <a:ext uri="{FF2B5EF4-FFF2-40B4-BE49-F238E27FC236}">
                <a16:creationId xmlns:a16="http://schemas.microsoft.com/office/drawing/2014/main" id="{36FF6BDE-5CCA-46DD-AE0D-E05898615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4751" y="1843709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>
              <a:latin typeface="Franklin Gothic Medium" pitchFamily="34" charset="0"/>
            </a:endParaRPr>
          </a:p>
        </p:txBody>
      </p:sp>
      <p:sp>
        <p:nvSpPr>
          <p:cNvPr id="97" name="Line 25">
            <a:extLst>
              <a:ext uri="{FF2B5EF4-FFF2-40B4-BE49-F238E27FC236}">
                <a16:creationId xmlns:a16="http://schemas.microsoft.com/office/drawing/2014/main" id="{ACA6C7BC-7740-4408-8BE1-A12D5F88C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4751" y="4796459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>
              <a:latin typeface="Franklin Gothic Medium" pitchFamily="34" charset="0"/>
            </a:endParaRPr>
          </a:p>
        </p:txBody>
      </p:sp>
      <p:sp>
        <p:nvSpPr>
          <p:cNvPr id="98" name="Line 26">
            <a:extLst>
              <a:ext uri="{FF2B5EF4-FFF2-40B4-BE49-F238E27FC236}">
                <a16:creationId xmlns:a16="http://schemas.microsoft.com/office/drawing/2014/main" id="{1019EC63-CF15-46BD-A67D-39F982567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4751" y="2491409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>
              <a:latin typeface="Franklin Gothic Medium" pitchFamily="34" charset="0"/>
            </a:endParaRPr>
          </a:p>
        </p:txBody>
      </p:sp>
      <p:sp>
        <p:nvSpPr>
          <p:cNvPr id="99" name="Line 27">
            <a:extLst>
              <a:ext uri="{FF2B5EF4-FFF2-40B4-BE49-F238E27FC236}">
                <a16:creationId xmlns:a16="http://schemas.microsoft.com/office/drawing/2014/main" id="{BB766A13-5DB5-4B04-9BA3-45EA45784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4751" y="2923209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>
              <a:latin typeface="Franklin Gothic Medium" pitchFamily="34" charset="0"/>
            </a:endParaRPr>
          </a:p>
        </p:txBody>
      </p:sp>
      <p:sp>
        <p:nvSpPr>
          <p:cNvPr id="100" name="Line 28">
            <a:extLst>
              <a:ext uri="{FF2B5EF4-FFF2-40B4-BE49-F238E27FC236}">
                <a16:creationId xmlns:a16="http://schemas.microsoft.com/office/drawing/2014/main" id="{5548CB88-C9C4-4DC6-AE00-2B47C4D7C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4751" y="3067671"/>
            <a:ext cx="1008063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>
              <a:latin typeface="Franklin Gothic Medium" pitchFamily="34" charset="0"/>
            </a:endParaRPr>
          </a:p>
        </p:txBody>
      </p:sp>
      <p:sp>
        <p:nvSpPr>
          <p:cNvPr id="101" name="Line 29">
            <a:extLst>
              <a:ext uri="{FF2B5EF4-FFF2-40B4-BE49-F238E27FC236}">
                <a16:creationId xmlns:a16="http://schemas.microsoft.com/office/drawing/2014/main" id="{D8AADDC2-C2E0-46A8-8628-222762294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4751" y="5731496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>
              <a:latin typeface="Franklin Gothic Medium" pitchFamily="34" charset="0"/>
            </a:endParaRPr>
          </a:p>
        </p:txBody>
      </p:sp>
      <p:sp>
        <p:nvSpPr>
          <p:cNvPr id="102" name="Line 30">
            <a:extLst>
              <a:ext uri="{FF2B5EF4-FFF2-40B4-BE49-F238E27FC236}">
                <a16:creationId xmlns:a16="http://schemas.microsoft.com/office/drawing/2014/main" id="{BD9FB747-8D36-4ECC-AC67-684CE82C6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4751" y="3570909"/>
            <a:ext cx="1008063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>
              <a:latin typeface="Franklin Gothic Medium" pitchFamily="34" charset="0"/>
            </a:endParaRPr>
          </a:p>
        </p:txBody>
      </p:sp>
      <p:sp>
        <p:nvSpPr>
          <p:cNvPr id="103" name="Line 31">
            <a:extLst>
              <a:ext uri="{FF2B5EF4-FFF2-40B4-BE49-F238E27FC236}">
                <a16:creationId xmlns:a16="http://schemas.microsoft.com/office/drawing/2014/main" id="{3457E83F-D514-422D-83C4-85766CE46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138" y="1915146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>
              <a:latin typeface="Franklin Gothic Medium" pitchFamily="34" charset="0"/>
            </a:endParaRPr>
          </a:p>
        </p:txBody>
      </p:sp>
      <p:sp>
        <p:nvSpPr>
          <p:cNvPr id="104" name="Line 32">
            <a:extLst>
              <a:ext uri="{FF2B5EF4-FFF2-40B4-BE49-F238E27FC236}">
                <a16:creationId xmlns:a16="http://schemas.microsoft.com/office/drawing/2014/main" id="{713B4BE1-4433-49C2-A3F7-AA3FC0E0D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138" y="2491409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>
              <a:latin typeface="Franklin Gothic Medium" pitchFamily="34" charset="0"/>
            </a:endParaRP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7BAACF3A-2402-4898-ACAF-3251F776B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138" y="559906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>
              <a:latin typeface="Franklin Gothic Medium" pitchFamily="34" charset="0"/>
            </a:endParaRPr>
          </a:p>
        </p:txBody>
      </p:sp>
      <p:sp>
        <p:nvSpPr>
          <p:cNvPr id="106" name="Line 34">
            <a:extLst>
              <a:ext uri="{FF2B5EF4-FFF2-40B4-BE49-F238E27FC236}">
                <a16:creationId xmlns:a16="http://schemas.microsoft.com/office/drawing/2014/main" id="{AFF1EAAB-B795-457E-8098-702A49A91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138" y="4604834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>
              <a:latin typeface="Franklin Gothic Medium" pitchFamily="34" charset="0"/>
            </a:endParaRPr>
          </a:p>
        </p:txBody>
      </p:sp>
      <p:sp>
        <p:nvSpPr>
          <p:cNvPr id="107" name="Line 35">
            <a:extLst>
              <a:ext uri="{FF2B5EF4-FFF2-40B4-BE49-F238E27FC236}">
                <a16:creationId xmlns:a16="http://schemas.microsoft.com/office/drawing/2014/main" id="{E5E7C55D-9142-49BF-86D6-21A51D6B9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138" y="516726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>
              <a:latin typeface="Franklin Gothic Medium" pitchFamily="34" charset="0"/>
            </a:endParaRPr>
          </a:p>
        </p:txBody>
      </p:sp>
      <p:sp>
        <p:nvSpPr>
          <p:cNvPr id="108" name="Line 36">
            <a:extLst>
              <a:ext uri="{FF2B5EF4-FFF2-40B4-BE49-F238E27FC236}">
                <a16:creationId xmlns:a16="http://schemas.microsoft.com/office/drawing/2014/main" id="{78538BBD-8766-451A-BBD2-DD7696A6A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138" y="4075734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>
              <a:latin typeface="Franklin Gothic Medium" pitchFamily="34" charset="0"/>
            </a:endParaRPr>
          </a:p>
        </p:txBody>
      </p:sp>
      <p:sp>
        <p:nvSpPr>
          <p:cNvPr id="109" name="Line 38">
            <a:extLst>
              <a:ext uri="{FF2B5EF4-FFF2-40B4-BE49-F238E27FC236}">
                <a16:creationId xmlns:a16="http://schemas.microsoft.com/office/drawing/2014/main" id="{3E0F90F7-73E1-4146-8FA6-1ED135A4E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138" y="2923209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>
              <a:latin typeface="Franklin Gothic Medium" pitchFamily="34" charset="0"/>
            </a:endParaRPr>
          </a:p>
        </p:txBody>
      </p:sp>
      <p:sp>
        <p:nvSpPr>
          <p:cNvPr id="110" name="Line 39">
            <a:extLst>
              <a:ext uri="{FF2B5EF4-FFF2-40B4-BE49-F238E27FC236}">
                <a16:creationId xmlns:a16="http://schemas.microsoft.com/office/drawing/2014/main" id="{CF6BF159-A97A-4586-952A-A611B95D4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138" y="3428034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>
              <a:latin typeface="Franklin Gothic Medium" pitchFamily="34" charset="0"/>
            </a:endParaRPr>
          </a:p>
        </p:txBody>
      </p:sp>
      <p:sp>
        <p:nvSpPr>
          <p:cNvPr id="111" name="Text Box 5">
            <a:extLst>
              <a:ext uri="{FF2B5EF4-FFF2-40B4-BE49-F238E27FC236}">
                <a16:creationId xmlns:a16="http://schemas.microsoft.com/office/drawing/2014/main" id="{730756E9-1BE0-4D4D-BB9A-4A70188F9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88" y="1528299"/>
            <a:ext cx="2316162" cy="230832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>
              <a:spcBef>
                <a:spcPct val="50000"/>
              </a:spcBef>
            </a:pPr>
            <a:endParaRPr lang="en-GB" sz="1800" dirty="0">
              <a:latin typeface="Franklin Gothic Medium" pitchFamily="34" charset="0"/>
            </a:endParaRPr>
          </a:p>
          <a:p>
            <a:pPr>
              <a:spcBef>
                <a:spcPct val="50000"/>
              </a:spcBef>
            </a:pPr>
            <a:endParaRPr lang="en-GB" sz="1800" dirty="0">
              <a:latin typeface="Franklin Gothic Medium" pitchFamily="34" charset="0"/>
            </a:endParaRPr>
          </a:p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Vessel en route to PSA</a:t>
            </a:r>
          </a:p>
          <a:p>
            <a:pPr>
              <a:spcBef>
                <a:spcPct val="50000"/>
              </a:spcBef>
            </a:pPr>
            <a:endParaRPr lang="en-US" sz="1800" dirty="0">
              <a:latin typeface="Franklin Gothic Medium" pitchFamily="34" charset="0"/>
            </a:endParaRPr>
          </a:p>
          <a:p>
            <a:pPr>
              <a:spcBef>
                <a:spcPct val="50000"/>
              </a:spcBef>
            </a:pPr>
            <a:endParaRPr lang="en-GB" sz="1800" dirty="0">
              <a:latin typeface="Franklin Gothic Medium" pitchFamily="34" charset="0"/>
            </a:endParaRPr>
          </a:p>
        </p:txBody>
      </p:sp>
      <p:sp>
        <p:nvSpPr>
          <p:cNvPr id="112" name="Text Box 6">
            <a:extLst>
              <a:ext uri="{FF2B5EF4-FFF2-40B4-BE49-F238E27FC236}">
                <a16:creationId xmlns:a16="http://schemas.microsoft.com/office/drawing/2014/main" id="{7A08406E-3CD2-4A34-AC80-54A30E44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88" y="3990460"/>
            <a:ext cx="2316162" cy="3667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Vessel ATB</a:t>
            </a:r>
          </a:p>
        </p:txBody>
      </p:sp>
      <p:sp>
        <p:nvSpPr>
          <p:cNvPr id="113" name="Text Box 7">
            <a:extLst>
              <a:ext uri="{FF2B5EF4-FFF2-40B4-BE49-F238E27FC236}">
                <a16:creationId xmlns:a16="http://schemas.microsoft.com/office/drawing/2014/main" id="{1CE241D7-2F77-4F7D-B034-FD5962DB1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88" y="4440641"/>
            <a:ext cx="2316162" cy="3667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Vessel 1</a:t>
            </a:r>
            <a:r>
              <a:rPr lang="en-GB" sz="1800" baseline="30000" dirty="0">
                <a:latin typeface="Franklin Gothic Medium" pitchFamily="34" charset="0"/>
              </a:rPr>
              <a:t>st</a:t>
            </a:r>
            <a:r>
              <a:rPr lang="en-GB" sz="1800" dirty="0">
                <a:latin typeface="Franklin Gothic Medium" pitchFamily="34" charset="0"/>
              </a:rPr>
              <a:t> Move</a:t>
            </a:r>
          </a:p>
        </p:txBody>
      </p:sp>
      <p:sp>
        <p:nvSpPr>
          <p:cNvPr id="114" name="Text Box 8">
            <a:extLst>
              <a:ext uri="{FF2B5EF4-FFF2-40B4-BE49-F238E27FC236}">
                <a16:creationId xmlns:a16="http://schemas.microsoft.com/office/drawing/2014/main" id="{9C40DD20-CD50-4373-A2BD-D88D139F8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88" y="5074504"/>
            <a:ext cx="2316162" cy="3667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Vessel Last Move</a:t>
            </a:r>
          </a:p>
        </p:txBody>
      </p:sp>
      <p:sp>
        <p:nvSpPr>
          <p:cNvPr id="115" name="Text Box 9">
            <a:extLst>
              <a:ext uri="{FF2B5EF4-FFF2-40B4-BE49-F238E27FC236}">
                <a16:creationId xmlns:a16="http://schemas.microsoft.com/office/drawing/2014/main" id="{1A57E4C0-A96D-4019-BBCC-8D2D6BFD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88" y="5521273"/>
            <a:ext cx="2316162" cy="3667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Vessel ATU</a:t>
            </a:r>
          </a:p>
        </p:txBody>
      </p:sp>
      <p:sp>
        <p:nvSpPr>
          <p:cNvPr id="116" name="Text Box 11">
            <a:extLst>
              <a:ext uri="{FF2B5EF4-FFF2-40B4-BE49-F238E27FC236}">
                <a16:creationId xmlns:a16="http://schemas.microsoft.com/office/drawing/2014/main" id="{AAD70EC7-A1FD-422A-A947-C25E6AE2A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200" y="1699247"/>
            <a:ext cx="2089150" cy="366713"/>
          </a:xfrm>
          <a:prstGeom prst="rect">
            <a:avLst/>
          </a:prstGeom>
          <a:solidFill>
            <a:srgbClr val="FF7D9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Franklin Gothic Medium" pitchFamily="34" charset="0"/>
              </a:rPr>
              <a:t>Berth planning</a:t>
            </a:r>
          </a:p>
        </p:txBody>
      </p:sp>
      <p:sp>
        <p:nvSpPr>
          <p:cNvPr id="117" name="Text Box 12">
            <a:extLst>
              <a:ext uri="{FF2B5EF4-FFF2-40B4-BE49-F238E27FC236}">
                <a16:creationId xmlns:a16="http://schemas.microsoft.com/office/drawing/2014/main" id="{BF09C03D-BC5E-4A72-95B5-A91406B90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200" y="2275509"/>
            <a:ext cx="2089150" cy="366712"/>
          </a:xfrm>
          <a:prstGeom prst="rect">
            <a:avLst/>
          </a:prstGeom>
          <a:solidFill>
            <a:srgbClr val="FF7D9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latin typeface="Franklin Gothic Medium" pitchFamily="34" charset="0"/>
              </a:rPr>
              <a:t>Yard planning</a:t>
            </a:r>
          </a:p>
        </p:txBody>
      </p:sp>
      <p:sp>
        <p:nvSpPr>
          <p:cNvPr id="118" name="Text Box 13">
            <a:extLst>
              <a:ext uri="{FF2B5EF4-FFF2-40B4-BE49-F238E27FC236}">
                <a16:creationId xmlns:a16="http://schemas.microsoft.com/office/drawing/2014/main" id="{85A6B123-DF90-4CBD-B386-7FF5CD848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200" y="2778747"/>
            <a:ext cx="2089150" cy="366713"/>
          </a:xfrm>
          <a:prstGeom prst="rect">
            <a:avLst/>
          </a:prstGeom>
          <a:solidFill>
            <a:srgbClr val="FF7D9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Stowage planning</a:t>
            </a:r>
          </a:p>
        </p:txBody>
      </p:sp>
      <p:sp>
        <p:nvSpPr>
          <p:cNvPr id="119" name="Text Box 14">
            <a:extLst>
              <a:ext uri="{FF2B5EF4-FFF2-40B4-BE49-F238E27FC236}">
                <a16:creationId xmlns:a16="http://schemas.microsoft.com/office/drawing/2014/main" id="{C2BAE7A2-03A2-46B6-A3A6-C60173851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200" y="3283571"/>
            <a:ext cx="2089150" cy="369888"/>
          </a:xfrm>
          <a:prstGeom prst="rect">
            <a:avLst/>
          </a:prstGeom>
          <a:solidFill>
            <a:srgbClr val="FF7D9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Resource planning</a:t>
            </a:r>
          </a:p>
        </p:txBody>
      </p:sp>
      <p:sp>
        <p:nvSpPr>
          <p:cNvPr id="120" name="Text Box 15">
            <a:extLst>
              <a:ext uri="{FF2B5EF4-FFF2-40B4-BE49-F238E27FC236}">
                <a16:creationId xmlns:a16="http://schemas.microsoft.com/office/drawing/2014/main" id="{4E575C6D-1AB9-422A-A373-EB6CF645F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200" y="3997947"/>
            <a:ext cx="2089150" cy="2031325"/>
          </a:xfrm>
          <a:prstGeom prst="rect">
            <a:avLst/>
          </a:prstGeom>
          <a:solidFill>
            <a:srgbClr val="FF7D9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Operations Control</a:t>
            </a:r>
          </a:p>
          <a:p>
            <a:pPr algn="ctr"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+</a:t>
            </a:r>
          </a:p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Resource Mgt</a:t>
            </a:r>
          </a:p>
          <a:p>
            <a:pPr algn="ctr"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+</a:t>
            </a:r>
          </a:p>
          <a:p>
            <a:pPr>
              <a:spcBef>
                <a:spcPct val="50000"/>
              </a:spcBef>
            </a:pPr>
            <a:r>
              <a:rPr lang="en-GB" sz="1800" dirty="0">
                <a:latin typeface="Franklin Gothic Medium" pitchFamily="34" charset="0"/>
              </a:rPr>
              <a:t>Plan Adjustments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DBBE0CF-28E6-4208-8425-65867D63C0CD}"/>
              </a:ext>
            </a:extLst>
          </p:cNvPr>
          <p:cNvSpPr/>
          <p:nvPr/>
        </p:nvSpPr>
        <p:spPr>
          <a:xfrm>
            <a:off x="147298" y="4442447"/>
            <a:ext cx="2316163" cy="9987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1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73BF84C7-C158-4B38-8FED-C89C15A2F204}"/>
              </a:ext>
            </a:extLst>
          </p:cNvPr>
          <p:cNvSpPr/>
          <p:nvPr/>
        </p:nvSpPr>
        <p:spPr>
          <a:xfrm>
            <a:off x="41288" y="2559640"/>
            <a:ext cx="9042625" cy="367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7919E3-1764-47FB-823B-9ABC1F57DBC9}"/>
              </a:ext>
            </a:extLst>
          </p:cNvPr>
          <p:cNvCxnSpPr>
            <a:cxnSpLocks/>
          </p:cNvCxnSpPr>
          <p:nvPr/>
        </p:nvCxnSpPr>
        <p:spPr>
          <a:xfrm>
            <a:off x="2158838" y="1892954"/>
            <a:ext cx="0" cy="35208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97C16A-41C1-48D0-8D7E-600825A3A8D0}"/>
              </a:ext>
            </a:extLst>
          </p:cNvPr>
          <p:cNvCxnSpPr>
            <a:cxnSpLocks/>
          </p:cNvCxnSpPr>
          <p:nvPr/>
        </p:nvCxnSpPr>
        <p:spPr>
          <a:xfrm>
            <a:off x="6817998" y="1892954"/>
            <a:ext cx="0" cy="35208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BF4F92-9F1F-4444-BDB7-93EA292CBF7F}"/>
              </a:ext>
            </a:extLst>
          </p:cNvPr>
          <p:cNvGrpSpPr/>
          <p:nvPr/>
        </p:nvGrpSpPr>
        <p:grpSpPr>
          <a:xfrm>
            <a:off x="41284" y="1720695"/>
            <a:ext cx="1634267" cy="860980"/>
            <a:chOff x="67577" y="1766453"/>
            <a:chExt cx="2179022" cy="11479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8F5280-DFCE-4916-91AA-9F580239C37F}"/>
                </a:ext>
              </a:extLst>
            </p:cNvPr>
            <p:cNvSpPr txBox="1"/>
            <p:nvPr/>
          </p:nvSpPr>
          <p:spPr>
            <a:xfrm>
              <a:off x="67577" y="2360429"/>
              <a:ext cx="2179022" cy="553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5. Port of Loading or  Previous Port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8D8260A-05CD-4733-AFBA-E682C2513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82" y="1766453"/>
              <a:ext cx="561252" cy="561252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B50C15D-9BB6-4045-BF22-61ECE1ABE4E6}"/>
              </a:ext>
            </a:extLst>
          </p:cNvPr>
          <p:cNvGrpSpPr/>
          <p:nvPr/>
        </p:nvGrpSpPr>
        <p:grpSpPr>
          <a:xfrm>
            <a:off x="7633224" y="1698126"/>
            <a:ext cx="1450693" cy="854313"/>
            <a:chOff x="10190163" y="1736359"/>
            <a:chExt cx="1934257" cy="11390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BB4849-2B36-4174-914F-1D434FAE809F}"/>
                </a:ext>
              </a:extLst>
            </p:cNvPr>
            <p:cNvSpPr txBox="1"/>
            <p:nvPr/>
          </p:nvSpPr>
          <p:spPr>
            <a:xfrm>
              <a:off x="10190163" y="2321445"/>
              <a:ext cx="1934257" cy="553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6. Port of Discharge or Next Port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28242AD-30A4-4E53-B990-D28DECE60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63168" y="1736359"/>
              <a:ext cx="561252" cy="561252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BB9DD54-B47A-45D8-936B-578F6F67E891}"/>
              </a:ext>
            </a:extLst>
          </p:cNvPr>
          <p:cNvSpPr txBox="1"/>
          <p:nvPr/>
        </p:nvSpPr>
        <p:spPr>
          <a:xfrm>
            <a:off x="127437" y="2662271"/>
            <a:ext cx="1634267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3. Discharging Route/Service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1ADB6C-9925-4484-A02F-E6A15F472716}"/>
              </a:ext>
            </a:extLst>
          </p:cNvPr>
          <p:cNvSpPr txBox="1"/>
          <p:nvPr/>
        </p:nvSpPr>
        <p:spPr>
          <a:xfrm>
            <a:off x="6923355" y="2660794"/>
            <a:ext cx="1634267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4. Loading Route/Service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5CD92F-E7D9-4538-8D94-33196D152F22}"/>
              </a:ext>
            </a:extLst>
          </p:cNvPr>
          <p:cNvGrpSpPr/>
          <p:nvPr/>
        </p:nvGrpSpPr>
        <p:grpSpPr>
          <a:xfrm>
            <a:off x="0" y="3011568"/>
            <a:ext cx="9143999" cy="2414783"/>
            <a:chOff x="12531" y="3398134"/>
            <a:chExt cx="12191999" cy="32197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9A7F64-9F6F-4568-9C5D-69101BAA3B19}"/>
                </a:ext>
              </a:extLst>
            </p:cNvPr>
            <p:cNvSpPr/>
            <p:nvPr/>
          </p:nvSpPr>
          <p:spPr>
            <a:xfrm>
              <a:off x="2890983" y="4576609"/>
              <a:ext cx="6212210" cy="20412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Current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Terminal 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93393F5-4ED1-4A27-9168-887B056EA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3793" y="4037858"/>
              <a:ext cx="573488" cy="57610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6753613-1ED1-4C3A-B27A-7FEE262CB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1178" y="4037858"/>
              <a:ext cx="573488" cy="57610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A0A077D-FBB8-40CA-BFA7-88F1AF05D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1450" y="4019180"/>
              <a:ext cx="573488" cy="57610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6CA14D1-CFED-43BF-99DE-FA0E4A5E4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9256" y="4035176"/>
              <a:ext cx="573488" cy="57610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1ED24DD-71AE-4FF6-B490-316EB76BD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7779" y="4035073"/>
              <a:ext cx="573488" cy="5761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2D5612-F060-478B-838D-1E0AB89A0656}"/>
                </a:ext>
              </a:extLst>
            </p:cNvPr>
            <p:cNvSpPr/>
            <p:nvPr/>
          </p:nvSpPr>
          <p:spPr>
            <a:xfrm>
              <a:off x="12531" y="3398134"/>
              <a:ext cx="12191999" cy="1177639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32D73E-BC85-4A44-8E2F-D41BDD5BB8AD}"/>
              </a:ext>
            </a:extLst>
          </p:cNvPr>
          <p:cNvGrpSpPr/>
          <p:nvPr/>
        </p:nvGrpSpPr>
        <p:grpSpPr>
          <a:xfrm>
            <a:off x="357875" y="3085332"/>
            <a:ext cx="1590249" cy="733896"/>
            <a:chOff x="489698" y="3496481"/>
            <a:chExt cx="2120332" cy="9785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454ECF-3924-4216-A53B-483CDA4A0C9F}"/>
                </a:ext>
              </a:extLst>
            </p:cNvPr>
            <p:cNvSpPr/>
            <p:nvPr/>
          </p:nvSpPr>
          <p:spPr>
            <a:xfrm>
              <a:off x="489698" y="3496481"/>
              <a:ext cx="2120332" cy="978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8F88FD3-36EF-4DBE-BCCB-18013AF56C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5161" b="24764"/>
            <a:stretch/>
          </p:blipFill>
          <p:spPr>
            <a:xfrm>
              <a:off x="628834" y="3613671"/>
              <a:ext cx="756622" cy="37887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863D6F-0819-43C6-99D8-9AC0DCFBD55A}"/>
                </a:ext>
              </a:extLst>
            </p:cNvPr>
            <p:cNvSpPr txBox="1"/>
            <p:nvPr/>
          </p:nvSpPr>
          <p:spPr>
            <a:xfrm>
              <a:off x="628834" y="4029903"/>
              <a:ext cx="1901845" cy="344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1. Discharging Vessel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182ABE8-13D8-4E7A-A1EC-5D7E62661097}"/>
              </a:ext>
            </a:extLst>
          </p:cNvPr>
          <p:cNvGrpSpPr/>
          <p:nvPr/>
        </p:nvGrpSpPr>
        <p:grpSpPr>
          <a:xfrm>
            <a:off x="7028711" y="3085327"/>
            <a:ext cx="1590249" cy="728700"/>
            <a:chOff x="9384146" y="3496480"/>
            <a:chExt cx="2120332" cy="9716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783771-48EE-4448-A6F5-0478361A204C}"/>
                </a:ext>
              </a:extLst>
            </p:cNvPr>
            <p:cNvSpPr/>
            <p:nvPr/>
          </p:nvSpPr>
          <p:spPr>
            <a:xfrm>
              <a:off x="9384146" y="3496480"/>
              <a:ext cx="2120332" cy="97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AFF440E-F237-490B-9FD9-FC61137F1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5161" b="24764"/>
            <a:stretch/>
          </p:blipFill>
          <p:spPr>
            <a:xfrm>
              <a:off x="9516145" y="3542662"/>
              <a:ext cx="893238" cy="44728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984267-2DBD-4EEB-B226-54E4AC9D207C}"/>
                </a:ext>
              </a:extLst>
            </p:cNvPr>
            <p:cNvSpPr txBox="1"/>
            <p:nvPr/>
          </p:nvSpPr>
          <p:spPr>
            <a:xfrm>
              <a:off x="9516145" y="4037858"/>
              <a:ext cx="1773211" cy="338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2. Loading Vessel 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AE3109C-ACA0-463E-9A1D-D8374F8894B9}"/>
              </a:ext>
            </a:extLst>
          </p:cNvPr>
          <p:cNvSpPr txBox="1"/>
          <p:nvPr/>
        </p:nvSpPr>
        <p:spPr>
          <a:xfrm>
            <a:off x="0" y="129961"/>
            <a:ext cx="89409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KEY TERMINOLOGIES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F067B192-ECE4-45BF-B02E-AE824DC27FC3}"/>
              </a:ext>
            </a:extLst>
          </p:cNvPr>
          <p:cNvSpPr/>
          <p:nvPr/>
        </p:nvSpPr>
        <p:spPr>
          <a:xfrm rot="16200000">
            <a:off x="4422308" y="-3312499"/>
            <a:ext cx="280584" cy="90426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35F756-29DF-4809-8640-4EA2902702AB}"/>
              </a:ext>
            </a:extLst>
          </p:cNvPr>
          <p:cNvSpPr txBox="1"/>
          <p:nvPr/>
        </p:nvSpPr>
        <p:spPr>
          <a:xfrm>
            <a:off x="4139092" y="803890"/>
            <a:ext cx="1601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Transshipment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2435B6BA-D659-4A96-B3AC-CEBBF9BC0ABD}"/>
              </a:ext>
            </a:extLst>
          </p:cNvPr>
          <p:cNvSpPr/>
          <p:nvPr/>
        </p:nvSpPr>
        <p:spPr>
          <a:xfrm rot="16200000">
            <a:off x="2221819" y="-642602"/>
            <a:ext cx="160252" cy="45213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872EB2-B8A5-4F29-AC13-BA0654CB3E8E}"/>
              </a:ext>
            </a:extLst>
          </p:cNvPr>
          <p:cNvSpPr txBox="1"/>
          <p:nvPr/>
        </p:nvSpPr>
        <p:spPr>
          <a:xfrm>
            <a:off x="1501378" y="1319516"/>
            <a:ext cx="1601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7. Import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C52BFE31-7549-4E75-BA38-879F4648A60B}"/>
              </a:ext>
            </a:extLst>
          </p:cNvPr>
          <p:cNvSpPr/>
          <p:nvPr/>
        </p:nvSpPr>
        <p:spPr>
          <a:xfrm rot="16200000">
            <a:off x="6752532" y="-633467"/>
            <a:ext cx="160252" cy="45213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A85920-4F40-4A31-A22C-C85539094E6C}"/>
              </a:ext>
            </a:extLst>
          </p:cNvPr>
          <p:cNvSpPr txBox="1"/>
          <p:nvPr/>
        </p:nvSpPr>
        <p:spPr>
          <a:xfrm>
            <a:off x="6032090" y="1328652"/>
            <a:ext cx="1601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8. Export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C50137-ACEB-44C7-9358-0CF201446FB3}"/>
              </a:ext>
            </a:extLst>
          </p:cNvPr>
          <p:cNvSpPr txBox="1"/>
          <p:nvPr/>
        </p:nvSpPr>
        <p:spPr>
          <a:xfrm>
            <a:off x="152400" y="5822109"/>
            <a:ext cx="3244086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Legend: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Odd numbers : Discharging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Even numbers : Loading Operation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60ACB-8FF9-4DEF-8952-A88D2C4BE954}"/>
              </a:ext>
            </a:extLst>
          </p:cNvPr>
          <p:cNvSpPr txBox="1"/>
          <p:nvPr/>
        </p:nvSpPr>
        <p:spPr>
          <a:xfrm>
            <a:off x="2918446" y="3058862"/>
            <a:ext cx="3469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Discharging &amp; Loading Operations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48111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6E6D-A26E-4B6E-9800-CF9352CE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853"/>
            <a:ext cx="8820472" cy="777875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CARGO FLOW ANALYTICS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EB2A4-C684-48EA-BD05-4718AB2049DA}"/>
              </a:ext>
            </a:extLst>
          </p:cNvPr>
          <p:cNvSpPr/>
          <p:nvPr/>
        </p:nvSpPr>
        <p:spPr>
          <a:xfrm>
            <a:off x="0" y="1228219"/>
            <a:ext cx="9144000" cy="4837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+mn-ea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4E4C6-2587-4DC9-8CB3-39D329A4DF30}"/>
              </a:ext>
            </a:extLst>
          </p:cNvPr>
          <p:cNvSpPr/>
          <p:nvPr/>
        </p:nvSpPr>
        <p:spPr>
          <a:xfrm>
            <a:off x="470819" y="1886034"/>
            <a:ext cx="8068138" cy="4249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Helvetica"/>
                <a:cs typeface="Arial"/>
              </a:rPr>
              <a:t>Clean, transform and prepare a raw port dataset into usable and clean data for further analysis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Helvetica"/>
              <a:cs typeface="Arial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Helvetica"/>
                <a:cs typeface="Arial"/>
              </a:rPr>
              <a:t>Derive useful insights from the container loading / unloading event data collected from a port terminal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Helvetica"/>
              <a:cs typeface="Arial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Helvetica"/>
                <a:cs typeface="Arial"/>
              </a:rPr>
              <a:t>Augment existing port dataset with external data to add value to existing insights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Helvetica"/>
              <a:cs typeface="Arial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Helvetica"/>
                <a:cs typeface="Arial"/>
              </a:rPr>
              <a:t>Create powerful and relevant visualization from the clean dataset with interactive features for the end-users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C2EBE8-EB5F-41C3-9A18-F29D172A320D}"/>
              </a:ext>
            </a:extLst>
          </p:cNvPr>
          <p:cNvSpPr/>
          <p:nvPr/>
        </p:nvSpPr>
        <p:spPr>
          <a:xfrm>
            <a:off x="2238391" y="1299007"/>
            <a:ext cx="4343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THE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235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6E6D-A26E-4B6E-9800-CF9352CE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853"/>
            <a:ext cx="8820472" cy="777875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INCOME LEVEL PREDICTION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EB2A4-C684-48EA-BD05-4718AB2049DA}"/>
              </a:ext>
            </a:extLst>
          </p:cNvPr>
          <p:cNvSpPr/>
          <p:nvPr/>
        </p:nvSpPr>
        <p:spPr>
          <a:xfrm>
            <a:off x="0" y="1412776"/>
            <a:ext cx="9144000" cy="4176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+mn-ea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4E4C6-2587-4DC9-8CB3-39D329A4DF30}"/>
              </a:ext>
            </a:extLst>
          </p:cNvPr>
          <p:cNvSpPr/>
          <p:nvPr/>
        </p:nvSpPr>
        <p:spPr>
          <a:xfrm>
            <a:off x="537931" y="2608005"/>
            <a:ext cx="8068138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Arial"/>
              </a:rPr>
              <a:t>Predict </a:t>
            </a:r>
            <a:r>
              <a:rPr lang="en-GB" sz="2400" dirty="0">
                <a:solidFill>
                  <a:srgbClr val="000000"/>
                </a:solidFill>
              </a:rPr>
              <a:t>the income level of a person based on the publicly available individual attributes data about the person.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Arial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Arial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</a:rPr>
              <a:t>The output is Yes/No or (1/0), where Yes or 1 indicate that the person will earn more than 50k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C2EBE8-EB5F-41C3-9A18-F29D172A320D}"/>
              </a:ext>
            </a:extLst>
          </p:cNvPr>
          <p:cNvSpPr/>
          <p:nvPr/>
        </p:nvSpPr>
        <p:spPr>
          <a:xfrm>
            <a:off x="2238391" y="1541369"/>
            <a:ext cx="4343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THE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35621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6E6D-A26E-4B6E-9800-CF9352CE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853"/>
            <a:ext cx="8820472" cy="777875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ROC CURVE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2816"/>
            <a:ext cx="6076156" cy="47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7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6E6D-A26E-4B6E-9800-CF9352CE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853"/>
            <a:ext cx="8820472" cy="777875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61" y="1285833"/>
            <a:ext cx="56959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8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6E6D-A26E-4B6E-9800-CF9352CE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853"/>
            <a:ext cx="8820472" cy="777875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 THROUGHPUT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EB2A4-C684-48EA-BD05-4718AB2049DA}"/>
              </a:ext>
            </a:extLst>
          </p:cNvPr>
          <p:cNvSpPr/>
          <p:nvPr/>
        </p:nvSpPr>
        <p:spPr>
          <a:xfrm>
            <a:off x="0" y="1412776"/>
            <a:ext cx="9144000" cy="4176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+mn-ea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4E4C6-2587-4DC9-8CB3-39D329A4DF30}"/>
              </a:ext>
            </a:extLst>
          </p:cNvPr>
          <p:cNvSpPr/>
          <p:nvPr/>
        </p:nvSpPr>
        <p:spPr>
          <a:xfrm>
            <a:off x="396354" y="2312876"/>
            <a:ext cx="8424118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Arial"/>
              </a:rPr>
              <a:t>Predict the next year global port throughput volume in TEU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Arial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Arial"/>
              </a:rPr>
              <a:t>Estimate the upper and lower range of TEU with 95% confidence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C2EBE8-EB5F-41C3-9A18-F29D172A320D}"/>
              </a:ext>
            </a:extLst>
          </p:cNvPr>
          <p:cNvSpPr/>
          <p:nvPr/>
        </p:nvSpPr>
        <p:spPr>
          <a:xfrm>
            <a:off x="2238391" y="1541369"/>
            <a:ext cx="4343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THE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4277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Helvetica"/>
        <a:ea typeface=""/>
        <a:cs typeface="Arial"/>
      </a:majorFont>
      <a:minorFont>
        <a:latin typeface="Helvetic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622</Words>
  <Application>Microsoft Office PowerPoint</Application>
  <PresentationFormat>On-screen Show (4:3)</PresentationFormat>
  <Paragraphs>146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Titillium Web</vt:lpstr>
      <vt:lpstr>Arial</vt:lpstr>
      <vt:lpstr>Arial Black</vt:lpstr>
      <vt:lpstr>Calibri</vt:lpstr>
      <vt:lpstr>Calibri Light</vt:lpstr>
      <vt:lpstr>Century Gothic</vt:lpstr>
      <vt:lpstr>Franklin Gothic Medium</vt:lpstr>
      <vt:lpstr>Helvetica</vt:lpstr>
      <vt:lpstr>Wingdings</vt:lpstr>
      <vt:lpstr>Office Theme</vt:lpstr>
      <vt:lpstr>1_Custom Design</vt:lpstr>
      <vt:lpstr>PowerPoint Presentation</vt:lpstr>
      <vt:lpstr>PowerPoint Presentation</vt:lpstr>
      <vt:lpstr>PowerPoint Presentation</vt:lpstr>
      <vt:lpstr>PowerPoint Presentation</vt:lpstr>
      <vt:lpstr>CARGO FLOW ANALYTICS PROJECT</vt:lpstr>
      <vt:lpstr>INCOME LEVEL PREDICTION PROJECT</vt:lpstr>
      <vt:lpstr>ROC CURVE</vt:lpstr>
      <vt:lpstr>CONFUSION MATRIX</vt:lpstr>
      <vt:lpstr>PORT THROUGHPUT PROJECT</vt:lpstr>
      <vt:lpstr>Combined Model Results</vt:lpstr>
      <vt:lpstr>Quarterly Trend &amp; Forecast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VENKAATESH DURAIRAJ, DFE</dc:creator>
  <cp:lastModifiedBy>PRAMOD VERMA, DFE</cp:lastModifiedBy>
  <cp:revision>21</cp:revision>
  <dcterms:created xsi:type="dcterms:W3CDTF">2019-06-19T08:19:52Z</dcterms:created>
  <dcterms:modified xsi:type="dcterms:W3CDTF">2019-07-01T07:34:34Z</dcterms:modified>
</cp:coreProperties>
</file>