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5" r:id="rId1"/>
  </p:sldMasterIdLst>
  <p:notesMasterIdLst>
    <p:notesMasterId r:id="rId151"/>
  </p:notesMasterIdLst>
  <p:sldIdLst>
    <p:sldId id="256" r:id="rId2"/>
    <p:sldId id="443" r:id="rId3"/>
    <p:sldId id="453" r:id="rId4"/>
    <p:sldId id="444" r:id="rId5"/>
    <p:sldId id="445" r:id="rId6"/>
    <p:sldId id="446" r:id="rId7"/>
    <p:sldId id="447" r:id="rId8"/>
    <p:sldId id="448" r:id="rId9"/>
    <p:sldId id="449" r:id="rId10"/>
    <p:sldId id="450" r:id="rId11"/>
    <p:sldId id="451" r:id="rId12"/>
    <p:sldId id="452" r:id="rId13"/>
    <p:sldId id="368" r:id="rId14"/>
    <p:sldId id="365" r:id="rId15"/>
    <p:sldId id="366" r:id="rId16"/>
    <p:sldId id="367" r:id="rId17"/>
    <p:sldId id="324" r:id="rId18"/>
    <p:sldId id="369" r:id="rId19"/>
    <p:sldId id="370" r:id="rId20"/>
    <p:sldId id="357" r:id="rId21"/>
    <p:sldId id="360" r:id="rId22"/>
    <p:sldId id="403" r:id="rId23"/>
    <p:sldId id="372" r:id="rId24"/>
    <p:sldId id="404" r:id="rId25"/>
    <p:sldId id="400" r:id="rId26"/>
    <p:sldId id="399" r:id="rId27"/>
    <p:sldId id="405" r:id="rId28"/>
    <p:sldId id="401" r:id="rId29"/>
    <p:sldId id="376" r:id="rId30"/>
    <p:sldId id="377" r:id="rId31"/>
    <p:sldId id="396" r:id="rId32"/>
    <p:sldId id="378" r:id="rId33"/>
    <p:sldId id="379"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54" r:id="rId72"/>
    <p:sldId id="455" r:id="rId73"/>
    <p:sldId id="456" r:id="rId74"/>
    <p:sldId id="457" r:id="rId75"/>
    <p:sldId id="458" r:id="rId76"/>
    <p:sldId id="459" r:id="rId77"/>
    <p:sldId id="460" r:id="rId78"/>
    <p:sldId id="462" r:id="rId79"/>
    <p:sldId id="464" r:id="rId80"/>
    <p:sldId id="461" r:id="rId81"/>
    <p:sldId id="534" r:id="rId82"/>
    <p:sldId id="535" r:id="rId83"/>
    <p:sldId id="465" r:id="rId84"/>
    <p:sldId id="466" r:id="rId85"/>
    <p:sldId id="467" r:id="rId86"/>
    <p:sldId id="468" r:id="rId87"/>
    <p:sldId id="469" r:id="rId88"/>
    <p:sldId id="474" r:id="rId89"/>
    <p:sldId id="470" r:id="rId90"/>
    <p:sldId id="471" r:id="rId91"/>
    <p:sldId id="472" r:id="rId92"/>
    <p:sldId id="473" r:id="rId93"/>
    <p:sldId id="482" r:id="rId94"/>
    <p:sldId id="475" r:id="rId95"/>
    <p:sldId id="476" r:id="rId96"/>
    <p:sldId id="477" r:id="rId97"/>
    <p:sldId id="478" r:id="rId98"/>
    <p:sldId id="479" r:id="rId99"/>
    <p:sldId id="480" r:id="rId100"/>
    <p:sldId id="483" r:id="rId101"/>
    <p:sldId id="484" r:id="rId102"/>
    <p:sldId id="485" r:id="rId103"/>
    <p:sldId id="486" r:id="rId104"/>
    <p:sldId id="487" r:id="rId105"/>
    <p:sldId id="488" r:id="rId106"/>
    <p:sldId id="489" r:id="rId107"/>
    <p:sldId id="490" r:id="rId108"/>
    <p:sldId id="491" r:id="rId109"/>
    <p:sldId id="492" r:id="rId110"/>
    <p:sldId id="493" r:id="rId111"/>
    <p:sldId id="494" r:id="rId112"/>
    <p:sldId id="495" r:id="rId113"/>
    <p:sldId id="497" r:id="rId114"/>
    <p:sldId id="498" r:id="rId115"/>
    <p:sldId id="499" r:id="rId116"/>
    <p:sldId id="500" r:id="rId117"/>
    <p:sldId id="501" r:id="rId118"/>
    <p:sldId id="502" r:id="rId119"/>
    <p:sldId id="496" r:id="rId120"/>
    <p:sldId id="503" r:id="rId121"/>
    <p:sldId id="505" r:id="rId122"/>
    <p:sldId id="506" r:id="rId123"/>
    <p:sldId id="507" r:id="rId124"/>
    <p:sldId id="504" r:id="rId125"/>
    <p:sldId id="509" r:id="rId126"/>
    <p:sldId id="510" r:id="rId127"/>
    <p:sldId id="511" r:id="rId128"/>
    <p:sldId id="512" r:id="rId129"/>
    <p:sldId id="513" r:id="rId130"/>
    <p:sldId id="514" r:id="rId131"/>
    <p:sldId id="515" r:id="rId132"/>
    <p:sldId id="516" r:id="rId133"/>
    <p:sldId id="517" r:id="rId134"/>
    <p:sldId id="518" r:id="rId135"/>
    <p:sldId id="519" r:id="rId136"/>
    <p:sldId id="520" r:id="rId137"/>
    <p:sldId id="521" r:id="rId138"/>
    <p:sldId id="522" r:id="rId139"/>
    <p:sldId id="523" r:id="rId140"/>
    <p:sldId id="524" r:id="rId141"/>
    <p:sldId id="525" r:id="rId142"/>
    <p:sldId id="526" r:id="rId143"/>
    <p:sldId id="527" r:id="rId144"/>
    <p:sldId id="528" r:id="rId145"/>
    <p:sldId id="529" r:id="rId146"/>
    <p:sldId id="530" r:id="rId147"/>
    <p:sldId id="531" r:id="rId148"/>
    <p:sldId id="532" r:id="rId149"/>
    <p:sldId id="533" r:id="rId15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52872"/>
    </p:cViewPr>
    <p:sldLst>
      <p:sld r:id="rId1" collapse="1"/>
    </p:sldLst>
  </p:outlineViewPr>
  <p:notesTextViewPr>
    <p:cViewPr>
      <p:scale>
        <a:sx n="100" d="100"/>
        <a:sy n="100" d="100"/>
      </p:scale>
      <p:origin x="0" y="0"/>
    </p:cViewPr>
  </p:notesTextViewPr>
  <p:sorterViewPr>
    <p:cViewPr>
      <p:scale>
        <a:sx n="66" d="100"/>
        <a:sy n="66" d="100"/>
      </p:scale>
      <p:origin x="0" y="10698"/>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F89E7-6C3B-4A92-9E92-553487CECCE2}" type="datetimeFigureOut">
              <a:rPr lang="fr-FR" smtClean="0"/>
              <a:pPr/>
              <a:t>18/09/2014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F07E1-7EF7-41E4-9912-6D9772B90DB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E4F07E1-7EF7-41E4-9912-6D9772B90DBC}" type="slidenum">
              <a:rPr lang="fr-FR" smtClean="0"/>
              <a:pPr/>
              <a:t>143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fr-F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fr-F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fr-F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104460" name="Rectangle 12"/>
          <p:cNvSpPr>
            <a:spLocks noGrp="1" noChangeArrowheads="1"/>
          </p:cNvSpPr>
          <p:nvPr>
            <p:ph type="ctrTitle"/>
          </p:nvPr>
        </p:nvSpPr>
        <p:spPr>
          <a:xfrm>
            <a:off x="990600" y="1676400"/>
            <a:ext cx="7772400" cy="1462088"/>
          </a:xfrm>
        </p:spPr>
        <p:txBody>
          <a:bodyPr/>
          <a:lstStyle>
            <a:lvl1pPr>
              <a:defRPr/>
            </a:lvl1pPr>
          </a:lstStyle>
          <a:p>
            <a:r>
              <a:rPr lang="fr-FR"/>
              <a:t>Cliquez pour modifier le style du titre</a:t>
            </a:r>
          </a:p>
        </p:txBody>
      </p:sp>
      <p:sp>
        <p:nvSpPr>
          <p:cNvPr id="104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fr-F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fr-F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12D4127-27D3-4018-8294-993F41C278C2}"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90C1A096-DC22-40ED-83B7-45044582CE67}"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4050" y="214313"/>
            <a:ext cx="1951038" cy="59182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50938" y="214313"/>
            <a:ext cx="5700712" cy="59182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82FB6F56-553D-4F47-90F6-42125F39F595}"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7AE7B761-41B1-4DD1-AD81-2FBC5396EEC4}"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55976F96-DD75-42C9-9B7B-43E5A3DF9DF2}"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B2E5F3AE-1690-40F0-B583-3389403FAD72}"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endParaRPr lang="fr-FR"/>
          </a:p>
        </p:txBody>
      </p:sp>
      <p:sp>
        <p:nvSpPr>
          <p:cNvPr id="8" name="Rectangle 12"/>
          <p:cNvSpPr>
            <a:spLocks noGrp="1" noChangeArrowheads="1"/>
          </p:cNvSpPr>
          <p:nvPr>
            <p:ph type="ftr" sz="quarter" idx="11"/>
          </p:nvPr>
        </p:nvSpPr>
        <p:spPr>
          <a:ln/>
        </p:spPr>
        <p:txBody>
          <a:bodyPr/>
          <a:lstStyle>
            <a:lvl1pPr>
              <a:defRPr/>
            </a:lvl1pPr>
          </a:lstStyle>
          <a:p>
            <a:pPr>
              <a:defRPr/>
            </a:pPr>
            <a:endParaRPr lang="fr-FR"/>
          </a:p>
        </p:txBody>
      </p:sp>
      <p:sp>
        <p:nvSpPr>
          <p:cNvPr id="9" name="Rectangle 13"/>
          <p:cNvSpPr>
            <a:spLocks noGrp="1" noChangeArrowheads="1"/>
          </p:cNvSpPr>
          <p:nvPr>
            <p:ph type="sldNum" sz="quarter" idx="12"/>
          </p:nvPr>
        </p:nvSpPr>
        <p:spPr>
          <a:ln/>
        </p:spPr>
        <p:txBody>
          <a:bodyPr/>
          <a:lstStyle>
            <a:lvl1pPr>
              <a:defRPr/>
            </a:lvl1pPr>
          </a:lstStyle>
          <a:p>
            <a:pPr>
              <a:defRPr/>
            </a:pPr>
            <a:fld id="{873B2E1A-2B1F-4680-9B2F-17FE161E97E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endParaRPr lang="fr-FR"/>
          </a:p>
        </p:txBody>
      </p:sp>
      <p:sp>
        <p:nvSpPr>
          <p:cNvPr id="4" name="Rectangle 12"/>
          <p:cNvSpPr>
            <a:spLocks noGrp="1" noChangeArrowheads="1"/>
          </p:cNvSpPr>
          <p:nvPr>
            <p:ph type="ftr" sz="quarter" idx="11"/>
          </p:nvPr>
        </p:nvSpPr>
        <p:spPr>
          <a:ln/>
        </p:spPr>
        <p:txBody>
          <a:bodyPr/>
          <a:lstStyle>
            <a:lvl1pPr>
              <a:defRPr/>
            </a:lvl1pPr>
          </a:lstStyle>
          <a:p>
            <a:pPr>
              <a:defRPr/>
            </a:pPr>
            <a:endParaRPr lang="fr-FR"/>
          </a:p>
        </p:txBody>
      </p:sp>
      <p:sp>
        <p:nvSpPr>
          <p:cNvPr id="5" name="Rectangle 13"/>
          <p:cNvSpPr>
            <a:spLocks noGrp="1" noChangeArrowheads="1"/>
          </p:cNvSpPr>
          <p:nvPr>
            <p:ph type="sldNum" sz="quarter" idx="12"/>
          </p:nvPr>
        </p:nvSpPr>
        <p:spPr>
          <a:ln/>
        </p:spPr>
        <p:txBody>
          <a:bodyPr/>
          <a:lstStyle>
            <a:lvl1pPr>
              <a:defRPr/>
            </a:lvl1pPr>
          </a:lstStyle>
          <a:p>
            <a:pPr>
              <a:defRPr/>
            </a:pPr>
            <a:fld id="{943B13F6-51DF-4A8A-ABD8-637D79ECCA23}"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fr-FR"/>
          </a:p>
        </p:txBody>
      </p:sp>
      <p:sp>
        <p:nvSpPr>
          <p:cNvPr id="3" name="Rectangle 12"/>
          <p:cNvSpPr>
            <a:spLocks noGrp="1" noChangeArrowheads="1"/>
          </p:cNvSpPr>
          <p:nvPr>
            <p:ph type="ftr" sz="quarter" idx="11"/>
          </p:nvPr>
        </p:nvSpPr>
        <p:spPr>
          <a:ln/>
        </p:spPr>
        <p:txBody>
          <a:bodyPr/>
          <a:lstStyle>
            <a:lvl1pPr>
              <a:defRPr/>
            </a:lvl1pPr>
          </a:lstStyle>
          <a:p>
            <a:pPr>
              <a:defRPr/>
            </a:pPr>
            <a:endParaRPr lang="fr-FR"/>
          </a:p>
        </p:txBody>
      </p:sp>
      <p:sp>
        <p:nvSpPr>
          <p:cNvPr id="4" name="Rectangle 13"/>
          <p:cNvSpPr>
            <a:spLocks noGrp="1" noChangeArrowheads="1"/>
          </p:cNvSpPr>
          <p:nvPr>
            <p:ph type="sldNum" sz="quarter" idx="12"/>
          </p:nvPr>
        </p:nvSpPr>
        <p:spPr>
          <a:ln/>
        </p:spPr>
        <p:txBody>
          <a:bodyPr/>
          <a:lstStyle>
            <a:lvl1pPr>
              <a:defRPr/>
            </a:lvl1pPr>
          </a:lstStyle>
          <a:p>
            <a:pPr>
              <a:defRPr/>
            </a:pPr>
            <a:fld id="{9B03A65E-9F0A-49C8-97B8-5D152B9989D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4CE2FB0C-33BA-483B-A97C-30FE8124FBB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30D9AAB5-D83A-402B-9467-D97402D37CA6}"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fr-FR" sz="2400"/>
          </a:p>
        </p:txBody>
      </p:sp>
      <p:sp>
        <p:nvSpPr>
          <p:cNvPr id="103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103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fr-FR" sz="2400"/>
          </a:p>
        </p:txBody>
      </p:sp>
      <p:sp>
        <p:nvSpPr>
          <p:cNvPr id="103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103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fr-FR" sz="2400"/>
          </a:p>
        </p:txBody>
      </p:sp>
      <p:sp>
        <p:nvSpPr>
          <p:cNvPr id="103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fr-FR" sz="2400"/>
          </a:p>
        </p:txBody>
      </p:sp>
      <p:sp>
        <p:nvSpPr>
          <p:cNvPr id="103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41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fr-FR"/>
          </a:p>
        </p:txBody>
      </p:sp>
      <p:sp>
        <p:nvSpPr>
          <p:cNvPr id="103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fr-FR"/>
          </a:p>
        </p:txBody>
      </p:sp>
      <p:sp>
        <p:nvSpPr>
          <p:cNvPr id="103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406093F-3640-40C3-8A0C-70B3D9052BA0}"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package" Target="../embeddings/Document_Microsoft_Office_Word2.docx"/><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package" Target="../embeddings/Document_Microsoft_Office_Word3.docx"/></Relationships>
</file>

<file path=ppt/slides/_rels/slide1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package" Target="../embeddings/Document_Microsoft_Office_Word4.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elcome.hp.com/country/emea_africa/fr/prodserv/desktops.html"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upload.wikimedia.org/wikipedia/commons/f/f7/Sim_card.png"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Document_Microsoft_Office_Word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image" Target="../media/image38.emf"/><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emf"/></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fr-FR" sz="2400" b="1" dirty="0" smtClean="0">
                <a:effectLst>
                  <a:outerShdw blurRad="38100" dist="38100" dir="2700000" algn="tl">
                    <a:srgbClr val="C0C0C0"/>
                  </a:outerShdw>
                </a:effectLst>
              </a:rPr>
              <a:t>Université Mohammed V – </a:t>
            </a:r>
            <a:r>
              <a:rPr lang="fr-FR" sz="2400" b="1" dirty="0" err="1" smtClean="0">
                <a:effectLst>
                  <a:outerShdw blurRad="38100" dist="38100" dir="2700000" algn="tl">
                    <a:srgbClr val="C0C0C0"/>
                  </a:outerShdw>
                </a:effectLst>
              </a:rPr>
              <a:t>Agdal</a:t>
            </a:r>
            <a:r>
              <a:rPr lang="fr-FR" sz="2400" b="1" dirty="0" smtClean="0">
                <a:effectLst>
                  <a:outerShdw blurRad="38100" dist="38100" dir="2700000" algn="tl">
                    <a:srgbClr val="C0C0C0"/>
                  </a:outerShdw>
                </a:effectLst>
              </a:rPr>
              <a:t> –</a:t>
            </a:r>
            <a:br>
              <a:rPr lang="fr-FR" sz="2400" b="1" dirty="0" smtClean="0">
                <a:effectLst>
                  <a:outerShdw blurRad="38100" dist="38100" dir="2700000" algn="tl">
                    <a:srgbClr val="C0C0C0"/>
                  </a:outerShdw>
                </a:effectLst>
              </a:rPr>
            </a:br>
            <a:r>
              <a:rPr lang="fr-FR" sz="2400" b="1" dirty="0" smtClean="0">
                <a:effectLst>
                  <a:outerShdw blurRad="38100" dist="38100" dir="2700000" algn="tl">
                    <a:srgbClr val="C0C0C0"/>
                  </a:outerShdw>
                </a:effectLst>
              </a:rPr>
              <a:t>Faculté des Sciences de Rabat</a:t>
            </a:r>
            <a:br>
              <a:rPr lang="fr-FR" sz="2400" b="1" dirty="0" smtClean="0">
                <a:effectLst>
                  <a:outerShdw blurRad="38100" dist="38100" dir="2700000" algn="tl">
                    <a:srgbClr val="C0C0C0"/>
                  </a:outerShdw>
                </a:effectLst>
              </a:rPr>
            </a:br>
            <a:r>
              <a:rPr lang="fr-FR" sz="2400" b="1" dirty="0" smtClean="0">
                <a:effectLst>
                  <a:outerShdw blurRad="38100" dist="38100" dir="2700000" algn="tl">
                    <a:srgbClr val="C0C0C0"/>
                  </a:outerShdw>
                </a:effectLst>
              </a:rPr>
              <a:t> </a:t>
            </a:r>
            <a:br>
              <a:rPr lang="fr-FR" sz="2400" b="1" dirty="0" smtClean="0">
                <a:effectLst>
                  <a:outerShdw blurRad="38100" dist="38100" dir="2700000" algn="tl">
                    <a:srgbClr val="C0C0C0"/>
                  </a:outerShdw>
                </a:effectLst>
              </a:rPr>
            </a:br>
            <a:r>
              <a:rPr lang="fr-FR" sz="2400" b="1" dirty="0" smtClean="0">
                <a:effectLst>
                  <a:outerShdw blurRad="38100" dist="38100" dir="2700000" algn="tl">
                    <a:srgbClr val="C0C0C0"/>
                  </a:outerShdw>
                </a:effectLst>
              </a:rPr>
              <a:t> </a:t>
            </a:r>
            <a:endParaRPr lang="fr-FR" dirty="0" smtClean="0"/>
          </a:p>
        </p:txBody>
      </p:sp>
      <p:sp>
        <p:nvSpPr>
          <p:cNvPr id="6148" name="Rectangle 4"/>
          <p:cNvSpPr>
            <a:spLocks noGrp="1" noChangeArrowheads="1"/>
          </p:cNvSpPr>
          <p:nvPr>
            <p:ph type="subTitle" idx="1"/>
          </p:nvPr>
        </p:nvSpPr>
        <p:spPr>
          <a:xfrm>
            <a:off x="0" y="3786190"/>
            <a:ext cx="9144000" cy="1200329"/>
          </a:xfrm>
        </p:spPr>
        <p:txBody>
          <a:bodyPr wrap="square" anchor="ctr">
            <a:spAutoFit/>
          </a:bodyPr>
          <a:lstStyle/>
          <a:p>
            <a:pPr>
              <a:spcBef>
                <a:spcPct val="0"/>
              </a:spcBef>
              <a:buClrTx/>
              <a:buSzTx/>
              <a:buFontTx/>
              <a:buNone/>
              <a:defRPr/>
            </a:pPr>
            <a:r>
              <a:rPr lang="fr-FR" sz="3600" b="1" dirty="0" smtClean="0">
                <a:effectLst>
                  <a:outerShdw blurRad="38100" dist="38100" dir="2700000" algn="tl">
                    <a:srgbClr val="C0C0C0"/>
                  </a:outerShdw>
                </a:effectLst>
                <a:ea typeface="Times New Roman" pitchFamily="18" charset="0"/>
              </a:rPr>
              <a:t>	SMI-S3</a:t>
            </a:r>
            <a:endParaRPr lang="fr-FR" sz="1100" dirty="0" smtClean="0"/>
          </a:p>
          <a:p>
            <a:pPr>
              <a:spcBef>
                <a:spcPct val="0"/>
              </a:spcBef>
              <a:buClrTx/>
              <a:buSzTx/>
              <a:buFontTx/>
              <a:buNone/>
              <a:defRPr/>
            </a:pPr>
            <a:r>
              <a:rPr lang="fr-FR" sz="3600" b="1" dirty="0" smtClean="0">
                <a:effectLst>
                  <a:outerShdw blurRad="38100" dist="38100" dir="2700000" algn="tl">
                    <a:srgbClr val="C0C0C0"/>
                  </a:outerShdw>
                </a:effectLst>
              </a:rPr>
              <a:t>Electronique numérique</a:t>
            </a:r>
            <a:endParaRPr lang="fr-FR" sz="1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b="1" i="1" dirty="0" smtClean="0"/>
              <a:t>Bascule de type D</a:t>
            </a:r>
          </a:p>
          <a:p>
            <a:r>
              <a:rPr lang="fr-FR" b="1" i="1" dirty="0" smtClean="0"/>
              <a:t>Bascule de type J-K</a:t>
            </a:r>
          </a:p>
          <a:p>
            <a:pPr lvl="0"/>
            <a:r>
              <a:rPr lang="fr-FR" b="1" i="1" dirty="0" smtClean="0"/>
              <a:t>Bascule R-S piloté par Horloge. (SYNCHRONE)</a:t>
            </a:r>
            <a:endParaRPr lang="fr-FR" dirty="0" smtClean="0"/>
          </a:p>
          <a:p>
            <a:endParaRPr lang="fr-FR" b="1" i="1" dirty="0" smtClean="0"/>
          </a:p>
          <a:p>
            <a:pPr lvl="0"/>
            <a:endParaRPr lang="fr-FR" dirty="0" smtClean="0"/>
          </a:p>
          <a:p>
            <a:endParaRPr lang="fr-F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14282" y="2017713"/>
            <a:ext cx="8740806" cy="4114800"/>
          </a:xfrm>
        </p:spPr>
        <p:txBody>
          <a:bodyPr/>
          <a:lstStyle/>
          <a:p>
            <a:r>
              <a:rPr lang="fr-FR" b="1" i="1" dirty="0" smtClean="0"/>
              <a:t>Commutativité</a:t>
            </a:r>
            <a:endParaRPr lang="fr-FR" dirty="0" smtClean="0"/>
          </a:p>
          <a:p>
            <a:pPr>
              <a:buNone/>
            </a:pPr>
            <a:r>
              <a:rPr lang="en-GB" dirty="0" smtClean="0"/>
              <a:t>A.B = B.A ,		 A + B = B + A</a:t>
            </a:r>
            <a:endParaRPr lang="fr-FR" dirty="0" smtClean="0"/>
          </a:p>
          <a:p>
            <a:r>
              <a:rPr lang="fr-FR" b="1" i="1" dirty="0" smtClean="0"/>
              <a:t>Associativité</a:t>
            </a:r>
            <a:endParaRPr lang="fr-FR" dirty="0" smtClean="0"/>
          </a:p>
          <a:p>
            <a:pPr>
              <a:buNone/>
            </a:pPr>
            <a:r>
              <a:rPr lang="en-GB" dirty="0" smtClean="0"/>
              <a:t>A.B.C= A. ( B . C ) = (A.B).C=B.(A.C)</a:t>
            </a:r>
            <a:endParaRPr lang="fr-FR" dirty="0" smtClean="0"/>
          </a:p>
          <a:p>
            <a:pPr>
              <a:buNone/>
            </a:pPr>
            <a:r>
              <a:rPr lang="en-GB" dirty="0" smtClean="0"/>
              <a:t>A+ B+ C=A + (B + C)=(A+B) + C=B + (A+C)</a:t>
            </a:r>
            <a:endParaRPr lang="fr-FR" dirty="0" smtClean="0"/>
          </a:p>
          <a:p>
            <a:r>
              <a:rPr lang="en-US" b="1" i="1" dirty="0" err="1" smtClean="0"/>
              <a:t>Distributivité</a:t>
            </a:r>
            <a:endParaRPr lang="fr-FR" dirty="0" smtClean="0"/>
          </a:p>
          <a:p>
            <a:pPr>
              <a:buNone/>
            </a:pPr>
            <a:r>
              <a:rPr lang="en-GB" dirty="0" smtClean="0"/>
              <a:t>A.( B + C )=  A.B  +  A.C</a:t>
            </a:r>
            <a:endParaRPr lang="fr-FR" dirty="0" smtClean="0"/>
          </a:p>
          <a:p>
            <a:pPr marL="0" indent="0">
              <a:buNone/>
            </a:pPr>
            <a:r>
              <a:rPr lang="en-GB" dirty="0" smtClean="0"/>
              <a:t>( A + B ).( A +C)=A.A + AC + BA + BC=A+B.C</a:t>
            </a:r>
            <a:endParaRPr lang="fr-FR" dirty="0" smtClean="0"/>
          </a:p>
          <a:p>
            <a:endParaRPr lang="fr-F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i="1" dirty="0" smtClean="0"/>
              <a:t>Absorption  </a:t>
            </a:r>
            <a:endParaRPr lang="fr-FR" sz="3600" dirty="0"/>
          </a:p>
        </p:txBody>
      </p:sp>
      <p:sp>
        <p:nvSpPr>
          <p:cNvPr id="3" name="Espace réservé du contenu 2"/>
          <p:cNvSpPr>
            <a:spLocks noGrp="1"/>
          </p:cNvSpPr>
          <p:nvPr>
            <p:ph idx="1"/>
          </p:nvPr>
        </p:nvSpPr>
        <p:spPr/>
        <p:txBody>
          <a:bodyPr/>
          <a:lstStyle/>
          <a:p>
            <a:pPr>
              <a:buNone/>
            </a:pPr>
            <a:r>
              <a:rPr lang="en-GB" dirty="0" smtClean="0"/>
              <a:t>A  + A.B	= A</a:t>
            </a:r>
            <a:endParaRPr lang="fr-FR" dirty="0" smtClean="0"/>
          </a:p>
          <a:p>
            <a:pPr>
              <a:buNone/>
            </a:pPr>
            <a:r>
              <a:rPr lang="en-GB" dirty="0" smtClean="0"/>
              <a:t>A.(A + B) 	= A</a:t>
            </a:r>
            <a:endParaRPr lang="fr-FR" dirty="0" smtClean="0"/>
          </a:p>
          <a:p>
            <a:pPr>
              <a:buNone/>
            </a:pPr>
            <a:endParaRPr lang="fr-FR" dirty="0" smtClean="0"/>
          </a:p>
          <a:p>
            <a:pPr>
              <a:buNone/>
            </a:pPr>
            <a:endParaRPr lang="fr-FR" dirty="0" smtClean="0"/>
          </a:p>
          <a:p>
            <a:pPr>
              <a:buNone/>
            </a:pPr>
            <a:r>
              <a:rPr lang="fr-FR" dirty="0" smtClean="0"/>
              <a:t>permet d’éliminer les termes inutiles et par là-même de réduire la complexité des fonctions logiques </a:t>
            </a:r>
            <a:endParaRPr lang="fr-FR" dirty="0"/>
          </a:p>
        </p:txBody>
      </p:sp>
      <p:pic>
        <p:nvPicPr>
          <p:cNvPr id="236546" name="Picture 2"/>
          <p:cNvPicPr>
            <a:picLocks noChangeAspect="1" noChangeArrowheads="1"/>
          </p:cNvPicPr>
          <p:nvPr/>
        </p:nvPicPr>
        <p:blipFill>
          <a:blip r:embed="rId2"/>
          <a:srcRect/>
          <a:stretch>
            <a:fillRect/>
          </a:stretch>
        </p:blipFill>
        <p:spPr bwMode="auto">
          <a:xfrm>
            <a:off x="1071538" y="3143248"/>
            <a:ext cx="3929090" cy="1214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Théorèmes de DE MORGAN</a:t>
            </a:r>
            <a:endParaRPr lang="fr-FR" sz="3600" dirty="0"/>
          </a:p>
        </p:txBody>
      </p:sp>
      <p:sp>
        <p:nvSpPr>
          <p:cNvPr id="3" name="Espace réservé du contenu 2"/>
          <p:cNvSpPr>
            <a:spLocks noGrp="1"/>
          </p:cNvSpPr>
          <p:nvPr>
            <p:ph idx="1"/>
          </p:nvPr>
        </p:nvSpPr>
        <p:spPr/>
        <p:txBody>
          <a:bodyPr/>
          <a:lstStyle/>
          <a:p>
            <a:endParaRPr lang="fr-FR" dirty="0"/>
          </a:p>
        </p:txBody>
      </p:sp>
      <p:pic>
        <p:nvPicPr>
          <p:cNvPr id="234498" name="Picture 2"/>
          <p:cNvPicPr>
            <a:picLocks noChangeAspect="1" noChangeArrowheads="1"/>
          </p:cNvPicPr>
          <p:nvPr/>
        </p:nvPicPr>
        <p:blipFill>
          <a:blip r:embed="rId2"/>
          <a:srcRect/>
          <a:stretch>
            <a:fillRect/>
          </a:stretch>
        </p:blipFill>
        <p:spPr bwMode="auto">
          <a:xfrm>
            <a:off x="1857356" y="3152774"/>
            <a:ext cx="5715040" cy="1133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dirty="0" smtClean="0"/>
              <a:t>Simplification des fonctions logiques</a:t>
            </a:r>
            <a:endParaRPr lang="fr-FR" sz="4000" dirty="0"/>
          </a:p>
        </p:txBody>
      </p:sp>
      <p:sp>
        <p:nvSpPr>
          <p:cNvPr id="3" name="Espace réservé du contenu 2"/>
          <p:cNvSpPr>
            <a:spLocks noGrp="1"/>
          </p:cNvSpPr>
          <p:nvPr>
            <p:ph idx="1"/>
          </p:nvPr>
        </p:nvSpPr>
        <p:spPr/>
        <p:txBody>
          <a:bodyPr/>
          <a:lstStyle/>
          <a:p>
            <a:r>
              <a:rPr lang="fr-FR" dirty="0" smtClean="0"/>
              <a:t>Simplification de l'expression canonique de la fonction logique            réduire le nombre de variables d’entrée ou le nombre de termes (</a:t>
            </a:r>
            <a:r>
              <a:rPr lang="fr-FR" dirty="0" err="1" smtClean="0"/>
              <a:t>minterme</a:t>
            </a:r>
            <a:r>
              <a:rPr lang="fr-FR" dirty="0" smtClean="0"/>
              <a:t> ou </a:t>
            </a:r>
            <a:r>
              <a:rPr lang="fr-FR" dirty="0" err="1" smtClean="0"/>
              <a:t>maxterme</a:t>
            </a:r>
            <a:r>
              <a:rPr lang="fr-FR" dirty="0" smtClean="0"/>
              <a:t>)          le nombre de portes d'un circuit logique (diminuer le coût du circuit), </a:t>
            </a:r>
            <a:endParaRPr lang="fr-FR" dirty="0"/>
          </a:p>
        </p:txBody>
      </p:sp>
      <p:sp>
        <p:nvSpPr>
          <p:cNvPr id="4" name="Flèche droite 3"/>
          <p:cNvSpPr/>
          <p:nvPr/>
        </p:nvSpPr>
        <p:spPr>
          <a:xfrm>
            <a:off x="3643306" y="4143380"/>
            <a:ext cx="100013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5715008" y="2643182"/>
            <a:ext cx="100013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smtClean="0"/>
              <a:t>Méthodes de simplification: </a:t>
            </a:r>
          </a:p>
          <a:p>
            <a:r>
              <a:rPr lang="fr-FR" dirty="0" smtClean="0"/>
              <a:t>algébriques sont basées sur l'algèbre de Boole, </a:t>
            </a:r>
          </a:p>
          <a:p>
            <a:r>
              <a:rPr lang="fr-FR" dirty="0" smtClean="0"/>
              <a:t>graphiques sont basées sur les  diagrammes </a:t>
            </a:r>
            <a:r>
              <a:rPr lang="fr-FR" b="1" dirty="0" smtClean="0"/>
              <a:t>de </a:t>
            </a:r>
            <a:r>
              <a:rPr lang="fr-FR" b="1" dirty="0" err="1" smtClean="0"/>
              <a:t>Karnaugh</a:t>
            </a:r>
            <a:r>
              <a:rPr lang="fr-FR" dirty="0" smtClean="0"/>
              <a:t>, de </a:t>
            </a:r>
            <a:r>
              <a:rPr lang="fr-FR" dirty="0" err="1" smtClean="0"/>
              <a:t>Venn</a:t>
            </a:r>
            <a:r>
              <a:rPr lang="fr-FR" dirty="0" smtClean="0"/>
              <a:t>, de Johnston et </a:t>
            </a:r>
            <a:r>
              <a:rPr lang="fr-FR" dirty="0" err="1" smtClean="0"/>
              <a:t>Caroll</a:t>
            </a:r>
            <a:r>
              <a:rPr lang="fr-FR" dirty="0" smtClean="0"/>
              <a:t>) </a:t>
            </a:r>
          </a:p>
          <a:p>
            <a:r>
              <a:rPr lang="fr-FR" dirty="0" smtClean="0"/>
              <a:t>algorithmiques de Quine/</a:t>
            </a:r>
            <a:r>
              <a:rPr lang="fr-FR" dirty="0" err="1" smtClean="0"/>
              <a:t>McCluskey</a:t>
            </a:r>
            <a:r>
              <a:rPr lang="fr-FR" dirty="0" smtClean="0"/>
              <a:t>, de </a:t>
            </a:r>
            <a:r>
              <a:rPr lang="fr-FR" dirty="0" err="1" smtClean="0"/>
              <a:t>Petrick</a:t>
            </a:r>
            <a:r>
              <a:rPr lang="fr-FR" dirty="0" smtClean="0"/>
              <a:t> ou d’ </a:t>
            </a:r>
            <a:r>
              <a:rPr lang="fr-FR" dirty="0" err="1" smtClean="0"/>
              <a:t>Espresso</a:t>
            </a:r>
            <a:r>
              <a:rPr lang="fr-FR" dirty="0" smtClean="0"/>
              <a:t>, </a:t>
            </a:r>
          </a:p>
          <a:p>
            <a:endParaRPr lang="fr-FR" dirty="0" smtClean="0"/>
          </a:p>
          <a:p>
            <a:endParaRPr lang="fr-FR"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sz="4000" b="1" dirty="0" smtClean="0"/>
              <a:t>Simplification algébrique</a:t>
            </a:r>
            <a:endParaRPr lang="fr-FR" sz="4000" dirty="0"/>
          </a:p>
        </p:txBody>
      </p:sp>
      <p:sp>
        <p:nvSpPr>
          <p:cNvPr id="3" name="Espace réservé du contenu 2"/>
          <p:cNvSpPr>
            <a:spLocks noGrp="1"/>
          </p:cNvSpPr>
          <p:nvPr>
            <p:ph idx="1"/>
          </p:nvPr>
        </p:nvSpPr>
        <p:spPr/>
        <p:txBody>
          <a:bodyPr/>
          <a:lstStyle/>
          <a:p>
            <a:endParaRPr lang="fr-FR" dirty="0" smtClean="0"/>
          </a:p>
          <a:p>
            <a:r>
              <a:rPr lang="fr-FR" dirty="0" smtClean="0"/>
              <a:t>Les théorèmes de Boole et de DE MORGAN sont utilisés pour simplifier la forme canonique d'une fonction  logique</a:t>
            </a:r>
          </a:p>
          <a:p>
            <a:pPr>
              <a:buNone/>
            </a:pPr>
            <a:endParaRPr lang="fr-F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i="1" dirty="0" err="1" smtClean="0"/>
              <a:t>Exemple</a:t>
            </a:r>
            <a:endParaRPr lang="fr-FR" sz="3600" dirty="0"/>
          </a:p>
        </p:txBody>
      </p:sp>
      <p:sp>
        <p:nvSpPr>
          <p:cNvPr id="3" name="Espace réservé du contenu 2"/>
          <p:cNvSpPr>
            <a:spLocks noGrp="1"/>
          </p:cNvSpPr>
          <p:nvPr>
            <p:ph idx="1"/>
          </p:nvPr>
        </p:nvSpPr>
        <p:spPr/>
        <p:txBody>
          <a:bodyPr/>
          <a:lstStyle/>
          <a:p>
            <a:endParaRPr lang="fr-FR" dirty="0"/>
          </a:p>
        </p:txBody>
      </p:sp>
      <p:pic>
        <p:nvPicPr>
          <p:cNvPr id="235522" name="Picture 2"/>
          <p:cNvPicPr>
            <a:picLocks noChangeAspect="1" noChangeArrowheads="1"/>
          </p:cNvPicPr>
          <p:nvPr/>
        </p:nvPicPr>
        <p:blipFill>
          <a:blip r:embed="rId2"/>
          <a:srcRect/>
          <a:stretch>
            <a:fillRect/>
          </a:stretch>
        </p:blipFill>
        <p:spPr bwMode="auto">
          <a:xfrm>
            <a:off x="2000232" y="2500306"/>
            <a:ext cx="5143536" cy="571504"/>
          </a:xfrm>
          <a:prstGeom prst="rect">
            <a:avLst/>
          </a:prstGeom>
          <a:noFill/>
          <a:ln w="9525">
            <a:noFill/>
            <a:miter lim="800000"/>
            <a:headEnd/>
            <a:tailEnd/>
          </a:ln>
          <a:effectLst/>
        </p:spPr>
      </p:pic>
      <p:pic>
        <p:nvPicPr>
          <p:cNvPr id="235523" name="Picture 3"/>
          <p:cNvPicPr>
            <a:picLocks noChangeAspect="1" noChangeArrowheads="1"/>
          </p:cNvPicPr>
          <p:nvPr/>
        </p:nvPicPr>
        <p:blipFill>
          <a:blip r:embed="rId3"/>
          <a:srcRect/>
          <a:stretch>
            <a:fillRect/>
          </a:stretch>
        </p:blipFill>
        <p:spPr bwMode="auto">
          <a:xfrm>
            <a:off x="2000232" y="3286124"/>
            <a:ext cx="5072098" cy="1285884"/>
          </a:xfrm>
          <a:prstGeom prst="rect">
            <a:avLst/>
          </a:prstGeom>
          <a:noFill/>
          <a:ln w="9525">
            <a:noFill/>
            <a:miter lim="800000"/>
            <a:headEnd/>
            <a:tailEnd/>
          </a:ln>
          <a:effectLst/>
        </p:spPr>
      </p:pic>
      <p:pic>
        <p:nvPicPr>
          <p:cNvPr id="235524" name="Picture 4"/>
          <p:cNvPicPr>
            <a:picLocks noChangeAspect="1" noChangeArrowheads="1"/>
          </p:cNvPicPr>
          <p:nvPr/>
        </p:nvPicPr>
        <p:blipFill>
          <a:blip r:embed="rId4"/>
          <a:srcRect/>
          <a:stretch>
            <a:fillRect/>
          </a:stretch>
        </p:blipFill>
        <p:spPr bwMode="auto">
          <a:xfrm>
            <a:off x="2071670" y="4786322"/>
            <a:ext cx="5286412" cy="1319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Si le nombre de variables est supérieur à 4 la simplification algébrique devient difficile.</a:t>
            </a:r>
          </a:p>
          <a:p>
            <a:endParaRPr lang="fr-FR"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Méthodes de simplification graphiques (Diagramme de </a:t>
            </a:r>
            <a:r>
              <a:rPr lang="fr-FR" b="1" dirty="0" err="1" smtClean="0"/>
              <a:t>Karnaugh</a:t>
            </a:r>
            <a:r>
              <a:rPr lang="fr-FR" b="1" dirty="0" smtClean="0"/>
              <a:t>)</a:t>
            </a:r>
          </a:p>
          <a:p>
            <a:pPr>
              <a:buNone/>
            </a:pPr>
            <a:endParaRPr lang="fr-F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table de vérité d'une fonction logique de n variables est constituée de 2</a:t>
            </a:r>
            <a:r>
              <a:rPr lang="fr-FR" baseline="30000" dirty="0" smtClean="0"/>
              <a:t>n</a:t>
            </a:r>
            <a:r>
              <a:rPr lang="fr-FR" dirty="0" smtClean="0"/>
              <a:t> lignes. C'est une représentation linéaire. </a:t>
            </a:r>
            <a:r>
              <a:rPr lang="fr-FR" b="1" dirty="0" smtClean="0"/>
              <a:t>table ou diagramme de </a:t>
            </a:r>
            <a:r>
              <a:rPr lang="fr-FR" b="1" dirty="0" err="1" smtClean="0"/>
              <a:t>Karnaugh</a:t>
            </a:r>
            <a:r>
              <a:rPr lang="fr-FR" dirty="0" smtClean="0"/>
              <a:t>. </a:t>
            </a:r>
            <a:r>
              <a:rPr lang="fr-FR" dirty="0" err="1" smtClean="0"/>
              <a:t>Repésentation</a:t>
            </a:r>
            <a:r>
              <a:rPr lang="fr-FR" dirty="0" smtClean="0"/>
              <a:t> bidimensionnelle (lignes, colonnes) dans laquelle chaque ligne de la table de vérité correspond à une case dans la table de </a:t>
            </a:r>
            <a:r>
              <a:rPr lang="fr-FR" dirty="0" err="1" smtClean="0"/>
              <a:t>Karnaugh</a:t>
            </a:r>
            <a:r>
              <a:rPr lang="fr-FR" dirty="0" smtClean="0"/>
              <a:t> </a:t>
            </a:r>
            <a:r>
              <a:rPr lang="fr-FR" dirty="0" smtClean="0">
                <a:sym typeface="Symbol"/>
              </a:rPr>
              <a:t></a:t>
            </a:r>
            <a:r>
              <a:rPr lang="fr-FR" dirty="0" smtClean="0"/>
              <a:t>2</a:t>
            </a:r>
            <a:r>
              <a:rPr lang="fr-FR" baseline="30000" dirty="0" smtClean="0"/>
              <a:t>n</a:t>
            </a:r>
            <a:r>
              <a:rPr lang="fr-FR" dirty="0" smtClean="0"/>
              <a:t> cases. </a:t>
            </a:r>
          </a:p>
          <a:p>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42910" y="2017713"/>
            <a:ext cx="8312178" cy="4114800"/>
          </a:xfrm>
        </p:spPr>
        <p:txBody>
          <a:bodyPr/>
          <a:lstStyle/>
          <a:p>
            <a:r>
              <a:rPr lang="fr-FR" b="1" i="1" dirty="0" smtClean="0"/>
              <a:t>Domaine d'application des bascules dans une machine informatique</a:t>
            </a:r>
          </a:p>
          <a:p>
            <a:pPr lvl="0"/>
            <a:r>
              <a:rPr lang="fr-FR" b="1" i="1" dirty="0" smtClean="0"/>
              <a:t>Registres</a:t>
            </a:r>
            <a:endParaRPr lang="fr-FR" dirty="0" smtClean="0"/>
          </a:p>
          <a:p>
            <a:pPr lvl="0">
              <a:buClr>
                <a:srgbClr val="FF0000"/>
              </a:buClr>
            </a:pPr>
            <a:r>
              <a:rPr lang="fr-FR" dirty="0" smtClean="0"/>
              <a:t>Type de registres</a:t>
            </a:r>
          </a:p>
          <a:p>
            <a:pPr lvl="0">
              <a:buClr>
                <a:srgbClr val="FF0000"/>
              </a:buClr>
            </a:pPr>
            <a:r>
              <a:rPr lang="fr-FR" dirty="0" smtClean="0"/>
              <a:t>Registres et mémoires </a:t>
            </a:r>
          </a:p>
          <a:p>
            <a:pPr lvl="0">
              <a:buClr>
                <a:srgbClr val="FF0000"/>
              </a:buClr>
            </a:pPr>
            <a:r>
              <a:rPr lang="fr-FR" dirty="0" smtClean="0"/>
              <a:t>Registres et microprocesseurs </a:t>
            </a:r>
          </a:p>
          <a:p>
            <a:pPr lvl="0">
              <a:buClr>
                <a:srgbClr val="FF0000"/>
              </a:buClr>
            </a:pPr>
            <a:r>
              <a:rPr lang="fr-FR" dirty="0" smtClean="0"/>
              <a:t>Registres et interfaces d'E/S</a:t>
            </a:r>
          </a:p>
          <a:p>
            <a:pPr>
              <a:buNone/>
            </a:pPr>
            <a:endParaRPr lang="fr-F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i="1" dirty="0" smtClean="0"/>
              <a:t>Exemples</a:t>
            </a:r>
            <a:endParaRPr lang="fr-FR" sz="4000" dirty="0"/>
          </a:p>
        </p:txBody>
      </p:sp>
      <p:sp>
        <p:nvSpPr>
          <p:cNvPr id="3" name="Espace réservé du contenu 2"/>
          <p:cNvSpPr>
            <a:spLocks noGrp="1"/>
          </p:cNvSpPr>
          <p:nvPr>
            <p:ph idx="1"/>
          </p:nvPr>
        </p:nvSpPr>
        <p:spPr/>
        <p:txBody>
          <a:bodyPr/>
          <a:lstStyle/>
          <a:p>
            <a:pPr>
              <a:buNone/>
            </a:pPr>
            <a:r>
              <a:rPr lang="fr-FR" dirty="0" smtClean="0"/>
              <a:t>n=1, une seule variable</a:t>
            </a:r>
          </a:p>
          <a:p>
            <a:pPr>
              <a:buNone/>
            </a:pPr>
            <a:endParaRPr lang="fr-FR" dirty="0" smtClean="0"/>
          </a:p>
          <a:p>
            <a:endParaRPr lang="fr-FR" dirty="0"/>
          </a:p>
        </p:txBody>
      </p:sp>
      <p:graphicFrame>
        <p:nvGraphicFramePr>
          <p:cNvPr id="237570" name="Object 2"/>
          <p:cNvGraphicFramePr>
            <a:graphicFrameLocks noChangeAspect="1"/>
          </p:cNvGraphicFramePr>
          <p:nvPr/>
        </p:nvGraphicFramePr>
        <p:xfrm>
          <a:off x="1827213" y="3044825"/>
          <a:ext cx="5489575" cy="766763"/>
        </p:xfrm>
        <a:graphic>
          <a:graphicData uri="http://schemas.openxmlformats.org/presentationml/2006/ole">
            <p:oleObj spid="_x0000_s237570" name="Document" r:id="rId3" imgW="5489552" imgH="767480" progId="Word.Document.12">
              <p:embed/>
            </p:oleObj>
          </a:graphicData>
        </a:graphic>
      </p:graphicFrame>
      <p:graphicFrame>
        <p:nvGraphicFramePr>
          <p:cNvPr id="237571" name="Object 3"/>
          <p:cNvGraphicFramePr>
            <a:graphicFrameLocks noChangeAspect="1"/>
          </p:cNvGraphicFramePr>
          <p:nvPr/>
        </p:nvGraphicFramePr>
        <p:xfrm>
          <a:off x="1827213" y="4316421"/>
          <a:ext cx="5489575" cy="398463"/>
        </p:xfrm>
        <a:graphic>
          <a:graphicData uri="http://schemas.openxmlformats.org/presentationml/2006/ole">
            <p:oleObj spid="_x0000_s237571" name="Document" r:id="rId4" imgW="5489552" imgH="398313" progId="Word.Document.12">
              <p:embed/>
            </p:oleObj>
          </a:graphicData>
        </a:graphic>
      </p:graphicFrame>
      <p:pic>
        <p:nvPicPr>
          <p:cNvPr id="237572" name="Picture 4"/>
          <p:cNvPicPr>
            <a:picLocks noChangeAspect="1" noChangeArrowheads="1"/>
          </p:cNvPicPr>
          <p:nvPr/>
        </p:nvPicPr>
        <p:blipFill>
          <a:blip r:embed="rId5"/>
          <a:srcRect/>
          <a:stretch>
            <a:fillRect/>
          </a:stretch>
        </p:blipFill>
        <p:spPr bwMode="auto">
          <a:xfrm>
            <a:off x="3786182" y="3929066"/>
            <a:ext cx="352425" cy="342900"/>
          </a:xfrm>
          <a:prstGeom prst="rect">
            <a:avLst/>
          </a:prstGeom>
          <a:noFill/>
          <a:ln w="9525">
            <a:noFill/>
            <a:miter lim="800000"/>
            <a:headEnd/>
            <a:tailEnd/>
          </a:ln>
          <a:effectLst/>
        </p:spPr>
      </p:pic>
      <p:pic>
        <p:nvPicPr>
          <p:cNvPr id="237573" name="Picture 5"/>
          <p:cNvPicPr>
            <a:picLocks noChangeAspect="1" noChangeArrowheads="1"/>
          </p:cNvPicPr>
          <p:nvPr/>
        </p:nvPicPr>
        <p:blipFill>
          <a:blip r:embed="rId6"/>
          <a:srcRect/>
          <a:stretch>
            <a:fillRect/>
          </a:stretch>
        </p:blipFill>
        <p:spPr bwMode="auto">
          <a:xfrm>
            <a:off x="4643438" y="3929066"/>
            <a:ext cx="352425" cy="381000"/>
          </a:xfrm>
          <a:prstGeom prst="rect">
            <a:avLst/>
          </a:prstGeom>
          <a:noFill/>
          <a:ln w="9525">
            <a:noFill/>
            <a:miter lim="800000"/>
            <a:headEnd/>
            <a:tailEnd/>
          </a:ln>
          <a:effectLst/>
        </p:spPr>
      </p:pic>
      <p:pic>
        <p:nvPicPr>
          <p:cNvPr id="237574" name="Picture 6"/>
          <p:cNvPicPr>
            <a:picLocks noChangeAspect="1" noChangeArrowheads="1"/>
          </p:cNvPicPr>
          <p:nvPr/>
        </p:nvPicPr>
        <p:blipFill>
          <a:blip r:embed="rId7"/>
          <a:srcRect/>
          <a:stretch>
            <a:fillRect/>
          </a:stretch>
        </p:blipFill>
        <p:spPr bwMode="auto">
          <a:xfrm>
            <a:off x="4214810" y="5357826"/>
            <a:ext cx="62865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n=2, deux variables</a:t>
            </a:r>
          </a:p>
          <a:p>
            <a:endParaRPr lang="fr-FR" dirty="0"/>
          </a:p>
        </p:txBody>
      </p:sp>
      <p:graphicFrame>
        <p:nvGraphicFramePr>
          <p:cNvPr id="14" name="Tableau 13"/>
          <p:cNvGraphicFramePr>
            <a:graphicFrameLocks noGrp="1"/>
          </p:cNvGraphicFramePr>
          <p:nvPr/>
        </p:nvGraphicFramePr>
        <p:xfrm>
          <a:off x="3486150" y="2971800"/>
          <a:ext cx="2657487" cy="1600210"/>
        </p:xfrm>
        <a:graphic>
          <a:graphicData uri="http://schemas.openxmlformats.org/drawingml/2006/table">
            <a:tbl>
              <a:tblPr/>
              <a:tblGrid>
                <a:gridCol w="885829"/>
                <a:gridCol w="885829"/>
                <a:gridCol w="885829"/>
              </a:tblGrid>
              <a:tr h="320042">
                <a:tc>
                  <a:txBody>
                    <a:bodyPr/>
                    <a:lstStyle/>
                    <a:p>
                      <a:pPr algn="just">
                        <a:spcAft>
                          <a:spcPts val="0"/>
                        </a:spcAft>
                      </a:pPr>
                      <a:r>
                        <a:rPr lang="en-GB"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2">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2">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 *</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2">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2">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8604" name="Text Box 12"/>
          <p:cNvSpPr txBox="1">
            <a:spLocks noChangeArrowheads="1"/>
          </p:cNvSpPr>
          <p:nvPr/>
        </p:nvSpPr>
        <p:spPr bwMode="auto">
          <a:xfrm>
            <a:off x="-755650" y="-3175"/>
            <a:ext cx="381000" cy="2667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38605" name="Text Box 13"/>
          <p:cNvSpPr txBox="1">
            <a:spLocks noChangeArrowheads="1"/>
          </p:cNvSpPr>
          <p:nvPr/>
        </p:nvSpPr>
        <p:spPr bwMode="auto">
          <a:xfrm>
            <a:off x="-755650" y="-3175"/>
            <a:ext cx="381000" cy="2667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38606" name="Text Box 14"/>
          <p:cNvSpPr txBox="1">
            <a:spLocks noChangeArrowheads="1"/>
          </p:cNvSpPr>
          <p:nvPr/>
        </p:nvSpPr>
        <p:spPr bwMode="auto">
          <a:xfrm>
            <a:off x="-755650" y="-3175"/>
            <a:ext cx="381000" cy="2667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238607" name="Picture 15"/>
          <p:cNvPicPr>
            <a:picLocks noChangeAspect="1" noChangeArrowheads="1"/>
          </p:cNvPicPr>
          <p:nvPr/>
        </p:nvPicPr>
        <p:blipFill>
          <a:blip r:embed="rId2"/>
          <a:srcRect/>
          <a:stretch>
            <a:fillRect/>
          </a:stretch>
        </p:blipFill>
        <p:spPr bwMode="auto">
          <a:xfrm>
            <a:off x="3071802" y="4857760"/>
            <a:ext cx="329565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n=3, trois variables</a:t>
            </a:r>
          </a:p>
          <a:p>
            <a:pPr>
              <a:buNone/>
            </a:pPr>
            <a:endParaRPr lang="fr-FR" dirty="0"/>
          </a:p>
        </p:txBody>
      </p:sp>
      <p:graphicFrame>
        <p:nvGraphicFramePr>
          <p:cNvPr id="4" name="Tableau 3"/>
          <p:cNvGraphicFramePr>
            <a:graphicFrameLocks noGrp="1"/>
          </p:cNvGraphicFramePr>
          <p:nvPr/>
        </p:nvGraphicFramePr>
        <p:xfrm>
          <a:off x="3124200" y="2606040"/>
          <a:ext cx="2895600" cy="1645920"/>
        </p:xfrm>
        <a:graphic>
          <a:graphicData uri="http://schemas.openxmlformats.org/drawingml/2006/table">
            <a:tbl>
              <a:tblPr/>
              <a:tblGrid>
                <a:gridCol w="723900"/>
                <a:gridCol w="723900"/>
                <a:gridCol w="723900"/>
                <a:gridCol w="723900"/>
              </a:tblGrid>
              <a:tr h="0">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C</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 </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9553" name="Picture 1"/>
          <p:cNvPicPr>
            <a:picLocks noChangeAspect="1" noChangeArrowheads="1"/>
          </p:cNvPicPr>
          <p:nvPr/>
        </p:nvPicPr>
        <p:blipFill>
          <a:blip r:embed="rId2"/>
          <a:srcRect/>
          <a:stretch>
            <a:fillRect/>
          </a:stretch>
        </p:blipFill>
        <p:spPr bwMode="auto">
          <a:xfrm>
            <a:off x="2786050" y="4643446"/>
            <a:ext cx="4000528"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n=4, quatre variables</a:t>
            </a:r>
          </a:p>
          <a:p>
            <a:endParaRPr lang="fr-FR" dirty="0"/>
          </a:p>
        </p:txBody>
      </p:sp>
      <p:graphicFrame>
        <p:nvGraphicFramePr>
          <p:cNvPr id="4" name="Tableau 3"/>
          <p:cNvGraphicFramePr>
            <a:graphicFrameLocks noGrp="1"/>
          </p:cNvGraphicFramePr>
          <p:nvPr/>
        </p:nvGraphicFramePr>
        <p:xfrm>
          <a:off x="2762250" y="3140402"/>
          <a:ext cx="3619500" cy="1645920"/>
        </p:xfrm>
        <a:graphic>
          <a:graphicData uri="http://schemas.openxmlformats.org/drawingml/2006/table">
            <a:tbl>
              <a:tblPr/>
              <a:tblGrid>
                <a:gridCol w="723900"/>
                <a:gridCol w="728660"/>
                <a:gridCol w="719140"/>
                <a:gridCol w="723900"/>
                <a:gridCol w="723900"/>
              </a:tblGrid>
              <a:tr h="0">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C</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D</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dirty="0">
                          <a:latin typeface="Times"/>
                          <a:ea typeface="Times New Roman"/>
                          <a:cs typeface="Times New Roman"/>
                        </a:rPr>
                        <a:t>.............</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261123" name="Text Box 3"/>
          <p:cNvSpPr txBox="1">
            <a:spLocks noChangeArrowheads="1"/>
          </p:cNvSpPr>
          <p:nvPr/>
        </p:nvSpPr>
        <p:spPr bwMode="auto">
          <a:xfrm>
            <a:off x="-573088" y="26988"/>
            <a:ext cx="317500" cy="2286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61122" name="Line 2"/>
          <p:cNvSpPr>
            <a:spLocks noChangeShapeType="1"/>
          </p:cNvSpPr>
          <p:nvPr/>
        </p:nvSpPr>
        <p:spPr bwMode="auto">
          <a:xfrm>
            <a:off x="-101600" y="74613"/>
            <a:ext cx="12700" cy="355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61121" name="Text Box 1"/>
          <p:cNvSpPr txBox="1">
            <a:spLocks noChangeArrowheads="1"/>
          </p:cNvSpPr>
          <p:nvPr/>
        </p:nvSpPr>
        <p:spPr bwMode="auto">
          <a:xfrm>
            <a:off x="-417513" y="-11113"/>
            <a:ext cx="317500" cy="22860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Espace réservé du contenu 7"/>
          <p:cNvSpPr>
            <a:spLocks noGrp="1"/>
          </p:cNvSpPr>
          <p:nvPr>
            <p:ph idx="1"/>
          </p:nvPr>
        </p:nvSpPr>
        <p:spPr/>
        <p:txBody>
          <a:bodyPr/>
          <a:lstStyle/>
          <a:p>
            <a:endParaRPr lang="fr-FR" dirty="0"/>
          </a:p>
        </p:txBody>
      </p:sp>
      <p:pic>
        <p:nvPicPr>
          <p:cNvPr id="261124" name="Picture 4"/>
          <p:cNvPicPr>
            <a:picLocks noChangeAspect="1" noChangeArrowheads="1"/>
          </p:cNvPicPr>
          <p:nvPr/>
        </p:nvPicPr>
        <p:blipFill>
          <a:blip r:embed="rId2"/>
          <a:srcRect/>
          <a:stretch>
            <a:fillRect/>
          </a:stretch>
        </p:blipFill>
        <p:spPr bwMode="auto">
          <a:xfrm>
            <a:off x="2157413" y="2762250"/>
            <a:ext cx="5200669" cy="19526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Principe de la méthode. </a:t>
            </a:r>
            <a:endParaRPr lang="fr-FR" dirty="0" smtClean="0"/>
          </a:p>
          <a:p>
            <a:pPr>
              <a:buNone/>
            </a:pPr>
            <a:r>
              <a:rPr lang="fr-FR" dirty="0" smtClean="0"/>
              <a:t>Chaque case de la table de </a:t>
            </a:r>
            <a:r>
              <a:rPr lang="fr-FR" dirty="0" err="1" smtClean="0"/>
              <a:t>Karnaugh</a:t>
            </a:r>
            <a:r>
              <a:rPr lang="fr-FR" dirty="0" smtClean="0"/>
              <a:t> représente l'état de la fonction logique "1" ou "0".</a:t>
            </a:r>
          </a:p>
          <a:p>
            <a:r>
              <a:rPr lang="fr-FR" dirty="0" smtClean="0"/>
              <a:t>une seule variable change d'état lors du passage </a:t>
            </a:r>
            <a:r>
              <a:rPr lang="fr-FR" b="1" dirty="0" smtClean="0"/>
              <a:t>d'une colonne à une colonne adjacente ou d'une ligne à une ligne adjacente</a:t>
            </a:r>
            <a:r>
              <a:rPr lang="fr-FR" dirty="0" smtClean="0"/>
              <a:t>. </a:t>
            </a:r>
            <a:endParaRPr lang="fr-F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C'est pour cela que nous avons, dans le cas de 2 variables par exemple, la succession 00 01 11 10 pour les colonnes et les lignes. Ce qui correspond au codage par le code binaire de Grey (Codage réfléchi) au lieu du code binaire naturel.</a:t>
            </a:r>
          </a:p>
          <a:p>
            <a:pPr>
              <a:buNone/>
            </a:pPr>
            <a:endParaRPr lang="fr-FR" dirty="0" smtClean="0"/>
          </a:p>
          <a:p>
            <a:endParaRPr lang="fr-F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Remarque </a:t>
            </a:r>
          </a:p>
          <a:p>
            <a:r>
              <a:rPr lang="fr-FR" dirty="0" smtClean="0"/>
              <a:t>La ligne supérieure est adjacente à la ligne inférieure de même pour les colonnes gauche et droite (une seule variable change d'état)</a:t>
            </a:r>
            <a:endParaRPr lang="fr-F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263172" name="Line 4"/>
          <p:cNvSpPr>
            <a:spLocks noChangeShapeType="1"/>
          </p:cNvSpPr>
          <p:nvPr/>
        </p:nvSpPr>
        <p:spPr bwMode="auto">
          <a:xfrm>
            <a:off x="-190500" y="139700"/>
            <a:ext cx="0" cy="406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63171" name="Line 3"/>
          <p:cNvSpPr>
            <a:spLocks noChangeShapeType="1"/>
          </p:cNvSpPr>
          <p:nvPr/>
        </p:nvSpPr>
        <p:spPr bwMode="auto">
          <a:xfrm>
            <a:off x="-150813" y="155575"/>
            <a:ext cx="0" cy="406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Espace réservé du contenu 14"/>
          <p:cNvSpPr>
            <a:spLocks noGrp="1"/>
          </p:cNvSpPr>
          <p:nvPr>
            <p:ph idx="1"/>
          </p:nvPr>
        </p:nvSpPr>
        <p:spPr/>
        <p:txBody>
          <a:bodyPr/>
          <a:lstStyle/>
          <a:p>
            <a:pPr>
              <a:buNone/>
            </a:pPr>
            <a:endParaRPr lang="fr-FR" dirty="0" smtClean="0"/>
          </a:p>
          <a:p>
            <a:pPr>
              <a:buNone/>
            </a:pPr>
            <a:r>
              <a:rPr lang="fr-FR" dirty="0" smtClean="0"/>
              <a:t>La méthode de </a:t>
            </a:r>
            <a:r>
              <a:rPr lang="fr-FR" dirty="0" err="1" smtClean="0"/>
              <a:t>Karnaugh</a:t>
            </a:r>
            <a:r>
              <a:rPr lang="fr-FR" dirty="0" smtClean="0"/>
              <a:t> permet d'automatiser  la méthode algébrique.</a:t>
            </a:r>
          </a:p>
          <a:p>
            <a:pPr>
              <a:buNone/>
            </a:pPr>
            <a:r>
              <a:rPr lang="fr-FR" dirty="0" smtClean="0"/>
              <a:t> </a:t>
            </a:r>
          </a:p>
          <a:p>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i="1" dirty="0" smtClean="0"/>
              <a:t>Exemple</a:t>
            </a:r>
            <a:r>
              <a:rPr lang="fr-FR" dirty="0" smtClean="0"/>
              <a:t>  n = 4,  </a:t>
            </a:r>
          </a:p>
          <a:p>
            <a:endParaRPr lang="fr-FR" dirty="0"/>
          </a:p>
        </p:txBody>
      </p:sp>
      <p:graphicFrame>
        <p:nvGraphicFramePr>
          <p:cNvPr id="4" name="Tableau 3"/>
          <p:cNvGraphicFramePr>
            <a:graphicFrameLocks noGrp="1"/>
          </p:cNvGraphicFramePr>
          <p:nvPr/>
        </p:nvGraphicFramePr>
        <p:xfrm>
          <a:off x="2714612" y="3214686"/>
          <a:ext cx="3619500" cy="2194560"/>
        </p:xfrm>
        <a:graphic>
          <a:graphicData uri="http://schemas.openxmlformats.org/drawingml/2006/table">
            <a:tbl>
              <a:tblPr/>
              <a:tblGrid>
                <a:gridCol w="723900"/>
                <a:gridCol w="723900"/>
                <a:gridCol w="723900"/>
                <a:gridCol w="723900"/>
                <a:gridCol w="723900"/>
              </a:tblGrid>
              <a:tr h="0">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C</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D</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.0,0,0............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2385" name="Line 1"/>
          <p:cNvSpPr>
            <a:spLocks noChangeShapeType="1"/>
          </p:cNvSpPr>
          <p:nvPr/>
        </p:nvSpPr>
        <p:spPr bwMode="auto">
          <a:xfrm>
            <a:off x="-52388" y="73025"/>
            <a:ext cx="13843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lvl="0"/>
            <a:r>
              <a:rPr lang="fr-FR" b="1" i="1" dirty="0" smtClean="0"/>
              <a:t>Compteurs </a:t>
            </a:r>
            <a:endParaRPr lang="fr-FR" dirty="0" smtClean="0"/>
          </a:p>
          <a:p>
            <a:pPr>
              <a:buClr>
                <a:srgbClr val="FF0000"/>
              </a:buClr>
            </a:pPr>
            <a:r>
              <a:rPr lang="fr-FR" dirty="0" smtClean="0"/>
              <a:t>Compteurs asynchrones</a:t>
            </a:r>
          </a:p>
          <a:p>
            <a:pPr>
              <a:buClr>
                <a:srgbClr val="FF0000"/>
              </a:buClr>
            </a:pPr>
            <a:r>
              <a:rPr lang="fr-FR" dirty="0" smtClean="0"/>
              <a:t>Compteurs synchrones</a:t>
            </a:r>
          </a:p>
          <a:p>
            <a:pPr>
              <a:buClr>
                <a:srgbClr val="FF0000"/>
              </a:buClr>
            </a:pPr>
            <a:r>
              <a:rPr lang="fr-FR" dirty="0" smtClean="0"/>
              <a:t>Compteurs et microprocesseur</a:t>
            </a:r>
          </a:p>
          <a:p>
            <a:endParaRPr lang="fr-F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graphicFrame>
        <p:nvGraphicFramePr>
          <p:cNvPr id="281603" name="Object 3"/>
          <p:cNvGraphicFramePr>
            <a:graphicFrameLocks noChangeAspect="1"/>
          </p:cNvGraphicFramePr>
          <p:nvPr/>
        </p:nvGraphicFramePr>
        <p:xfrm>
          <a:off x="1827213" y="2841624"/>
          <a:ext cx="5489575" cy="1730383"/>
        </p:xfrm>
        <a:graphic>
          <a:graphicData uri="http://schemas.openxmlformats.org/presentationml/2006/ole">
            <p:oleObj spid="_x0000_s281603" name="Document" r:id="rId3" imgW="5489552" imgH="1174429" progId="Word.Document.12">
              <p:embed/>
            </p:oleObj>
          </a:graphicData>
        </a:graphic>
      </p:graphicFrame>
      <p:cxnSp>
        <p:nvCxnSpPr>
          <p:cNvPr id="9" name="Connecteur droit 8"/>
          <p:cNvCxnSpPr/>
          <p:nvPr/>
        </p:nvCxnSpPr>
        <p:spPr>
          <a:xfrm rot="5400000">
            <a:off x="6572264" y="3571876"/>
            <a:ext cx="142876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5400000">
            <a:off x="2999569" y="3571876"/>
            <a:ext cx="142876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4428330" y="3571876"/>
            <a:ext cx="1429554" cy="79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5400000">
            <a:off x="6351727" y="3679033"/>
            <a:ext cx="500066"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143504" y="2714620"/>
            <a:ext cx="142876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5929322" y="2641594"/>
            <a:ext cx="142876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81604" name="Picture 4"/>
          <p:cNvPicPr>
            <a:picLocks noChangeAspect="1" noChangeArrowheads="1"/>
          </p:cNvPicPr>
          <p:nvPr/>
        </p:nvPicPr>
        <p:blipFill>
          <a:blip r:embed="rId4"/>
          <a:srcRect/>
          <a:stretch>
            <a:fillRect/>
          </a:stretch>
        </p:blipFill>
        <p:spPr bwMode="auto">
          <a:xfrm>
            <a:off x="5638814" y="2285992"/>
            <a:ext cx="933450" cy="257175"/>
          </a:xfrm>
          <a:prstGeom prst="rect">
            <a:avLst/>
          </a:prstGeom>
          <a:noFill/>
          <a:ln w="9525">
            <a:noFill/>
            <a:miter lim="800000"/>
            <a:headEnd/>
            <a:tailEnd/>
          </a:ln>
          <a:effectLst/>
        </p:spPr>
      </p:pic>
      <p:pic>
        <p:nvPicPr>
          <p:cNvPr id="281605" name="Picture 5"/>
          <p:cNvPicPr>
            <a:picLocks noChangeAspect="1" noChangeArrowheads="1"/>
          </p:cNvPicPr>
          <p:nvPr/>
        </p:nvPicPr>
        <p:blipFill>
          <a:blip r:embed="rId5"/>
          <a:srcRect/>
          <a:stretch>
            <a:fillRect/>
          </a:stretch>
        </p:blipFill>
        <p:spPr bwMode="auto">
          <a:xfrm>
            <a:off x="2428860" y="4857760"/>
            <a:ext cx="4248150" cy="381000"/>
          </a:xfrm>
          <a:prstGeom prst="rect">
            <a:avLst/>
          </a:prstGeom>
          <a:noFill/>
          <a:ln w="9525">
            <a:noFill/>
            <a:miter lim="800000"/>
            <a:headEnd/>
            <a:tailEnd/>
          </a:ln>
          <a:effectLst/>
        </p:spPr>
      </p:pic>
      <p:pic>
        <p:nvPicPr>
          <p:cNvPr id="281613" name="Picture 13"/>
          <p:cNvPicPr>
            <a:picLocks noChangeAspect="1" noChangeArrowheads="1"/>
          </p:cNvPicPr>
          <p:nvPr/>
        </p:nvPicPr>
        <p:blipFill>
          <a:blip r:embed="rId6"/>
          <a:srcRect/>
          <a:stretch>
            <a:fillRect/>
          </a:stretch>
        </p:blipFill>
        <p:spPr bwMode="auto">
          <a:xfrm>
            <a:off x="2557463" y="5495942"/>
            <a:ext cx="4029075"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Lois de simplification.</a:t>
            </a:r>
            <a:endParaRPr lang="fr-FR" sz="4000" dirty="0"/>
          </a:p>
        </p:txBody>
      </p:sp>
      <p:sp>
        <p:nvSpPr>
          <p:cNvPr id="3" name="Espace réservé du contenu 2"/>
          <p:cNvSpPr>
            <a:spLocks noGrp="1"/>
          </p:cNvSpPr>
          <p:nvPr>
            <p:ph idx="1"/>
          </p:nvPr>
        </p:nvSpPr>
        <p:spPr/>
        <p:txBody>
          <a:bodyPr/>
          <a:lstStyle/>
          <a:p>
            <a:r>
              <a:rPr lang="fr-FR" b="1" dirty="0" smtClean="0"/>
              <a:t>Il faudra constituer un groupement de cases adjacentes aussi grand que possible, le nombre de cases doit être une puissance de 2 dans chaque groupement :</a:t>
            </a: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dirty="0" smtClean="0"/>
              <a:t>Un groupement de 2 cases réduit d'une unité le nombre de variables dans le </a:t>
            </a:r>
            <a:r>
              <a:rPr lang="fr-FR" dirty="0" err="1" smtClean="0"/>
              <a:t>minterne</a:t>
            </a:r>
            <a:r>
              <a:rPr lang="fr-FR" dirty="0" smtClean="0"/>
              <a:t> correspondant.</a:t>
            </a:r>
          </a:p>
          <a:p>
            <a:pPr lvl="0"/>
            <a:endParaRPr lang="fr-FR" dirty="0" smtClean="0"/>
          </a:p>
          <a:p>
            <a:pPr>
              <a:buNone/>
            </a:pPr>
            <a:r>
              <a:rPr lang="fr-FR" dirty="0" smtClean="0"/>
              <a:t>Principe </a:t>
            </a:r>
            <a:r>
              <a:rPr lang="fr-FR" b="1" dirty="0" smtClean="0"/>
              <a:t>d'intersection</a:t>
            </a:r>
            <a:r>
              <a:rPr lang="fr-FR" dirty="0" smtClean="0"/>
              <a:t> des parties de la table affectées à ces variables ,  les deux cases sont  l'intersection des variables: </a:t>
            </a:r>
          </a:p>
          <a:p>
            <a:pPr lvl="0"/>
            <a:endParaRPr lang="fr-FR" dirty="0" smtClean="0"/>
          </a:p>
          <a:p>
            <a:pPr>
              <a:buNone/>
            </a:pPr>
            <a:endParaRPr lang="fr-FR" dirty="0"/>
          </a:p>
        </p:txBody>
      </p:sp>
      <p:pic>
        <p:nvPicPr>
          <p:cNvPr id="4" name="Picture 13"/>
          <p:cNvPicPr>
            <a:picLocks noChangeAspect="1" noChangeArrowheads="1"/>
          </p:cNvPicPr>
          <p:nvPr/>
        </p:nvPicPr>
        <p:blipFill>
          <a:blip r:embed="rId2"/>
          <a:srcRect/>
          <a:stretch>
            <a:fillRect/>
          </a:stretch>
        </p:blipFill>
        <p:spPr bwMode="auto">
          <a:xfrm>
            <a:off x="2571736" y="3643314"/>
            <a:ext cx="4357718" cy="500066"/>
          </a:xfrm>
          <a:prstGeom prst="rect">
            <a:avLst/>
          </a:prstGeom>
          <a:noFill/>
          <a:ln w="9525">
            <a:noFill/>
            <a:miter lim="800000"/>
            <a:headEnd/>
            <a:tailEnd/>
          </a:ln>
          <a:effectLst/>
        </p:spPr>
      </p:pic>
      <p:pic>
        <p:nvPicPr>
          <p:cNvPr id="285698" name="Picture 2"/>
          <p:cNvPicPr>
            <a:picLocks noChangeAspect="1" noChangeArrowheads="1"/>
          </p:cNvPicPr>
          <p:nvPr/>
        </p:nvPicPr>
        <p:blipFill>
          <a:blip r:embed="rId3"/>
          <a:srcRect/>
          <a:stretch>
            <a:fillRect/>
          </a:stretch>
        </p:blipFill>
        <p:spPr bwMode="auto">
          <a:xfrm>
            <a:off x="3714744" y="5715016"/>
            <a:ext cx="4429156"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dirty="0" smtClean="0"/>
              <a:t>Un groupement de 4 cases réduit de deux unités le nombre de variables dans le </a:t>
            </a:r>
            <a:r>
              <a:rPr lang="fr-FR" dirty="0" err="1" smtClean="0"/>
              <a:t>minterne</a:t>
            </a:r>
            <a:r>
              <a:rPr lang="fr-FR" dirty="0" smtClean="0"/>
              <a:t> correspondant.</a:t>
            </a:r>
          </a:p>
          <a:p>
            <a:endParaRPr lang="fr-FR" dirty="0"/>
          </a:p>
        </p:txBody>
      </p:sp>
      <p:pic>
        <p:nvPicPr>
          <p:cNvPr id="283650" name="Picture 2"/>
          <p:cNvPicPr>
            <a:picLocks noChangeAspect="1" noChangeArrowheads="1"/>
          </p:cNvPicPr>
          <p:nvPr/>
        </p:nvPicPr>
        <p:blipFill>
          <a:blip r:embed="rId2"/>
          <a:srcRect/>
          <a:stretch>
            <a:fillRect/>
          </a:stretch>
        </p:blipFill>
        <p:spPr bwMode="auto">
          <a:xfrm>
            <a:off x="2557463" y="4443422"/>
            <a:ext cx="4029075" cy="34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endParaRPr lang="fr-FR" dirty="0" smtClean="0"/>
          </a:p>
          <a:p>
            <a:endParaRPr lang="fr-FR" dirty="0" smtClean="0"/>
          </a:p>
          <a:p>
            <a:endParaRPr lang="fr-FR" dirty="0"/>
          </a:p>
        </p:txBody>
      </p:sp>
      <p:pic>
        <p:nvPicPr>
          <p:cNvPr id="282625" name="Picture 1"/>
          <p:cNvPicPr>
            <a:picLocks noChangeAspect="1" noChangeArrowheads="1"/>
          </p:cNvPicPr>
          <p:nvPr/>
        </p:nvPicPr>
        <p:blipFill>
          <a:blip r:embed="rId2"/>
          <a:srcRect/>
          <a:stretch>
            <a:fillRect/>
          </a:stretch>
        </p:blipFill>
        <p:spPr bwMode="auto">
          <a:xfrm>
            <a:off x="2786050" y="1785926"/>
            <a:ext cx="4157679" cy="2376498"/>
          </a:xfrm>
          <a:prstGeom prst="rect">
            <a:avLst/>
          </a:prstGeom>
          <a:noFill/>
          <a:ln w="9525">
            <a:noFill/>
            <a:miter lim="800000"/>
            <a:headEnd/>
            <a:tailEnd/>
          </a:ln>
          <a:effectLst/>
        </p:spPr>
      </p:pic>
      <p:pic>
        <p:nvPicPr>
          <p:cNvPr id="282626" name="Picture 2"/>
          <p:cNvPicPr>
            <a:picLocks noChangeAspect="1" noChangeArrowheads="1"/>
          </p:cNvPicPr>
          <p:nvPr/>
        </p:nvPicPr>
        <p:blipFill>
          <a:blip r:embed="rId3"/>
          <a:srcRect/>
          <a:stretch>
            <a:fillRect/>
          </a:stretch>
        </p:blipFill>
        <p:spPr bwMode="auto">
          <a:xfrm>
            <a:off x="2500298" y="4500570"/>
            <a:ext cx="4257675" cy="400050"/>
          </a:xfrm>
          <a:prstGeom prst="rect">
            <a:avLst/>
          </a:prstGeom>
          <a:noFill/>
          <a:ln w="9525">
            <a:noFill/>
            <a:miter lim="800000"/>
            <a:headEnd/>
            <a:tailEnd/>
          </a:ln>
          <a:effectLst/>
        </p:spPr>
      </p:pic>
      <p:sp>
        <p:nvSpPr>
          <p:cNvPr id="282627" name="Rectangle 3"/>
          <p:cNvSpPr>
            <a:spLocks noChangeArrowheads="1"/>
          </p:cNvSpPr>
          <p:nvPr/>
        </p:nvSpPr>
        <p:spPr bwMode="auto">
          <a:xfrm>
            <a:off x="1000100" y="5286388"/>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		F est fonction de 2 variables au lieu de 4</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dirty="0" smtClean="0"/>
              <a:t>un groupement de 8 cases réduit de trois unités le nombre de variables dans le </a:t>
            </a:r>
            <a:r>
              <a:rPr lang="fr-FR" dirty="0" err="1" smtClean="0"/>
              <a:t>minterne</a:t>
            </a:r>
            <a:r>
              <a:rPr lang="fr-FR" dirty="0" smtClean="0"/>
              <a:t> correspondant.</a:t>
            </a:r>
          </a:p>
          <a:p>
            <a:pPr>
              <a:buNone/>
            </a:pPr>
            <a:endParaRPr lang="fr-FR" dirty="0"/>
          </a:p>
        </p:txBody>
      </p:sp>
      <p:pic>
        <p:nvPicPr>
          <p:cNvPr id="287745" name="Picture 1"/>
          <p:cNvPicPr>
            <a:picLocks noChangeAspect="1" noChangeArrowheads="1"/>
          </p:cNvPicPr>
          <p:nvPr/>
        </p:nvPicPr>
        <p:blipFill>
          <a:blip r:embed="rId2"/>
          <a:srcRect/>
          <a:stretch>
            <a:fillRect/>
          </a:stretch>
        </p:blipFill>
        <p:spPr bwMode="auto">
          <a:xfrm>
            <a:off x="2428860" y="4429132"/>
            <a:ext cx="4305300"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r>
              <a:rPr lang="fr-FR" dirty="0" smtClean="0"/>
              <a:t>F est fonction d’une seule variable au lieu de 4</a:t>
            </a:r>
            <a:endParaRPr lang="fr-FR" dirty="0"/>
          </a:p>
        </p:txBody>
      </p:sp>
      <p:pic>
        <p:nvPicPr>
          <p:cNvPr id="288770" name="Picture 2"/>
          <p:cNvPicPr>
            <a:picLocks noChangeAspect="1" noChangeArrowheads="1"/>
          </p:cNvPicPr>
          <p:nvPr/>
        </p:nvPicPr>
        <p:blipFill>
          <a:blip r:embed="rId2"/>
          <a:srcRect/>
          <a:stretch>
            <a:fillRect/>
          </a:stretch>
        </p:blipFill>
        <p:spPr bwMode="auto">
          <a:xfrm>
            <a:off x="2571736" y="2643182"/>
            <a:ext cx="3914775" cy="2143125"/>
          </a:xfrm>
          <a:prstGeom prst="rect">
            <a:avLst/>
          </a:prstGeom>
          <a:noFill/>
          <a:ln w="9525">
            <a:noFill/>
            <a:miter lim="800000"/>
            <a:headEnd/>
            <a:tailEnd/>
          </a:ln>
          <a:effectLst/>
        </p:spPr>
      </p:pic>
      <p:sp>
        <p:nvSpPr>
          <p:cNvPr id="288772" name="Rectangle 4"/>
          <p:cNvSpPr>
            <a:spLocks noChangeArrowheads="1"/>
          </p:cNvSpPr>
          <p:nvPr/>
        </p:nvSpPr>
        <p:spPr bwMode="auto">
          <a:xfrm>
            <a:off x="0" y="450057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charset="0"/>
                <a:ea typeface="Times New Roman" pitchFamily="18" charset="0"/>
                <a:cs typeface="Times New Roman" pitchFamily="18" charset="0"/>
              </a:rPr>
              <a:t>F = A</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42910" y="2017713"/>
            <a:ext cx="8312178" cy="4114800"/>
          </a:xfrm>
        </p:spPr>
        <p:txBody>
          <a:bodyPr/>
          <a:lstStyle/>
          <a:p>
            <a:r>
              <a:rPr lang="fr-FR" b="1" dirty="0" smtClean="0"/>
              <a:t>Utiliser le maximum de recouvrement entre les groupements, pour avoir une simplification très poussée (on peut utiliser une même case plusieurs fois).</a:t>
            </a:r>
            <a:endParaRPr lang="fr-FR" dirty="0" smtClean="0"/>
          </a:p>
          <a:p>
            <a:endParaRPr lang="fr-F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290818" name="Picture 2"/>
          <p:cNvPicPr>
            <a:picLocks noChangeAspect="1" noChangeArrowheads="1"/>
          </p:cNvPicPr>
          <p:nvPr/>
        </p:nvPicPr>
        <p:blipFill>
          <a:blip r:embed="rId2"/>
          <a:srcRect/>
          <a:stretch>
            <a:fillRect/>
          </a:stretch>
        </p:blipFill>
        <p:spPr bwMode="auto">
          <a:xfrm>
            <a:off x="2452688" y="2071678"/>
            <a:ext cx="4238625" cy="381000"/>
          </a:xfrm>
          <a:prstGeom prst="rect">
            <a:avLst/>
          </a:prstGeom>
          <a:noFill/>
          <a:ln w="9525">
            <a:noFill/>
            <a:miter lim="800000"/>
            <a:headEnd/>
            <a:tailEnd/>
          </a:ln>
          <a:effectLst/>
        </p:spPr>
      </p:pic>
      <p:pic>
        <p:nvPicPr>
          <p:cNvPr id="290821" name="Picture 5"/>
          <p:cNvPicPr>
            <a:picLocks noChangeAspect="1" noChangeArrowheads="1"/>
          </p:cNvPicPr>
          <p:nvPr/>
        </p:nvPicPr>
        <p:blipFill>
          <a:blip r:embed="rId3"/>
          <a:srcRect/>
          <a:stretch>
            <a:fillRect/>
          </a:stretch>
        </p:blipFill>
        <p:spPr bwMode="auto">
          <a:xfrm>
            <a:off x="2500298" y="3000372"/>
            <a:ext cx="4400550" cy="2619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291842" name="Picture 2"/>
          <p:cNvPicPr>
            <a:picLocks noChangeAspect="1" noChangeArrowheads="1"/>
          </p:cNvPicPr>
          <p:nvPr/>
        </p:nvPicPr>
        <p:blipFill>
          <a:blip r:embed="rId2"/>
          <a:srcRect/>
          <a:stretch>
            <a:fillRect/>
          </a:stretch>
        </p:blipFill>
        <p:spPr bwMode="auto">
          <a:xfrm>
            <a:off x="2547956" y="2157419"/>
            <a:ext cx="4667250" cy="2200275"/>
          </a:xfrm>
          <a:prstGeom prst="rect">
            <a:avLst/>
          </a:prstGeom>
          <a:noFill/>
          <a:ln w="9525">
            <a:noFill/>
            <a:miter lim="800000"/>
            <a:headEnd/>
            <a:tailEnd/>
          </a:ln>
          <a:effectLst/>
        </p:spPr>
      </p:pic>
      <p:sp>
        <p:nvSpPr>
          <p:cNvPr id="11" name="Forme libre 10"/>
          <p:cNvSpPr/>
          <p:nvPr/>
        </p:nvSpPr>
        <p:spPr>
          <a:xfrm>
            <a:off x="4967468" y="2861187"/>
            <a:ext cx="1101194" cy="530942"/>
          </a:xfrm>
          <a:custGeom>
            <a:avLst/>
            <a:gdLst>
              <a:gd name="connsiteX0" fmla="*/ 194467 w 1101194"/>
              <a:gd name="connsiteY0" fmla="*/ 486697 h 530942"/>
              <a:gd name="connsiteX1" fmla="*/ 135474 w 1101194"/>
              <a:gd name="connsiteY1" fmla="*/ 471948 h 530942"/>
              <a:gd name="connsiteX2" fmla="*/ 120726 w 1101194"/>
              <a:gd name="connsiteY2" fmla="*/ 427703 h 530942"/>
              <a:gd name="connsiteX3" fmla="*/ 46984 w 1101194"/>
              <a:gd name="connsiteY3" fmla="*/ 368710 h 530942"/>
              <a:gd name="connsiteX4" fmla="*/ 46984 w 1101194"/>
              <a:gd name="connsiteY4" fmla="*/ 132736 h 530942"/>
              <a:gd name="connsiteX5" fmla="*/ 135474 w 1101194"/>
              <a:gd name="connsiteY5" fmla="*/ 73742 h 530942"/>
              <a:gd name="connsiteX6" fmla="*/ 268209 w 1101194"/>
              <a:gd name="connsiteY6" fmla="*/ 14748 h 530942"/>
              <a:gd name="connsiteX7" fmla="*/ 312455 w 1101194"/>
              <a:gd name="connsiteY7" fmla="*/ 0 h 530942"/>
              <a:gd name="connsiteX8" fmla="*/ 386197 w 1101194"/>
              <a:gd name="connsiteY8" fmla="*/ 14748 h 530942"/>
              <a:gd name="connsiteX9" fmla="*/ 445190 w 1101194"/>
              <a:gd name="connsiteY9" fmla="*/ 29497 h 530942"/>
              <a:gd name="connsiteX10" fmla="*/ 1005629 w 1101194"/>
              <a:gd name="connsiteY10" fmla="*/ 44245 h 530942"/>
              <a:gd name="connsiteX11" fmla="*/ 1035126 w 1101194"/>
              <a:gd name="connsiteY11" fmla="*/ 88490 h 530942"/>
              <a:gd name="connsiteX12" fmla="*/ 1064622 w 1101194"/>
              <a:gd name="connsiteY12" fmla="*/ 235974 h 530942"/>
              <a:gd name="connsiteX13" fmla="*/ 1049874 w 1101194"/>
              <a:gd name="connsiteY13" fmla="*/ 412955 h 530942"/>
              <a:gd name="connsiteX14" fmla="*/ 1005629 w 1101194"/>
              <a:gd name="connsiteY14" fmla="*/ 427703 h 530942"/>
              <a:gd name="connsiteX15" fmla="*/ 872893 w 1101194"/>
              <a:gd name="connsiteY15" fmla="*/ 486697 h 530942"/>
              <a:gd name="connsiteX16" fmla="*/ 828648 w 1101194"/>
              <a:gd name="connsiteY16" fmla="*/ 501445 h 530942"/>
              <a:gd name="connsiteX17" fmla="*/ 725409 w 1101194"/>
              <a:gd name="connsiteY17" fmla="*/ 457200 h 530942"/>
              <a:gd name="connsiteX18" fmla="*/ 636919 w 1101194"/>
              <a:gd name="connsiteY18" fmla="*/ 427703 h 530942"/>
              <a:gd name="connsiteX19" fmla="*/ 622171 w 1101194"/>
              <a:gd name="connsiteY19" fmla="*/ 486697 h 530942"/>
              <a:gd name="connsiteX20" fmla="*/ 533680 w 1101194"/>
              <a:gd name="connsiteY20" fmla="*/ 530942 h 530942"/>
              <a:gd name="connsiteX21" fmla="*/ 386197 w 1101194"/>
              <a:gd name="connsiteY21" fmla="*/ 486697 h 530942"/>
              <a:gd name="connsiteX22" fmla="*/ 341951 w 1101194"/>
              <a:gd name="connsiteY22" fmla="*/ 471948 h 530942"/>
              <a:gd name="connsiteX23" fmla="*/ 164971 w 1101194"/>
              <a:gd name="connsiteY23" fmla="*/ 457200 h 530942"/>
              <a:gd name="connsiteX24" fmla="*/ 135474 w 1101194"/>
              <a:gd name="connsiteY24" fmla="*/ 427703 h 53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01194" h="530942">
                <a:moveTo>
                  <a:pt x="194467" y="486697"/>
                </a:moveTo>
                <a:cubicBezTo>
                  <a:pt x="174803" y="481781"/>
                  <a:pt x="151302" y="484610"/>
                  <a:pt x="135474" y="471948"/>
                </a:cubicBezTo>
                <a:cubicBezTo>
                  <a:pt x="123335" y="462236"/>
                  <a:pt x="127678" y="441608"/>
                  <a:pt x="120726" y="427703"/>
                </a:cubicBezTo>
                <a:cubicBezTo>
                  <a:pt x="94042" y="374335"/>
                  <a:pt x="98014" y="385720"/>
                  <a:pt x="46984" y="368710"/>
                </a:cubicBezTo>
                <a:cubicBezTo>
                  <a:pt x="19493" y="286242"/>
                  <a:pt x="0" y="246841"/>
                  <a:pt x="46984" y="132736"/>
                </a:cubicBezTo>
                <a:cubicBezTo>
                  <a:pt x="60482" y="99956"/>
                  <a:pt x="105977" y="93407"/>
                  <a:pt x="135474" y="73742"/>
                </a:cubicBezTo>
                <a:cubicBezTo>
                  <a:pt x="205588" y="26999"/>
                  <a:pt x="162905" y="49849"/>
                  <a:pt x="268209" y="14748"/>
                </a:cubicBezTo>
                <a:lnTo>
                  <a:pt x="312455" y="0"/>
                </a:lnTo>
                <a:cubicBezTo>
                  <a:pt x="337036" y="4916"/>
                  <a:pt x="361727" y="9310"/>
                  <a:pt x="386197" y="14748"/>
                </a:cubicBezTo>
                <a:cubicBezTo>
                  <a:pt x="405984" y="19145"/>
                  <a:pt x="424943" y="28533"/>
                  <a:pt x="445190" y="29497"/>
                </a:cubicBezTo>
                <a:cubicBezTo>
                  <a:pt x="631856" y="38386"/>
                  <a:pt x="818816" y="39329"/>
                  <a:pt x="1005629" y="44245"/>
                </a:cubicBezTo>
                <a:cubicBezTo>
                  <a:pt x="1015461" y="58993"/>
                  <a:pt x="1028144" y="72198"/>
                  <a:pt x="1035126" y="88490"/>
                </a:cubicBezTo>
                <a:cubicBezTo>
                  <a:pt x="1047126" y="116490"/>
                  <a:pt x="1061295" y="216014"/>
                  <a:pt x="1064622" y="235974"/>
                </a:cubicBezTo>
                <a:cubicBezTo>
                  <a:pt x="1059706" y="294968"/>
                  <a:pt x="1067283" y="356375"/>
                  <a:pt x="1049874" y="412955"/>
                </a:cubicBezTo>
                <a:cubicBezTo>
                  <a:pt x="1045302" y="427814"/>
                  <a:pt x="1019534" y="420751"/>
                  <a:pt x="1005629" y="427703"/>
                </a:cubicBezTo>
                <a:cubicBezTo>
                  <a:pt x="865397" y="497819"/>
                  <a:pt x="1101194" y="410597"/>
                  <a:pt x="872893" y="486697"/>
                </a:cubicBezTo>
                <a:lnTo>
                  <a:pt x="828648" y="501445"/>
                </a:lnTo>
                <a:cubicBezTo>
                  <a:pt x="672600" y="462434"/>
                  <a:pt x="856357" y="515399"/>
                  <a:pt x="725409" y="457200"/>
                </a:cubicBezTo>
                <a:cubicBezTo>
                  <a:pt x="696997" y="444572"/>
                  <a:pt x="636919" y="427703"/>
                  <a:pt x="636919" y="427703"/>
                </a:cubicBezTo>
                <a:cubicBezTo>
                  <a:pt x="632003" y="447368"/>
                  <a:pt x="633415" y="469831"/>
                  <a:pt x="622171" y="486697"/>
                </a:cubicBezTo>
                <a:cubicBezTo>
                  <a:pt x="605833" y="511204"/>
                  <a:pt x="558920" y="522529"/>
                  <a:pt x="533680" y="530942"/>
                </a:cubicBezTo>
                <a:cubicBezTo>
                  <a:pt x="444524" y="508653"/>
                  <a:pt x="493915" y="522603"/>
                  <a:pt x="386197" y="486697"/>
                </a:cubicBezTo>
                <a:cubicBezTo>
                  <a:pt x="371448" y="481781"/>
                  <a:pt x="357444" y="473239"/>
                  <a:pt x="341951" y="471948"/>
                </a:cubicBezTo>
                <a:cubicBezTo>
                  <a:pt x="282958" y="467032"/>
                  <a:pt x="222855" y="469604"/>
                  <a:pt x="164971" y="457200"/>
                </a:cubicBezTo>
                <a:cubicBezTo>
                  <a:pt x="151375" y="454286"/>
                  <a:pt x="145306" y="437535"/>
                  <a:pt x="135474" y="427703"/>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Forme libre 12"/>
          <p:cNvSpPr/>
          <p:nvPr/>
        </p:nvSpPr>
        <p:spPr>
          <a:xfrm>
            <a:off x="3672348" y="2857249"/>
            <a:ext cx="2368340" cy="316761"/>
          </a:xfrm>
          <a:custGeom>
            <a:avLst/>
            <a:gdLst>
              <a:gd name="connsiteX0" fmla="*/ 88491 w 2368340"/>
              <a:gd name="connsiteY0" fmla="*/ 195667 h 316761"/>
              <a:gd name="connsiteX1" fmla="*/ 103239 w 2368340"/>
              <a:gd name="connsiteY1" fmla="*/ 136674 h 316761"/>
              <a:gd name="connsiteX2" fmla="*/ 176981 w 2368340"/>
              <a:gd name="connsiteY2" fmla="*/ 48183 h 316761"/>
              <a:gd name="connsiteX3" fmla="*/ 221226 w 2368340"/>
              <a:gd name="connsiteY3" fmla="*/ 33435 h 316761"/>
              <a:gd name="connsiteX4" fmla="*/ 265471 w 2368340"/>
              <a:gd name="connsiteY4" fmla="*/ 3938 h 316761"/>
              <a:gd name="connsiteX5" fmla="*/ 442452 w 2368340"/>
              <a:gd name="connsiteY5" fmla="*/ 18686 h 316761"/>
              <a:gd name="connsiteX6" fmla="*/ 825910 w 2368340"/>
              <a:gd name="connsiteY6" fmla="*/ 3938 h 316761"/>
              <a:gd name="connsiteX7" fmla="*/ 1268362 w 2368340"/>
              <a:gd name="connsiteY7" fmla="*/ 18686 h 316761"/>
              <a:gd name="connsiteX8" fmla="*/ 2212258 w 2368340"/>
              <a:gd name="connsiteY8" fmla="*/ 33435 h 316761"/>
              <a:gd name="connsiteX9" fmla="*/ 2300749 w 2368340"/>
              <a:gd name="connsiteY9" fmla="*/ 62932 h 316761"/>
              <a:gd name="connsiteX10" fmla="*/ 2359742 w 2368340"/>
              <a:gd name="connsiteY10" fmla="*/ 151422 h 316761"/>
              <a:gd name="connsiteX11" fmla="*/ 2344994 w 2368340"/>
              <a:gd name="connsiteY11" fmla="*/ 210416 h 316761"/>
              <a:gd name="connsiteX12" fmla="*/ 2212258 w 2368340"/>
              <a:gd name="connsiteY12" fmla="*/ 225164 h 316761"/>
              <a:gd name="connsiteX13" fmla="*/ 1887794 w 2368340"/>
              <a:gd name="connsiteY13" fmla="*/ 254661 h 316761"/>
              <a:gd name="connsiteX14" fmla="*/ 1755058 w 2368340"/>
              <a:gd name="connsiteY14" fmla="*/ 239912 h 316761"/>
              <a:gd name="connsiteX15" fmla="*/ 1710813 w 2368340"/>
              <a:gd name="connsiteY15" fmla="*/ 225164 h 316761"/>
              <a:gd name="connsiteX16" fmla="*/ 1622323 w 2368340"/>
              <a:gd name="connsiteY16" fmla="*/ 254661 h 316761"/>
              <a:gd name="connsiteX17" fmla="*/ 1578078 w 2368340"/>
              <a:gd name="connsiteY17" fmla="*/ 269409 h 316761"/>
              <a:gd name="connsiteX18" fmla="*/ 1533833 w 2368340"/>
              <a:gd name="connsiteY18" fmla="*/ 284157 h 316761"/>
              <a:gd name="connsiteX19" fmla="*/ 1032387 w 2368340"/>
              <a:gd name="connsiteY19" fmla="*/ 269409 h 316761"/>
              <a:gd name="connsiteX20" fmla="*/ 929149 w 2368340"/>
              <a:gd name="connsiteY20" fmla="*/ 254661 h 316761"/>
              <a:gd name="connsiteX21" fmla="*/ 811162 w 2368340"/>
              <a:gd name="connsiteY21" fmla="*/ 195667 h 316761"/>
              <a:gd name="connsiteX22" fmla="*/ 604684 w 2368340"/>
              <a:gd name="connsiteY22" fmla="*/ 180919 h 316761"/>
              <a:gd name="connsiteX23" fmla="*/ 530942 w 2368340"/>
              <a:gd name="connsiteY23" fmla="*/ 166170 h 316761"/>
              <a:gd name="connsiteX24" fmla="*/ 309717 w 2368340"/>
              <a:gd name="connsiteY24" fmla="*/ 195667 h 316761"/>
              <a:gd name="connsiteX25" fmla="*/ 265471 w 2368340"/>
              <a:gd name="connsiteY25" fmla="*/ 210416 h 316761"/>
              <a:gd name="connsiteX26" fmla="*/ 235975 w 2368340"/>
              <a:gd name="connsiteY26" fmla="*/ 254661 h 316761"/>
              <a:gd name="connsiteX27" fmla="*/ 29497 w 2368340"/>
              <a:gd name="connsiteY27" fmla="*/ 269409 h 316761"/>
              <a:gd name="connsiteX28" fmla="*/ 0 w 2368340"/>
              <a:gd name="connsiteY28" fmla="*/ 225164 h 316761"/>
              <a:gd name="connsiteX29" fmla="*/ 58994 w 2368340"/>
              <a:gd name="connsiteY29" fmla="*/ 151422 h 31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368340" h="316761">
                <a:moveTo>
                  <a:pt x="88491" y="195667"/>
                </a:moveTo>
                <a:cubicBezTo>
                  <a:pt x="93407" y="176003"/>
                  <a:pt x="95254" y="155305"/>
                  <a:pt x="103239" y="136674"/>
                </a:cubicBezTo>
                <a:cubicBezTo>
                  <a:pt x="114122" y="111281"/>
                  <a:pt x="155718" y="62358"/>
                  <a:pt x="176981" y="48183"/>
                </a:cubicBezTo>
                <a:cubicBezTo>
                  <a:pt x="189916" y="39560"/>
                  <a:pt x="206478" y="38351"/>
                  <a:pt x="221226" y="33435"/>
                </a:cubicBezTo>
                <a:cubicBezTo>
                  <a:pt x="235974" y="23603"/>
                  <a:pt x="247785" y="5117"/>
                  <a:pt x="265471" y="3938"/>
                </a:cubicBezTo>
                <a:cubicBezTo>
                  <a:pt x="324538" y="0"/>
                  <a:pt x="383254" y="18686"/>
                  <a:pt x="442452" y="18686"/>
                </a:cubicBezTo>
                <a:cubicBezTo>
                  <a:pt x="570366" y="18686"/>
                  <a:pt x="698091" y="8854"/>
                  <a:pt x="825910" y="3938"/>
                </a:cubicBezTo>
                <a:lnTo>
                  <a:pt x="1268362" y="18686"/>
                </a:lnTo>
                <a:cubicBezTo>
                  <a:pt x="1582961" y="25380"/>
                  <a:pt x="1897876" y="19961"/>
                  <a:pt x="2212258" y="33435"/>
                </a:cubicBezTo>
                <a:cubicBezTo>
                  <a:pt x="2243322" y="34766"/>
                  <a:pt x="2300749" y="62932"/>
                  <a:pt x="2300749" y="62932"/>
                </a:cubicBezTo>
                <a:cubicBezTo>
                  <a:pt x="2320413" y="92429"/>
                  <a:pt x="2368340" y="117030"/>
                  <a:pt x="2359742" y="151422"/>
                </a:cubicBezTo>
                <a:cubicBezTo>
                  <a:pt x="2354826" y="171087"/>
                  <a:pt x="2363124" y="201351"/>
                  <a:pt x="2344994" y="210416"/>
                </a:cubicBezTo>
                <a:cubicBezTo>
                  <a:pt x="2305176" y="230325"/>
                  <a:pt x="2256471" y="219963"/>
                  <a:pt x="2212258" y="225164"/>
                </a:cubicBezTo>
                <a:cubicBezTo>
                  <a:pt x="1996135" y="250590"/>
                  <a:pt x="2185454" y="233399"/>
                  <a:pt x="1887794" y="254661"/>
                </a:cubicBezTo>
                <a:cubicBezTo>
                  <a:pt x="1843549" y="249745"/>
                  <a:pt x="1798970" y="247231"/>
                  <a:pt x="1755058" y="239912"/>
                </a:cubicBezTo>
                <a:cubicBezTo>
                  <a:pt x="1739723" y="237356"/>
                  <a:pt x="1726264" y="223447"/>
                  <a:pt x="1710813" y="225164"/>
                </a:cubicBezTo>
                <a:cubicBezTo>
                  <a:pt x="1679911" y="228598"/>
                  <a:pt x="1651820" y="244829"/>
                  <a:pt x="1622323" y="254661"/>
                </a:cubicBezTo>
                <a:lnTo>
                  <a:pt x="1578078" y="269409"/>
                </a:lnTo>
                <a:lnTo>
                  <a:pt x="1533833" y="284157"/>
                </a:lnTo>
                <a:lnTo>
                  <a:pt x="1032387" y="269409"/>
                </a:lnTo>
                <a:cubicBezTo>
                  <a:pt x="997666" y="267715"/>
                  <a:pt x="962445" y="264650"/>
                  <a:pt x="929149" y="254661"/>
                </a:cubicBezTo>
                <a:cubicBezTo>
                  <a:pt x="794764" y="214346"/>
                  <a:pt x="1003092" y="225972"/>
                  <a:pt x="811162" y="195667"/>
                </a:cubicBezTo>
                <a:cubicBezTo>
                  <a:pt x="743005" y="184905"/>
                  <a:pt x="673510" y="185835"/>
                  <a:pt x="604684" y="180919"/>
                </a:cubicBezTo>
                <a:cubicBezTo>
                  <a:pt x="580103" y="176003"/>
                  <a:pt x="556009" y="166170"/>
                  <a:pt x="530942" y="166170"/>
                </a:cubicBezTo>
                <a:cubicBezTo>
                  <a:pt x="443969" y="166170"/>
                  <a:pt x="385761" y="173940"/>
                  <a:pt x="309717" y="195667"/>
                </a:cubicBezTo>
                <a:cubicBezTo>
                  <a:pt x="294769" y="199938"/>
                  <a:pt x="280220" y="205500"/>
                  <a:pt x="265471" y="210416"/>
                </a:cubicBezTo>
                <a:cubicBezTo>
                  <a:pt x="255639" y="225164"/>
                  <a:pt x="248509" y="242127"/>
                  <a:pt x="235975" y="254661"/>
                </a:cubicBezTo>
                <a:cubicBezTo>
                  <a:pt x="173875" y="316761"/>
                  <a:pt x="125669" y="278152"/>
                  <a:pt x="29497" y="269409"/>
                </a:cubicBezTo>
                <a:cubicBezTo>
                  <a:pt x="19665" y="254661"/>
                  <a:pt x="0" y="242889"/>
                  <a:pt x="0" y="225164"/>
                </a:cubicBezTo>
                <a:cubicBezTo>
                  <a:pt x="0" y="206560"/>
                  <a:pt x="46154" y="164262"/>
                  <a:pt x="58994" y="151422"/>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endParaRPr lang="fr-FR" b="1" dirty="0" smtClean="0">
              <a:effectLst>
                <a:outerShdw blurRad="38100" dist="38100" dir="2700000" algn="tl">
                  <a:srgbClr val="C0C0C0"/>
                </a:outerShdw>
              </a:effectLst>
            </a:endParaRPr>
          </a:p>
        </p:txBody>
      </p:sp>
      <p:sp>
        <p:nvSpPr>
          <p:cNvPr id="160771" name="Rectangle 3"/>
          <p:cNvSpPr>
            <a:spLocks noGrp="1" noChangeArrowheads="1"/>
          </p:cNvSpPr>
          <p:nvPr>
            <p:ph type="body" idx="1"/>
          </p:nvPr>
        </p:nvSpPr>
        <p:spPr/>
        <p:txBody>
          <a:bodyPr/>
          <a:lstStyle/>
          <a:p>
            <a:pPr algn="ctr" eaLnBrk="1" hangingPunct="1">
              <a:defRPr/>
            </a:pPr>
            <a:endParaRPr lang="fr-FR" b="1" dirty="0" smtClean="0">
              <a:effectLst>
                <a:outerShdw blurRad="38100" dist="38100" dir="2700000" algn="tl">
                  <a:srgbClr val="C0C0C0"/>
                </a:outerShdw>
              </a:effectLst>
            </a:endParaRPr>
          </a:p>
          <a:p>
            <a:pPr algn="ctr" eaLnBrk="1" hangingPunct="1">
              <a:defRPr/>
            </a:pPr>
            <a:endParaRPr lang="fr-FR" b="1" dirty="0" smtClean="0">
              <a:effectLst>
                <a:outerShdw blurRad="38100" dist="38100" dir="2700000" algn="tl">
                  <a:srgbClr val="C0C0C0"/>
                </a:outerShdw>
              </a:effectLst>
            </a:endParaRPr>
          </a:p>
          <a:p>
            <a:pPr algn="ctr" eaLnBrk="1" hangingPunct="1">
              <a:buFont typeface="Wingdings" pitchFamily="2" charset="2"/>
              <a:buNone/>
              <a:defRPr/>
            </a:pPr>
            <a:r>
              <a:rPr lang="fr-FR" b="1" dirty="0" smtClean="0">
                <a:effectLst>
                  <a:outerShdw blurRad="38100" dist="38100" dir="2700000" algn="tl">
                    <a:srgbClr val="C0C0C0"/>
                  </a:outerShdw>
                </a:effectLst>
              </a:rPr>
              <a:t>Introduction générale</a:t>
            </a:r>
          </a:p>
          <a:p>
            <a:pPr eaLnBrk="1" hangingPunct="1">
              <a:defRPr/>
            </a:pPr>
            <a:endParaRPr lang="fr-FR"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Définir un voisinage externe sur la table comme si cette dernière pouvait être enroulée dans les 2 directions.</a:t>
            </a:r>
            <a:endParaRPr lang="fr-FR" dirty="0" smtClean="0"/>
          </a:p>
          <a:p>
            <a:r>
              <a:rPr lang="fr-FR" dirty="0" smtClean="0"/>
              <a:t> </a:t>
            </a:r>
          </a:p>
          <a:p>
            <a:pPr>
              <a:buNone/>
            </a:pPr>
            <a:endParaRPr lang="fr-FR" dirty="0"/>
          </a:p>
        </p:txBody>
      </p:sp>
      <p:pic>
        <p:nvPicPr>
          <p:cNvPr id="292866" name="Picture 2"/>
          <p:cNvPicPr>
            <a:picLocks noChangeAspect="1" noChangeArrowheads="1"/>
          </p:cNvPicPr>
          <p:nvPr/>
        </p:nvPicPr>
        <p:blipFill>
          <a:blip r:embed="rId2"/>
          <a:srcRect/>
          <a:stretch>
            <a:fillRect/>
          </a:stretch>
        </p:blipFill>
        <p:spPr bwMode="auto">
          <a:xfrm>
            <a:off x="2557463" y="4910150"/>
            <a:ext cx="4300553" cy="519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293890" name="Picture 2"/>
          <p:cNvPicPr>
            <a:picLocks noChangeAspect="1" noChangeArrowheads="1"/>
          </p:cNvPicPr>
          <p:nvPr/>
        </p:nvPicPr>
        <p:blipFill>
          <a:blip r:embed="rId2"/>
          <a:srcRect/>
          <a:stretch>
            <a:fillRect/>
          </a:stretch>
        </p:blipFill>
        <p:spPr bwMode="auto">
          <a:xfrm>
            <a:off x="2509838" y="2138363"/>
            <a:ext cx="4124325" cy="258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méthode de simplification de </a:t>
            </a:r>
            <a:r>
              <a:rPr lang="fr-FR" dirty="0" err="1" smtClean="0"/>
              <a:t>Karnaugh</a:t>
            </a:r>
            <a:r>
              <a:rPr lang="fr-FR" dirty="0" smtClean="0"/>
              <a:t> devient moins aisée dans le  cas nombre de variables &gt;à 4.</a:t>
            </a:r>
          </a:p>
          <a:p>
            <a:r>
              <a:rPr lang="fr-FR" dirty="0" smtClean="0"/>
              <a:t>on utilisera les méthodes algorithmiques ; Quine/</a:t>
            </a:r>
            <a:r>
              <a:rPr lang="fr-FR" dirty="0" err="1" smtClean="0"/>
              <a:t>McCluskey</a:t>
            </a:r>
            <a:r>
              <a:rPr lang="fr-FR" dirty="0" smtClean="0"/>
              <a:t>, </a:t>
            </a:r>
            <a:r>
              <a:rPr lang="fr-FR" dirty="0" err="1" smtClean="0"/>
              <a:t>Petrick</a:t>
            </a:r>
            <a:r>
              <a:rPr lang="fr-FR" dirty="0" smtClean="0"/>
              <a:t> ou </a:t>
            </a:r>
            <a:r>
              <a:rPr lang="fr-FR" dirty="0" err="1" smtClean="0"/>
              <a:t>Espresso</a:t>
            </a:r>
            <a:r>
              <a:rPr lang="fr-FR" dirty="0" smtClean="0"/>
              <a:t> ( non traitées dans ce cours :  ).</a:t>
            </a:r>
          </a:p>
          <a:p>
            <a:endParaRPr lang="fr-F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3200" b="1" dirty="0" smtClean="0"/>
              <a:t>Réalisation des circuits logiques combinatoires</a:t>
            </a:r>
            <a:endParaRPr lang="fr-FR" sz="3200" dirty="0"/>
          </a:p>
        </p:txBody>
      </p:sp>
      <p:sp>
        <p:nvSpPr>
          <p:cNvPr id="3" name="Espace réservé du contenu 2"/>
          <p:cNvSpPr>
            <a:spLocks noGrp="1"/>
          </p:cNvSpPr>
          <p:nvPr>
            <p:ph idx="1"/>
          </p:nvPr>
        </p:nvSpPr>
        <p:spPr/>
        <p:txBody>
          <a:bodyPr/>
          <a:lstStyle/>
          <a:p>
            <a:pPr>
              <a:buNone/>
            </a:pPr>
            <a:r>
              <a:rPr lang="fr-FR" b="1" dirty="0" smtClean="0"/>
              <a:t>Procédure de réalisation d'un circuit logique combinatoire :</a:t>
            </a:r>
            <a:r>
              <a:rPr lang="fr-FR" dirty="0" smtClean="0"/>
              <a:t> </a:t>
            </a:r>
          </a:p>
          <a:p>
            <a:pPr lvl="0"/>
            <a:r>
              <a:rPr lang="fr-FR" dirty="0" smtClean="0"/>
              <a:t>Etablir la table de vérité à partir d’un cahier  de charges</a:t>
            </a:r>
          </a:p>
          <a:p>
            <a:pPr lvl="0"/>
            <a:r>
              <a:rPr lang="fr-FR" dirty="0" smtClean="0"/>
              <a:t>Calculer la forme canonique de la fonction logique</a:t>
            </a:r>
          </a:p>
          <a:p>
            <a:pPr lvl="0"/>
            <a:r>
              <a:rPr lang="fr-FR" dirty="0" smtClean="0"/>
              <a:t>Simplifier la forme canonique</a:t>
            </a:r>
          </a:p>
          <a:p>
            <a:pPr lvl="0"/>
            <a:r>
              <a:rPr lang="fr-FR" dirty="0" smtClean="0"/>
              <a:t>Réaliser le circuit par les portes logiques de base</a:t>
            </a:r>
          </a:p>
          <a:p>
            <a:endParaRPr lang="fr-F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b="1" dirty="0" smtClean="0"/>
              <a:t>Schématisation du circuit logique combinatoire (logigramme) :</a:t>
            </a:r>
            <a:endParaRPr lang="fr-FR" sz="3200" dirty="0"/>
          </a:p>
        </p:txBody>
      </p:sp>
      <p:sp>
        <p:nvSpPr>
          <p:cNvPr id="3" name="Espace réservé du contenu 2"/>
          <p:cNvSpPr>
            <a:spLocks noGrp="1"/>
          </p:cNvSpPr>
          <p:nvPr>
            <p:ph idx="1"/>
          </p:nvPr>
        </p:nvSpPr>
        <p:spPr/>
        <p:txBody>
          <a:bodyPr/>
          <a:lstStyle/>
          <a:p>
            <a:pPr lvl="0"/>
            <a:r>
              <a:rPr lang="fr-FR" dirty="0" smtClean="0"/>
              <a:t>Réaliser l'inversion par des portes NOT des variables d'entrées si leurs compléments figurent sur la forme simplifiée de la fonction.</a:t>
            </a:r>
          </a:p>
          <a:p>
            <a:pPr lvl="0"/>
            <a:r>
              <a:rPr lang="fr-FR" dirty="0" smtClean="0"/>
              <a:t>Construire les portes ET pour réaliser les différents mintermes de la fonction.</a:t>
            </a:r>
          </a:p>
          <a:p>
            <a:endParaRPr lang="fr-F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dirty="0" smtClean="0"/>
              <a:t>Etablir le câblage des portes ET avec les entrées appropriées.</a:t>
            </a:r>
          </a:p>
          <a:p>
            <a:pPr lvl="0"/>
            <a:r>
              <a:rPr lang="fr-FR" dirty="0" smtClean="0"/>
              <a:t>Réunir l'ensemble des sorties des portes ET vers une porte OR 	dont la sortie est le résultat de la fonction logique.</a:t>
            </a:r>
          </a:p>
          <a:p>
            <a:endParaRPr lang="fr-F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1" i="1" dirty="0" smtClean="0"/>
              <a:t>Exemple</a:t>
            </a:r>
            <a:endParaRPr lang="fr-FR" sz="2800" dirty="0"/>
          </a:p>
        </p:txBody>
      </p:sp>
      <p:graphicFrame>
        <p:nvGraphicFramePr>
          <p:cNvPr id="5" name="Espace réservé du contenu 4"/>
          <p:cNvGraphicFramePr>
            <a:graphicFrameLocks noGrp="1"/>
          </p:cNvGraphicFramePr>
          <p:nvPr>
            <p:ph idx="1"/>
          </p:nvPr>
        </p:nvGraphicFramePr>
        <p:xfrm>
          <a:off x="3621088" y="2214554"/>
          <a:ext cx="2895600" cy="2071701"/>
        </p:xfrm>
        <a:graphic>
          <a:graphicData uri="http://schemas.openxmlformats.org/drawingml/2006/table">
            <a:tbl>
              <a:tblPr/>
              <a:tblGrid>
                <a:gridCol w="723900"/>
                <a:gridCol w="723900"/>
                <a:gridCol w="723900"/>
                <a:gridCol w="723900"/>
              </a:tblGrid>
              <a:tr h="230189">
                <a:tc>
                  <a:txBody>
                    <a:bodyPr/>
                    <a:lstStyle/>
                    <a:p>
                      <a:pPr algn="just">
                        <a:spcAft>
                          <a:spcPts val="0"/>
                        </a:spcAft>
                      </a:pPr>
                      <a:r>
                        <a:rPr lang="fr-FR" sz="1200">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C</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F</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89">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94919" name="Rectangle 7"/>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300043" name="Picture 11"/>
          <p:cNvPicPr>
            <a:picLocks noChangeAspect="1" noChangeArrowheads="1"/>
          </p:cNvPicPr>
          <p:nvPr/>
        </p:nvPicPr>
        <p:blipFill>
          <a:blip r:embed="rId2"/>
          <a:srcRect/>
          <a:stretch>
            <a:fillRect/>
          </a:stretch>
        </p:blipFill>
        <p:spPr bwMode="auto">
          <a:xfrm>
            <a:off x="2428860" y="2214554"/>
            <a:ext cx="4429156" cy="571504"/>
          </a:xfrm>
          <a:prstGeom prst="rect">
            <a:avLst/>
          </a:prstGeom>
          <a:noFill/>
          <a:ln w="9525">
            <a:noFill/>
            <a:miter lim="800000"/>
            <a:headEnd/>
            <a:tailEnd/>
          </a:ln>
          <a:effectLst/>
        </p:spPr>
      </p:pic>
      <p:pic>
        <p:nvPicPr>
          <p:cNvPr id="300045" name="Picture 13"/>
          <p:cNvPicPr>
            <a:picLocks noChangeAspect="1" noChangeArrowheads="1"/>
          </p:cNvPicPr>
          <p:nvPr/>
        </p:nvPicPr>
        <p:blipFill>
          <a:blip r:embed="rId3"/>
          <a:srcRect/>
          <a:stretch>
            <a:fillRect/>
          </a:stretch>
        </p:blipFill>
        <p:spPr bwMode="auto">
          <a:xfrm>
            <a:off x="2571736" y="3357562"/>
            <a:ext cx="527685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3200" b="1" dirty="0" smtClean="0"/>
              <a:t>Equivalence entre les circuits logiques combinatoires</a:t>
            </a:r>
            <a:endParaRPr lang="fr-FR" sz="3200" dirty="0"/>
          </a:p>
        </p:txBody>
      </p:sp>
      <p:sp>
        <p:nvSpPr>
          <p:cNvPr id="3" name="Espace réservé du contenu 2"/>
          <p:cNvSpPr>
            <a:spLocks noGrp="1"/>
          </p:cNvSpPr>
          <p:nvPr>
            <p:ph idx="1"/>
          </p:nvPr>
        </p:nvSpPr>
        <p:spPr/>
        <p:txBody>
          <a:bodyPr/>
          <a:lstStyle/>
          <a:p>
            <a:r>
              <a:rPr lang="fr-FR" dirty="0" smtClean="0"/>
              <a:t> Après la simplification d'une fonction logique on peut utiliser les théorèmes de Boole et  de DE MORGAN pour réaliser les fonctions logiques par plusieurs circuits équivalents. </a:t>
            </a:r>
          </a:p>
          <a:p>
            <a:endParaRPr lang="fr-F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Exemple</a:t>
            </a:r>
          </a:p>
          <a:p>
            <a:pPr>
              <a:buNone/>
            </a:pPr>
            <a:r>
              <a:rPr lang="fr-FR" dirty="0" smtClean="0"/>
              <a:t>Le circuit de l'exemple précédent peut être obtenu d'une autre façon.</a:t>
            </a:r>
            <a:endParaRPr lang="fr-FR" dirty="0"/>
          </a:p>
        </p:txBody>
      </p:sp>
      <p:pic>
        <p:nvPicPr>
          <p:cNvPr id="301058" name="Picture 2"/>
          <p:cNvPicPr>
            <a:picLocks noChangeAspect="1" noChangeArrowheads="1"/>
          </p:cNvPicPr>
          <p:nvPr/>
        </p:nvPicPr>
        <p:blipFill>
          <a:blip r:embed="rId2"/>
          <a:srcRect/>
          <a:stretch>
            <a:fillRect/>
          </a:stretch>
        </p:blipFill>
        <p:spPr bwMode="auto">
          <a:xfrm>
            <a:off x="1428728" y="3857628"/>
            <a:ext cx="4429156" cy="571504"/>
          </a:xfrm>
          <a:prstGeom prst="rect">
            <a:avLst/>
          </a:prstGeom>
          <a:noFill/>
          <a:ln w="9525">
            <a:noFill/>
            <a:miter lim="800000"/>
            <a:headEnd/>
            <a:tailEnd/>
          </a:ln>
          <a:effectLst/>
        </p:spPr>
      </p:pic>
      <p:pic>
        <p:nvPicPr>
          <p:cNvPr id="301059" name="Picture 3"/>
          <p:cNvPicPr>
            <a:picLocks noChangeAspect="1" noChangeArrowheads="1"/>
          </p:cNvPicPr>
          <p:nvPr/>
        </p:nvPicPr>
        <p:blipFill>
          <a:blip r:embed="rId3"/>
          <a:srcRect/>
          <a:stretch>
            <a:fillRect/>
          </a:stretch>
        </p:blipFill>
        <p:spPr bwMode="auto">
          <a:xfrm>
            <a:off x="3929058" y="4786322"/>
            <a:ext cx="3276600" cy="14097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fr-FR" smtClean="0"/>
          </a:p>
        </p:txBody>
      </p:sp>
      <p:sp>
        <p:nvSpPr>
          <p:cNvPr id="9219" name="Rectangle 3"/>
          <p:cNvSpPr>
            <a:spLocks noGrp="1" noChangeArrowheads="1"/>
          </p:cNvSpPr>
          <p:nvPr>
            <p:ph type="body" idx="1"/>
          </p:nvPr>
        </p:nvSpPr>
        <p:spPr>
          <a:xfrm>
            <a:off x="1371600" y="2924175"/>
            <a:ext cx="7772400" cy="4114800"/>
          </a:xfrm>
        </p:spPr>
        <p:txBody>
          <a:bodyPr/>
          <a:lstStyle/>
          <a:p>
            <a:pPr eaLnBrk="1" hangingPunct="1"/>
            <a:endParaRPr lang="fr-FR" smtClean="0"/>
          </a:p>
        </p:txBody>
      </p:sp>
      <p:sp>
        <p:nvSpPr>
          <p:cNvPr id="157720" name="Text Box 24"/>
          <p:cNvSpPr txBox="1">
            <a:spLocks noChangeArrowheads="1"/>
          </p:cNvSpPr>
          <p:nvPr/>
        </p:nvSpPr>
        <p:spPr bwMode="auto">
          <a:xfrm>
            <a:off x="1835150" y="1557338"/>
            <a:ext cx="6172200" cy="4572000"/>
          </a:xfrm>
          <a:prstGeom prst="rect">
            <a:avLst/>
          </a:prstGeom>
          <a:solidFill>
            <a:srgbClr val="FFFFFF"/>
          </a:solidFill>
          <a:ln w="12700">
            <a:solidFill>
              <a:srgbClr val="000000"/>
            </a:solidFill>
            <a:miter lim="800000"/>
            <a:headEnd/>
            <a:tailEnd/>
          </a:ln>
        </p:spPr>
        <p:txBody>
          <a:bodyPr/>
          <a:lstStyle/>
          <a:p>
            <a:pPr>
              <a:defRPr/>
            </a:pPr>
            <a:endParaRPr lang="fr-FR" sz="1200" dirty="0">
              <a:latin typeface="Times New Roman" pitchFamily="18" charset="0"/>
            </a:endParaRPr>
          </a:p>
          <a:p>
            <a:pPr algn="ctr">
              <a:defRPr/>
            </a:pPr>
            <a:r>
              <a:rPr lang="fr-FR" sz="1600" b="1" dirty="0">
                <a:effectLst>
                  <a:outerShdw blurRad="38100" dist="38100" dir="2700000" algn="tl">
                    <a:srgbClr val="C0C0C0"/>
                  </a:outerShdw>
                </a:effectLst>
                <a:latin typeface="Times New Roman" pitchFamily="18" charset="0"/>
              </a:rPr>
              <a:t>Sous un système d’</a:t>
            </a:r>
            <a:r>
              <a:rPr lang="fr-FR" sz="1600" b="1" dirty="0" err="1">
                <a:effectLst>
                  <a:outerShdw blurRad="38100" dist="38100" dir="2700000" algn="tl">
                    <a:srgbClr val="C0C0C0"/>
                  </a:outerShdw>
                </a:effectLst>
                <a:latin typeface="Times New Roman" pitchFamily="18" charset="0"/>
              </a:rPr>
              <a:t>exploiation</a:t>
            </a:r>
            <a:r>
              <a:rPr lang="fr-FR" sz="1600" b="1" dirty="0">
                <a:effectLst>
                  <a:outerShdw blurRad="38100" dist="38100" dir="2700000" algn="tl">
                    <a:srgbClr val="C0C0C0"/>
                  </a:outerShdw>
                </a:effectLst>
                <a:latin typeface="Times New Roman" pitchFamily="18" charset="0"/>
              </a:rPr>
              <a:t>: Windows, Unix, OS2,……</a:t>
            </a:r>
            <a:endParaRPr lang="fr-FR" sz="1600" b="1" i="1" dirty="0">
              <a:effectLst>
                <a:outerShdw blurRad="38100" dist="38100" dir="2700000" algn="tl">
                  <a:srgbClr val="C0C0C0"/>
                </a:outerShdw>
              </a:effectLst>
              <a:latin typeface="Times New Roman" pitchFamily="18" charset="0"/>
            </a:endParaRPr>
          </a:p>
          <a:p>
            <a:pPr>
              <a:defRPr/>
            </a:pPr>
            <a:endParaRPr lang="fr-FR" sz="1400" b="1" i="1" dirty="0">
              <a:latin typeface="Times New Roman" pitchFamily="18" charset="0"/>
            </a:endParaRPr>
          </a:p>
          <a:p>
            <a:pPr>
              <a:defRPr/>
            </a:pPr>
            <a:r>
              <a:rPr lang="fr-FR" sz="1400" b="1" i="1" dirty="0">
                <a:latin typeface="Times New Roman" pitchFamily="18" charset="0"/>
              </a:rPr>
              <a:t>Langages de programmation haut niveau (évolués)</a:t>
            </a:r>
          </a:p>
          <a:p>
            <a:pPr>
              <a:defRPr/>
            </a:pPr>
            <a:endParaRPr lang="fr-FR" sz="1400" dirty="0">
              <a:latin typeface="Times New Roman" pitchFamily="18" charset="0"/>
            </a:endParaRPr>
          </a:p>
          <a:p>
            <a:pPr lvl="1">
              <a:buFont typeface="Symbol" pitchFamily="18" charset="2"/>
              <a:buChar char="·"/>
              <a:defRPr/>
            </a:pPr>
            <a:r>
              <a:rPr lang="fr-FR" sz="1400" dirty="0">
                <a:latin typeface="Times New Roman" pitchFamily="18" charset="0"/>
              </a:rPr>
              <a:t>Fonctionnels (Lisp, Prolog, </a:t>
            </a:r>
            <a:r>
              <a:rPr lang="fr-FR" sz="1400" dirty="0" err="1">
                <a:latin typeface="Times New Roman" pitchFamily="18" charset="0"/>
              </a:rPr>
              <a:t>Caml</a:t>
            </a:r>
            <a:r>
              <a:rPr lang="fr-FR" sz="1400" dirty="0">
                <a:latin typeface="Times New Roman" pitchFamily="18" charset="0"/>
              </a:rPr>
              <a:t>,…)</a:t>
            </a:r>
          </a:p>
          <a:p>
            <a:pPr>
              <a:buFont typeface="Symbol" pitchFamily="18" charset="2"/>
              <a:buChar char="·"/>
              <a:defRPr/>
            </a:pPr>
            <a:r>
              <a:rPr lang="fr-FR" sz="1400" dirty="0">
                <a:latin typeface="Times New Roman" pitchFamily="18" charset="0"/>
              </a:rPr>
              <a:t>Impératifs (Ada, Modula, C, Fortran, Cobol, Pascal….)</a:t>
            </a:r>
          </a:p>
          <a:p>
            <a:pPr>
              <a:buFont typeface="Symbol" pitchFamily="18" charset="2"/>
              <a:buChar char="·"/>
              <a:defRPr/>
            </a:pPr>
            <a:r>
              <a:rPr lang="fr-FR" sz="1400" dirty="0">
                <a:latin typeface="Times New Roman" pitchFamily="18" charset="0"/>
              </a:rPr>
              <a:t>Orientés objet (C++, Java, Visual c, Visual Basic,…)</a:t>
            </a:r>
          </a:p>
          <a:p>
            <a:pPr>
              <a:defRPr/>
            </a:pPr>
            <a:endParaRPr lang="fr-FR" sz="1400" dirty="0">
              <a:latin typeface="Times New Roman" pitchFamily="18" charset="0"/>
            </a:endParaRPr>
          </a:p>
          <a:p>
            <a:pPr>
              <a:defRPr/>
            </a:pPr>
            <a:r>
              <a:rPr lang="fr-FR" sz="1400" b="1" i="1" dirty="0">
                <a:latin typeface="Times New Roman" pitchFamily="18" charset="0"/>
              </a:rPr>
              <a:t>Applicatifs</a:t>
            </a:r>
          </a:p>
          <a:p>
            <a:pPr>
              <a:defRPr/>
            </a:pPr>
            <a:endParaRPr lang="fr-FR" sz="1400" dirty="0">
              <a:latin typeface="Times New Roman" pitchFamily="18" charset="0"/>
            </a:endParaRPr>
          </a:p>
          <a:p>
            <a:pPr lvl="1">
              <a:buFont typeface="Symbol" pitchFamily="18" charset="2"/>
              <a:buChar char="·"/>
              <a:defRPr/>
            </a:pPr>
            <a:r>
              <a:rPr lang="fr-FR" sz="1400" dirty="0">
                <a:latin typeface="Times New Roman" pitchFamily="18" charset="0"/>
              </a:rPr>
              <a:t>Bureautique (traitement de texte, tableur, SGDB,…)</a:t>
            </a:r>
          </a:p>
          <a:p>
            <a:pPr>
              <a:buFont typeface="Symbol" pitchFamily="18" charset="2"/>
              <a:buChar char="·"/>
              <a:defRPr/>
            </a:pPr>
            <a:r>
              <a:rPr lang="fr-FR" sz="1400" dirty="0" err="1">
                <a:latin typeface="Times New Roman" pitchFamily="18" charset="0"/>
              </a:rPr>
              <a:t>Prologiciels</a:t>
            </a:r>
            <a:r>
              <a:rPr lang="fr-FR" sz="1400" dirty="0">
                <a:latin typeface="Times New Roman" pitchFamily="18" charset="0"/>
              </a:rPr>
              <a:t> de gestion de stocke, de gestion de paie,  de comptabilité,…)</a:t>
            </a:r>
          </a:p>
          <a:p>
            <a:pPr>
              <a:buFont typeface="Symbol" pitchFamily="18" charset="2"/>
              <a:buChar char="·"/>
              <a:defRPr/>
            </a:pPr>
            <a:r>
              <a:rPr lang="fr-FR" sz="1400" dirty="0" err="1">
                <a:latin typeface="Times New Roman" pitchFamily="18" charset="0"/>
              </a:rPr>
              <a:t>Prologiciels</a:t>
            </a:r>
            <a:r>
              <a:rPr lang="fr-FR" sz="1400" dirty="0">
                <a:latin typeface="Times New Roman" pitchFamily="18" charset="0"/>
              </a:rPr>
              <a:t> scientifiques (</a:t>
            </a:r>
            <a:r>
              <a:rPr lang="fr-FR" sz="1400" dirty="0" err="1">
                <a:latin typeface="Times New Roman" pitchFamily="18" charset="0"/>
              </a:rPr>
              <a:t>MathLab</a:t>
            </a:r>
            <a:r>
              <a:rPr lang="fr-FR" sz="1400" dirty="0">
                <a:latin typeface="Times New Roman" pitchFamily="18" charset="0"/>
              </a:rPr>
              <a:t>, </a:t>
            </a:r>
          </a:p>
          <a:p>
            <a:pPr>
              <a:buFont typeface="Symbol" pitchFamily="18" charset="2"/>
              <a:buChar char="·"/>
              <a:defRPr/>
            </a:pPr>
            <a:r>
              <a:rPr lang="fr-FR" sz="1400" dirty="0" err="1">
                <a:latin typeface="Times New Roman" pitchFamily="18" charset="0"/>
              </a:rPr>
              <a:t>Etc</a:t>
            </a:r>
            <a:r>
              <a:rPr lang="fr-FR" sz="1400" dirty="0">
                <a:latin typeface="Times New Roman" pitchFamily="18" charset="0"/>
              </a:rPr>
              <a:t> </a:t>
            </a:r>
          </a:p>
          <a:p>
            <a:pPr>
              <a:defRPr/>
            </a:pPr>
            <a:endParaRPr lang="fr-FR" sz="1400" dirty="0">
              <a:latin typeface="Times New Roman" pitchFamily="18" charset="0"/>
            </a:endParaRPr>
          </a:p>
          <a:p>
            <a:pPr>
              <a:defRPr/>
            </a:pPr>
            <a:r>
              <a:rPr lang="fr-FR" sz="1400" b="1" i="1" dirty="0">
                <a:latin typeface="Times New Roman" pitchFamily="18" charset="0"/>
              </a:rPr>
              <a:t>Langages de programmation bas niveau</a:t>
            </a:r>
            <a:endParaRPr lang="fr-FR" sz="1400" dirty="0">
              <a:latin typeface="Times New Roman" pitchFamily="18" charset="0"/>
            </a:endParaRPr>
          </a:p>
          <a:p>
            <a:pPr>
              <a:defRPr/>
            </a:pPr>
            <a:endParaRPr lang="fr-FR" sz="1400" dirty="0">
              <a:latin typeface="Times New Roman" pitchFamily="18" charset="0"/>
            </a:endParaRPr>
          </a:p>
          <a:p>
            <a:pPr>
              <a:buFont typeface="Symbol" pitchFamily="18" charset="2"/>
              <a:buChar char="·"/>
              <a:defRPr/>
            </a:pPr>
            <a:r>
              <a:rPr lang="fr-FR" sz="1400" dirty="0">
                <a:latin typeface="Times New Roman" pitchFamily="18" charset="0"/>
              </a:rPr>
              <a:t>Assembleur</a:t>
            </a:r>
          </a:p>
          <a:p>
            <a:pPr>
              <a:buFont typeface="Symbol" pitchFamily="18" charset="2"/>
              <a:buChar char="·"/>
              <a:defRPr/>
            </a:pPr>
            <a:r>
              <a:rPr lang="fr-FR" sz="1400" dirty="0">
                <a:latin typeface="Times New Roman" pitchFamily="18" charset="0"/>
              </a:rPr>
              <a:t>Hexadécimal</a:t>
            </a:r>
          </a:p>
          <a:p>
            <a:pPr>
              <a:buFont typeface="Symbol" pitchFamily="18" charset="2"/>
              <a:buChar char="·"/>
              <a:defRPr/>
            </a:pPr>
            <a:r>
              <a:rPr lang="fr-FR" sz="1400" dirty="0">
                <a:latin typeface="Times New Roman" pitchFamily="18" charset="0"/>
              </a:rPr>
              <a:t>Machine</a:t>
            </a:r>
          </a:p>
          <a:p>
            <a:pPr>
              <a:defRPr/>
            </a:pPr>
            <a:endParaRPr lang="fr-FR" sz="1400" dirty="0">
              <a:latin typeface="Times New Roman" pitchFamily="18" charset="0"/>
            </a:endParaRPr>
          </a:p>
          <a:p>
            <a:pPr>
              <a:defRPr/>
            </a:pPr>
            <a:endParaRPr lang="fr-FR" sz="1400" dirty="0">
              <a:latin typeface="Times New Roman" pitchFamily="18" charset="0"/>
            </a:endParaRPr>
          </a:p>
          <a:p>
            <a:pPr>
              <a:defRPr/>
            </a:pPr>
            <a:endParaRPr lang="fr-FR" sz="1400" dirty="0">
              <a:latin typeface="Times New Roman" pitchFamily="18" charset="0"/>
            </a:endParaRPr>
          </a:p>
          <a:p>
            <a:pPr>
              <a:defRPr/>
            </a:pPr>
            <a:endParaRPr lang="fr-FR" dirty="0"/>
          </a:p>
        </p:txBody>
      </p:sp>
      <p:sp>
        <p:nvSpPr>
          <p:cNvPr id="9221" name="Line 25"/>
          <p:cNvSpPr>
            <a:spLocks noChangeShapeType="1"/>
          </p:cNvSpPr>
          <p:nvPr/>
        </p:nvSpPr>
        <p:spPr bwMode="auto">
          <a:xfrm>
            <a:off x="1720850" y="1328738"/>
            <a:ext cx="0" cy="4864100"/>
          </a:xfrm>
          <a:prstGeom prst="line">
            <a:avLst/>
          </a:prstGeom>
          <a:noFill/>
          <a:ln w="9525">
            <a:solidFill>
              <a:srgbClr val="000000"/>
            </a:solidFill>
            <a:round/>
            <a:headEnd type="triangle" w="med" len="med"/>
            <a:tailEnd/>
          </a:ln>
        </p:spPr>
        <p:txBody>
          <a:bodyPr/>
          <a:lstStyle/>
          <a:p>
            <a:endParaRPr lang="fr-FR"/>
          </a:p>
        </p:txBody>
      </p:sp>
      <p:sp>
        <p:nvSpPr>
          <p:cNvPr id="157722" name="Text Box 26"/>
          <p:cNvSpPr txBox="1">
            <a:spLocks noChangeArrowheads="1"/>
          </p:cNvSpPr>
          <p:nvPr/>
        </p:nvSpPr>
        <p:spPr bwMode="auto">
          <a:xfrm>
            <a:off x="1285875" y="785813"/>
            <a:ext cx="2160588" cy="720725"/>
          </a:xfrm>
          <a:prstGeom prst="rect">
            <a:avLst/>
          </a:prstGeom>
          <a:solidFill>
            <a:srgbClr val="FFFFFF"/>
          </a:solidFill>
          <a:ln w="9525">
            <a:solidFill>
              <a:srgbClr val="FFFFFF"/>
            </a:solidFill>
            <a:miter lim="800000"/>
            <a:headEnd/>
            <a:tailEnd/>
          </a:ln>
        </p:spPr>
        <p:txBody>
          <a:bodyPr/>
          <a:lstStyle/>
          <a:p>
            <a:pPr algn="ctr">
              <a:defRPr/>
            </a:pPr>
            <a:r>
              <a:rPr lang="fr-FR" sz="3200" b="1" dirty="0">
                <a:effectLst>
                  <a:outerShdw blurRad="38100" dist="38100" dir="2700000" algn="tl">
                    <a:srgbClr val="C0C0C0"/>
                  </a:outerShdw>
                </a:effectLst>
              </a:rPr>
              <a:t>Niveau</a:t>
            </a:r>
            <a:r>
              <a:rPr lang="fr-FR" sz="1600" b="1" dirty="0">
                <a:effectLst>
                  <a:outerShdw blurRad="38100" dist="38100" dir="2700000" algn="tl">
                    <a:srgbClr val="C0C0C0"/>
                  </a:outerShdw>
                </a:effectLst>
                <a:latin typeface="Times New Roman" pitchFamily="18" charset="0"/>
              </a:rPr>
              <a:t> </a:t>
            </a:r>
            <a:r>
              <a:rPr lang="fr-FR" sz="3200" b="1" dirty="0">
                <a:effectLst>
                  <a:outerShdw blurRad="38100" dist="38100" dir="2700000" algn="tl">
                    <a:srgbClr val="C0C0C0"/>
                  </a:outerShdw>
                </a:effectLst>
              </a:rPr>
              <a:t>2</a:t>
            </a:r>
          </a:p>
        </p:txBody>
      </p:sp>
      <p:sp>
        <p:nvSpPr>
          <p:cNvPr id="9223" name="Text Box 27"/>
          <p:cNvSpPr txBox="1">
            <a:spLocks noChangeArrowheads="1"/>
          </p:cNvSpPr>
          <p:nvPr/>
        </p:nvSpPr>
        <p:spPr bwMode="auto">
          <a:xfrm>
            <a:off x="7019925" y="404813"/>
            <a:ext cx="800100" cy="457200"/>
          </a:xfrm>
          <a:prstGeom prst="rect">
            <a:avLst/>
          </a:prstGeom>
          <a:solidFill>
            <a:srgbClr val="C0C0C0"/>
          </a:solidFill>
          <a:ln w="9525">
            <a:solidFill>
              <a:srgbClr val="C0C0C0"/>
            </a:solidFill>
            <a:miter lim="800000"/>
            <a:headEnd/>
            <a:tailEnd/>
          </a:ln>
        </p:spPr>
        <p:txBody>
          <a:bodyPr/>
          <a:lstStyle/>
          <a:p>
            <a:r>
              <a:rPr lang="fr-FR" sz="1200" b="1">
                <a:latin typeface="Times New Roman" pitchFamily="18" charset="0"/>
              </a:rPr>
              <a:t>Aspect </a:t>
            </a:r>
          </a:p>
          <a:p>
            <a:r>
              <a:rPr lang="fr-FR" sz="1200" b="1">
                <a:latin typeface="Times New Roman" pitchFamily="18" charset="0"/>
              </a:rPr>
              <a:t>Logiciel</a:t>
            </a:r>
            <a:endParaRPr lang="fr-F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Par ailleurs, on peut réaliser un circuit logique à l'aide d'un seul type de portes.  Par exemple, réaliser un circuit logique à base de portes NAND ou à base de porte AND ou une combinaison  NOT/OR, AND/OR …</a:t>
            </a:r>
            <a:r>
              <a:rPr lang="fr-FR" dirty="0" err="1" smtClean="0"/>
              <a:t>etc</a:t>
            </a:r>
            <a:endParaRPr lang="fr-FR" dirty="0" smtClean="0"/>
          </a:p>
          <a:p>
            <a:pPr>
              <a:buNone/>
            </a:pPr>
            <a:endParaRPr lang="fr-FR"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i="1" dirty="0" smtClean="0"/>
              <a:t>Exemple 1 </a:t>
            </a:r>
            <a:r>
              <a:rPr lang="fr-FR" dirty="0" smtClean="0"/>
              <a:t>		F = AB + CD</a:t>
            </a:r>
          </a:p>
          <a:p>
            <a:r>
              <a:rPr lang="fr-FR" dirty="0" smtClean="0"/>
              <a:t>- Réaliser cette fonction par des portes NAND</a:t>
            </a:r>
          </a:p>
          <a:p>
            <a:endParaRPr lang="fr-FR" dirty="0"/>
          </a:p>
        </p:txBody>
      </p:sp>
      <p:pic>
        <p:nvPicPr>
          <p:cNvPr id="302082" name="Picture 2"/>
          <p:cNvPicPr>
            <a:picLocks noChangeAspect="1" noChangeArrowheads="1"/>
          </p:cNvPicPr>
          <p:nvPr/>
        </p:nvPicPr>
        <p:blipFill>
          <a:blip r:embed="rId2"/>
          <a:srcRect/>
          <a:stretch>
            <a:fillRect/>
          </a:stretch>
        </p:blipFill>
        <p:spPr bwMode="auto">
          <a:xfrm>
            <a:off x="2643174" y="3857628"/>
            <a:ext cx="4171950" cy="514350"/>
          </a:xfrm>
          <a:prstGeom prst="rect">
            <a:avLst/>
          </a:prstGeom>
          <a:noFill/>
          <a:ln w="9525">
            <a:noFill/>
            <a:miter lim="800000"/>
            <a:headEnd/>
            <a:tailEnd/>
          </a:ln>
          <a:effectLst/>
        </p:spPr>
      </p:pic>
      <p:pic>
        <p:nvPicPr>
          <p:cNvPr id="302083" name="Picture 3"/>
          <p:cNvPicPr>
            <a:picLocks noChangeAspect="1" noChangeArrowheads="1"/>
          </p:cNvPicPr>
          <p:nvPr/>
        </p:nvPicPr>
        <p:blipFill>
          <a:blip r:embed="rId3"/>
          <a:srcRect/>
          <a:stretch>
            <a:fillRect/>
          </a:stretch>
        </p:blipFill>
        <p:spPr bwMode="auto">
          <a:xfrm>
            <a:off x="2600325" y="4714884"/>
            <a:ext cx="3943350" cy="1771650"/>
          </a:xfrm>
          <a:prstGeom prst="rect">
            <a:avLst/>
          </a:prstGeom>
          <a:noFill/>
          <a:ln w="9525">
            <a:noFill/>
            <a:miter lim="800000"/>
            <a:headEnd/>
            <a:tailEnd/>
          </a:ln>
          <a:effec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 Réaliser la fonction F par des portes NOR et  NOT</a:t>
            </a:r>
          </a:p>
          <a:p>
            <a:endParaRPr lang="fr-FR" dirty="0"/>
          </a:p>
        </p:txBody>
      </p:sp>
      <p:pic>
        <p:nvPicPr>
          <p:cNvPr id="303106" name="Picture 2"/>
          <p:cNvPicPr>
            <a:picLocks noChangeAspect="1" noChangeArrowheads="1"/>
          </p:cNvPicPr>
          <p:nvPr/>
        </p:nvPicPr>
        <p:blipFill>
          <a:blip r:embed="rId2"/>
          <a:srcRect/>
          <a:stretch>
            <a:fillRect/>
          </a:stretch>
        </p:blipFill>
        <p:spPr bwMode="auto">
          <a:xfrm>
            <a:off x="2557463" y="3248024"/>
            <a:ext cx="4029075" cy="609603"/>
          </a:xfrm>
          <a:prstGeom prst="rect">
            <a:avLst/>
          </a:prstGeom>
          <a:noFill/>
          <a:ln w="9525">
            <a:noFill/>
            <a:miter lim="800000"/>
            <a:headEnd/>
            <a:tailEnd/>
          </a:ln>
          <a:effectLst/>
        </p:spPr>
      </p:pic>
      <p:pic>
        <p:nvPicPr>
          <p:cNvPr id="303107" name="Picture 3"/>
          <p:cNvPicPr>
            <a:picLocks noChangeAspect="1" noChangeArrowheads="1"/>
          </p:cNvPicPr>
          <p:nvPr/>
        </p:nvPicPr>
        <p:blipFill>
          <a:blip r:embed="rId3"/>
          <a:srcRect/>
          <a:stretch>
            <a:fillRect/>
          </a:stretch>
        </p:blipFill>
        <p:spPr bwMode="auto">
          <a:xfrm>
            <a:off x="2200275" y="4038620"/>
            <a:ext cx="4743450" cy="2247900"/>
          </a:xfrm>
          <a:prstGeom prst="rect">
            <a:avLst/>
          </a:prstGeom>
          <a:noFill/>
          <a:ln w="9525">
            <a:noFill/>
            <a:miter lim="800000"/>
            <a:headEnd/>
            <a:tailEnd/>
          </a:ln>
          <a:effec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0" y="2017713"/>
            <a:ext cx="8955088" cy="4114800"/>
          </a:xfrm>
        </p:spPr>
        <p:txBody>
          <a:bodyPr/>
          <a:lstStyle/>
          <a:p>
            <a:r>
              <a:rPr lang="fr-FR" i="1" dirty="0" smtClean="0"/>
              <a:t>Exemple 2</a:t>
            </a:r>
          </a:p>
          <a:p>
            <a:r>
              <a:rPr lang="fr-FR" u="sng" dirty="0" smtClean="0"/>
              <a:t> </a:t>
            </a:r>
            <a:endParaRPr lang="fr-FR" dirty="0" smtClean="0"/>
          </a:p>
          <a:p>
            <a:pPr marL="0" indent="0">
              <a:buNone/>
            </a:pPr>
            <a:r>
              <a:rPr lang="fr-FR" dirty="0" smtClean="0"/>
              <a:t>1°) Réaliser le circuit par des portes NOT et NOR</a:t>
            </a:r>
          </a:p>
          <a:p>
            <a:pPr marL="0" indent="0">
              <a:buNone/>
            </a:pPr>
            <a:r>
              <a:rPr lang="fr-FR" dirty="0" smtClean="0"/>
              <a:t> 2°)           "            "                  NOT et NAND</a:t>
            </a:r>
          </a:p>
          <a:p>
            <a:pPr>
              <a:buNone/>
            </a:pPr>
            <a:r>
              <a:rPr lang="fr-FR" dirty="0" smtClean="0"/>
              <a:t>3°)           "            "            NOT et AND et OR</a:t>
            </a:r>
            <a:endParaRPr lang="fr-FR" dirty="0"/>
          </a:p>
        </p:txBody>
      </p:sp>
      <p:pic>
        <p:nvPicPr>
          <p:cNvPr id="304130" name="Picture 2"/>
          <p:cNvPicPr>
            <a:picLocks noChangeAspect="1" noChangeArrowheads="1"/>
          </p:cNvPicPr>
          <p:nvPr/>
        </p:nvPicPr>
        <p:blipFill>
          <a:blip r:embed="rId3"/>
          <a:srcRect/>
          <a:stretch>
            <a:fillRect/>
          </a:stretch>
        </p:blipFill>
        <p:spPr bwMode="auto">
          <a:xfrm>
            <a:off x="3000364" y="2143116"/>
            <a:ext cx="4429156" cy="571504"/>
          </a:xfrm>
          <a:prstGeom prst="rect">
            <a:avLst/>
          </a:prstGeom>
          <a:noFill/>
          <a:ln w="9525">
            <a:noFill/>
            <a:miter lim="800000"/>
            <a:headEnd/>
            <a:tailEnd/>
          </a:ln>
          <a:effec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305154" name="Picture 2"/>
          <p:cNvPicPr>
            <a:picLocks noChangeAspect="1" noChangeArrowheads="1"/>
          </p:cNvPicPr>
          <p:nvPr/>
        </p:nvPicPr>
        <p:blipFill>
          <a:blip r:embed="rId2"/>
          <a:srcRect/>
          <a:stretch>
            <a:fillRect/>
          </a:stretch>
        </p:blipFill>
        <p:spPr bwMode="auto">
          <a:xfrm>
            <a:off x="2000232" y="2428868"/>
            <a:ext cx="4214842" cy="571504"/>
          </a:xfrm>
          <a:prstGeom prst="rect">
            <a:avLst/>
          </a:prstGeom>
          <a:noFill/>
          <a:ln w="9525">
            <a:noFill/>
            <a:miter lim="800000"/>
            <a:headEnd/>
            <a:tailEnd/>
          </a:ln>
          <a:effectLst/>
        </p:spPr>
      </p:pic>
      <p:pic>
        <p:nvPicPr>
          <p:cNvPr id="305156" name="Picture 4"/>
          <p:cNvPicPr>
            <a:picLocks noChangeAspect="1" noChangeArrowheads="1"/>
          </p:cNvPicPr>
          <p:nvPr/>
        </p:nvPicPr>
        <p:blipFill>
          <a:blip r:embed="rId3"/>
          <a:srcRect/>
          <a:stretch>
            <a:fillRect/>
          </a:stretch>
        </p:blipFill>
        <p:spPr bwMode="auto">
          <a:xfrm>
            <a:off x="2286000" y="3357576"/>
            <a:ext cx="4572000" cy="2000250"/>
          </a:xfrm>
          <a:prstGeom prst="rect">
            <a:avLst/>
          </a:prstGeom>
          <a:noFill/>
          <a:ln w="9525">
            <a:noFill/>
            <a:miter lim="800000"/>
            <a:headEnd/>
            <a:tailEnd/>
          </a:ln>
          <a:effec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306178" name="Picture 2"/>
          <p:cNvPicPr>
            <a:picLocks noChangeAspect="1" noChangeArrowheads="1"/>
          </p:cNvPicPr>
          <p:nvPr/>
        </p:nvPicPr>
        <p:blipFill>
          <a:blip r:embed="rId2"/>
          <a:srcRect/>
          <a:stretch>
            <a:fillRect/>
          </a:stretch>
        </p:blipFill>
        <p:spPr bwMode="auto">
          <a:xfrm>
            <a:off x="1785918" y="2071678"/>
            <a:ext cx="4214842" cy="571504"/>
          </a:xfrm>
          <a:prstGeom prst="rect">
            <a:avLst/>
          </a:prstGeom>
          <a:noFill/>
          <a:ln w="9525">
            <a:noFill/>
            <a:miter lim="800000"/>
            <a:headEnd/>
            <a:tailEnd/>
          </a:ln>
          <a:effectLst/>
        </p:spPr>
      </p:pic>
      <p:pic>
        <p:nvPicPr>
          <p:cNvPr id="306179" name="Picture 3"/>
          <p:cNvPicPr>
            <a:picLocks noChangeAspect="1" noChangeArrowheads="1"/>
          </p:cNvPicPr>
          <p:nvPr/>
        </p:nvPicPr>
        <p:blipFill>
          <a:blip r:embed="rId3"/>
          <a:srcRect/>
          <a:stretch>
            <a:fillRect/>
          </a:stretch>
        </p:blipFill>
        <p:spPr bwMode="auto">
          <a:xfrm>
            <a:off x="2333625" y="3462350"/>
            <a:ext cx="4476750" cy="1752600"/>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307202" name="Picture 2"/>
          <p:cNvPicPr>
            <a:picLocks noChangeAspect="1" noChangeArrowheads="1"/>
          </p:cNvPicPr>
          <p:nvPr/>
        </p:nvPicPr>
        <p:blipFill>
          <a:blip r:embed="rId2"/>
          <a:srcRect/>
          <a:stretch>
            <a:fillRect/>
          </a:stretch>
        </p:blipFill>
        <p:spPr bwMode="auto">
          <a:xfrm>
            <a:off x="2557463" y="2143116"/>
            <a:ext cx="4229115" cy="500066"/>
          </a:xfrm>
          <a:prstGeom prst="rect">
            <a:avLst/>
          </a:prstGeom>
          <a:noFill/>
          <a:ln w="9525">
            <a:noFill/>
            <a:miter lim="800000"/>
            <a:headEnd/>
            <a:tailEnd/>
          </a:ln>
          <a:effectLst/>
        </p:spPr>
      </p:pic>
      <p:pic>
        <p:nvPicPr>
          <p:cNvPr id="307203" name="Picture 3"/>
          <p:cNvPicPr>
            <a:picLocks noChangeAspect="1" noChangeArrowheads="1"/>
          </p:cNvPicPr>
          <p:nvPr/>
        </p:nvPicPr>
        <p:blipFill>
          <a:blip r:embed="rId3"/>
          <a:srcRect/>
          <a:stretch>
            <a:fillRect/>
          </a:stretch>
        </p:blipFill>
        <p:spPr bwMode="auto">
          <a:xfrm>
            <a:off x="2357438" y="3648087"/>
            <a:ext cx="4429125" cy="1495425"/>
          </a:xfrm>
          <a:prstGeom prst="rect">
            <a:avLst/>
          </a:prstGeom>
          <a:noFill/>
          <a:ln w="9525">
            <a:noFill/>
            <a:miter lim="800000"/>
            <a:headEnd/>
            <a:tailEnd/>
          </a:ln>
          <a:effec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3600" b="1" dirty="0" smtClean="0"/>
              <a:t>Portes à entrées multiples </a:t>
            </a:r>
            <a:endParaRPr lang="fr-FR" sz="3600" dirty="0"/>
          </a:p>
        </p:txBody>
      </p:sp>
      <p:sp>
        <p:nvSpPr>
          <p:cNvPr id="3" name="Espace réservé du contenu 2"/>
          <p:cNvSpPr>
            <a:spLocks noGrp="1"/>
          </p:cNvSpPr>
          <p:nvPr>
            <p:ph idx="1"/>
          </p:nvPr>
        </p:nvSpPr>
        <p:spPr/>
        <p:txBody>
          <a:bodyPr/>
          <a:lstStyle/>
          <a:p>
            <a:r>
              <a:rPr lang="fr-FR" dirty="0" smtClean="0"/>
              <a:t>En pratique, on trouve des portes logiques à entrées multiples ( &gt; à 2 ) .</a:t>
            </a:r>
          </a:p>
          <a:p>
            <a:r>
              <a:rPr lang="fr-FR" i="1" dirty="0" smtClean="0"/>
              <a:t>Exemple    </a:t>
            </a:r>
            <a:endParaRPr lang="fr-FR" dirty="0" smtClean="0"/>
          </a:p>
          <a:p>
            <a:pPr>
              <a:buNone/>
            </a:pPr>
            <a:r>
              <a:rPr lang="fr-FR" dirty="0" smtClean="0"/>
              <a:t>Portes AND à 6 entrées.</a:t>
            </a:r>
          </a:p>
          <a:p>
            <a:pPr>
              <a:buNone/>
            </a:pPr>
            <a:endParaRPr lang="fr-FR" dirty="0"/>
          </a:p>
        </p:txBody>
      </p:sp>
      <p:pic>
        <p:nvPicPr>
          <p:cNvPr id="308226" name="Picture 2"/>
          <p:cNvPicPr>
            <a:picLocks noChangeAspect="1" noChangeArrowheads="1"/>
          </p:cNvPicPr>
          <p:nvPr/>
        </p:nvPicPr>
        <p:blipFill>
          <a:blip r:embed="rId2"/>
          <a:srcRect/>
          <a:stretch>
            <a:fillRect/>
          </a:stretch>
        </p:blipFill>
        <p:spPr bwMode="auto">
          <a:xfrm>
            <a:off x="3214678" y="4429132"/>
            <a:ext cx="3000396" cy="1143008"/>
          </a:xfrm>
          <a:prstGeom prst="rect">
            <a:avLst/>
          </a:prstGeom>
          <a:noFill/>
          <a:ln w="9525">
            <a:noFill/>
            <a:miter lim="800000"/>
            <a:headEnd/>
            <a:tailEnd/>
          </a:ln>
          <a:effectLst/>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Augmenter le nombre d'entrée en combinant des portes ayant un même nombre d'entrées.</a:t>
            </a:r>
          </a:p>
          <a:p>
            <a:r>
              <a:rPr lang="fr-FR" i="1" dirty="0" smtClean="0"/>
              <a:t>Exemple  </a:t>
            </a:r>
            <a:endParaRPr lang="fr-FR" dirty="0" smtClean="0"/>
          </a:p>
          <a:p>
            <a:pPr>
              <a:buNone/>
            </a:pPr>
            <a:r>
              <a:rPr lang="fr-FR" dirty="0" smtClean="0"/>
              <a:t> En combinant deux portes AND à 4 entrées on peut obtenir à une porte AND à 7 entrées.</a:t>
            </a:r>
          </a:p>
          <a:p>
            <a:endParaRPr lang="fr-FR"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smtClean="0"/>
              <a:t>Les entrées non utilisées des portes à entrées multiples peuvent être éliminées en les positionnant à "0" ou  à "1" suivant la nature de la porte.</a:t>
            </a:r>
          </a:p>
          <a:p>
            <a:endParaRPr lang="fr-FR" dirty="0"/>
          </a:p>
        </p:txBody>
      </p:sp>
      <p:pic>
        <p:nvPicPr>
          <p:cNvPr id="309250" name="Picture 2"/>
          <p:cNvPicPr>
            <a:picLocks noChangeAspect="1" noChangeArrowheads="1"/>
          </p:cNvPicPr>
          <p:nvPr/>
        </p:nvPicPr>
        <p:blipFill>
          <a:blip r:embed="rId2"/>
          <a:srcRect/>
          <a:stretch>
            <a:fillRect/>
          </a:stretch>
        </p:blipFill>
        <p:spPr bwMode="auto">
          <a:xfrm>
            <a:off x="3357554" y="428604"/>
            <a:ext cx="2190750" cy="1057275"/>
          </a:xfrm>
          <a:prstGeom prst="rect">
            <a:avLst/>
          </a:prstGeom>
          <a:noFill/>
          <a:ln w="9525">
            <a:noFill/>
            <a:miter lim="800000"/>
            <a:headEnd/>
            <a:tailEnd/>
          </a:ln>
          <a:effectLst/>
        </p:spPr>
      </p:pic>
      <p:pic>
        <p:nvPicPr>
          <p:cNvPr id="309251" name="Picture 3"/>
          <p:cNvPicPr>
            <a:picLocks noChangeAspect="1" noChangeArrowheads="1"/>
          </p:cNvPicPr>
          <p:nvPr/>
        </p:nvPicPr>
        <p:blipFill>
          <a:blip r:embed="rId3"/>
          <a:srcRect/>
          <a:stretch>
            <a:fillRect/>
          </a:stretch>
        </p:blipFill>
        <p:spPr bwMode="auto">
          <a:xfrm>
            <a:off x="1819271" y="4357694"/>
            <a:ext cx="2181225" cy="1428750"/>
          </a:xfrm>
          <a:prstGeom prst="rect">
            <a:avLst/>
          </a:prstGeom>
          <a:noFill/>
          <a:ln w="9525">
            <a:noFill/>
            <a:miter lim="800000"/>
            <a:headEnd/>
            <a:tailEnd/>
          </a:ln>
          <a:effectLst/>
        </p:spPr>
      </p:pic>
      <p:pic>
        <p:nvPicPr>
          <p:cNvPr id="309254" name="Picture 6"/>
          <p:cNvPicPr>
            <a:picLocks noChangeAspect="1" noChangeArrowheads="1"/>
          </p:cNvPicPr>
          <p:nvPr/>
        </p:nvPicPr>
        <p:blipFill>
          <a:blip r:embed="rId4"/>
          <a:srcRect/>
          <a:stretch>
            <a:fillRect/>
          </a:stretch>
        </p:blipFill>
        <p:spPr bwMode="auto">
          <a:xfrm>
            <a:off x="5429256" y="4357694"/>
            <a:ext cx="2362200"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fr-FR" smtClean="0"/>
          </a:p>
        </p:txBody>
      </p:sp>
      <p:sp>
        <p:nvSpPr>
          <p:cNvPr id="10243" name="Text Box 4"/>
          <p:cNvSpPr txBox="1">
            <a:spLocks noChangeArrowheads="1"/>
          </p:cNvSpPr>
          <p:nvPr/>
        </p:nvSpPr>
        <p:spPr bwMode="auto">
          <a:xfrm>
            <a:off x="7019925" y="404813"/>
            <a:ext cx="800100" cy="457200"/>
          </a:xfrm>
          <a:prstGeom prst="rect">
            <a:avLst/>
          </a:prstGeom>
          <a:solidFill>
            <a:srgbClr val="C0C0C0"/>
          </a:solidFill>
          <a:ln w="9525">
            <a:solidFill>
              <a:srgbClr val="C0C0C0"/>
            </a:solidFill>
            <a:miter lim="800000"/>
            <a:headEnd/>
            <a:tailEnd/>
          </a:ln>
        </p:spPr>
        <p:txBody>
          <a:bodyPr/>
          <a:lstStyle/>
          <a:p>
            <a:r>
              <a:rPr lang="fr-FR" sz="1200" b="1">
                <a:latin typeface="Times New Roman" pitchFamily="18" charset="0"/>
              </a:rPr>
              <a:t>Aspect </a:t>
            </a:r>
          </a:p>
          <a:p>
            <a:r>
              <a:rPr lang="fr-FR" sz="1200" b="1">
                <a:latin typeface="Times New Roman" pitchFamily="18" charset="0"/>
              </a:rPr>
              <a:t>Matériel</a:t>
            </a:r>
            <a:endParaRPr lang="fr-FR"/>
          </a:p>
        </p:txBody>
      </p:sp>
      <p:sp>
        <p:nvSpPr>
          <p:cNvPr id="158728" name="Text Box 8"/>
          <p:cNvSpPr txBox="1">
            <a:spLocks noChangeArrowheads="1"/>
          </p:cNvSpPr>
          <p:nvPr/>
        </p:nvSpPr>
        <p:spPr bwMode="auto">
          <a:xfrm>
            <a:off x="1428750" y="642938"/>
            <a:ext cx="2160588" cy="720725"/>
          </a:xfrm>
          <a:prstGeom prst="rect">
            <a:avLst/>
          </a:prstGeom>
          <a:solidFill>
            <a:srgbClr val="FFFFFF"/>
          </a:solidFill>
          <a:ln w="9525">
            <a:solidFill>
              <a:srgbClr val="FFFFFF"/>
            </a:solidFill>
            <a:miter lim="800000"/>
            <a:headEnd/>
            <a:tailEnd/>
          </a:ln>
        </p:spPr>
        <p:txBody>
          <a:bodyPr/>
          <a:lstStyle/>
          <a:p>
            <a:pPr algn="ctr">
              <a:defRPr/>
            </a:pPr>
            <a:r>
              <a:rPr lang="fr-FR" sz="3200" b="1" dirty="0">
                <a:effectLst>
                  <a:outerShdw blurRad="38100" dist="38100" dir="2700000" algn="tl">
                    <a:srgbClr val="C0C0C0"/>
                  </a:outerShdw>
                </a:effectLst>
              </a:rPr>
              <a:t>Niveau 1</a:t>
            </a:r>
            <a:endParaRPr lang="fr-FR" sz="3200" dirty="0"/>
          </a:p>
        </p:txBody>
      </p:sp>
      <p:pic>
        <p:nvPicPr>
          <p:cNvPr id="10245" name="Picture 19"/>
          <p:cNvPicPr>
            <a:picLocks noChangeAspect="1" noChangeArrowheads="1"/>
          </p:cNvPicPr>
          <p:nvPr/>
        </p:nvPicPr>
        <p:blipFill>
          <a:blip r:embed="rId2"/>
          <a:srcRect/>
          <a:stretch>
            <a:fillRect/>
          </a:stretch>
        </p:blipFill>
        <p:spPr bwMode="auto">
          <a:xfrm>
            <a:off x="611188" y="1844675"/>
            <a:ext cx="8275637" cy="501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fr-FR" sz="3200" b="1" dirty="0" smtClean="0">
                <a:effectLst>
                  <a:outerShdw blurRad="38100" dist="38100" dir="2700000" algn="tl">
                    <a:srgbClr val="C0C0C0"/>
                  </a:outerShdw>
                </a:effectLst>
              </a:rPr>
              <a:t>Niveau</a:t>
            </a:r>
            <a:r>
              <a:rPr lang="fr-FR" b="1" dirty="0" smtClean="0">
                <a:effectLst>
                  <a:outerShdw blurRad="38100" dist="38100" dir="2700000" algn="tl">
                    <a:srgbClr val="C0C0C0"/>
                  </a:outerShdw>
                </a:effectLst>
              </a:rPr>
              <a:t> </a:t>
            </a:r>
            <a:r>
              <a:rPr lang="fr-FR" sz="3200" b="1" dirty="0" smtClean="0">
                <a:effectLst>
                  <a:outerShdw blurRad="38100" dist="38100" dir="2700000" algn="tl">
                    <a:srgbClr val="C0C0C0"/>
                  </a:outerShdw>
                </a:effectLst>
              </a:rPr>
              <a:t>0</a:t>
            </a:r>
            <a:endParaRPr lang="fr-FR" b="1" dirty="0" smtClean="0">
              <a:effectLst>
                <a:outerShdw blurRad="38100" dist="38100" dir="2700000" algn="tl">
                  <a:srgbClr val="C0C0C0"/>
                </a:outerShdw>
              </a:effectLst>
            </a:endParaRPr>
          </a:p>
        </p:txBody>
      </p:sp>
      <p:sp>
        <p:nvSpPr>
          <p:cNvPr id="11267" name="Text Box 4"/>
          <p:cNvSpPr>
            <a:spLocks noGrp="1" noChangeArrowheads="1"/>
          </p:cNvSpPr>
          <p:nvPr>
            <p:ph type="body" idx="1"/>
          </p:nvPr>
        </p:nvSpPr>
        <p:spPr>
          <a:solidFill>
            <a:srgbClr val="FFFFFF"/>
          </a:solidFill>
          <a:ln>
            <a:solidFill>
              <a:srgbClr val="000000"/>
            </a:solidFill>
          </a:ln>
        </p:spPr>
        <p:txBody>
          <a:bodyPr/>
          <a:lstStyle/>
          <a:p>
            <a:pPr eaLnBrk="1" hangingPunct="1"/>
            <a:endParaRPr lang="fr-FR" smtClean="0"/>
          </a:p>
          <a:p>
            <a:pPr eaLnBrk="1" hangingPunct="1"/>
            <a:r>
              <a:rPr lang="fr-FR" smtClean="0"/>
              <a:t>Circuits logiques combinatoires et séquentiels composés de portes logiques à base de transistors.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sz="3600" b="1" smtClean="0"/>
              <a:t>Carte mère ( Motherboar)</a:t>
            </a:r>
          </a:p>
        </p:txBody>
      </p:sp>
      <p:pic>
        <p:nvPicPr>
          <p:cNvPr id="12291" name="Picture 4" descr="motherboard"/>
          <p:cNvPicPr>
            <a:picLocks noGrp="1" noChangeAspect="1" noChangeArrowheads="1"/>
          </p:cNvPicPr>
          <p:nvPr>
            <p:ph type="body" idx="1"/>
          </p:nvPr>
        </p:nvPicPr>
        <p:blipFill>
          <a:blip r:embed="rId2"/>
          <a:srcRect/>
          <a:stretch>
            <a:fillRect/>
          </a:stretch>
        </p:blipFill>
        <p:spPr>
          <a:xfrm>
            <a:off x="395288" y="2205038"/>
            <a:ext cx="4284662" cy="4114800"/>
          </a:xfrm>
          <a:noFill/>
        </p:spPr>
      </p:pic>
      <p:pic>
        <p:nvPicPr>
          <p:cNvPr id="12292" name="Picture 8" descr="panneau-arriere"/>
          <p:cNvPicPr>
            <a:picLocks noChangeAspect="1" noChangeArrowheads="1"/>
          </p:cNvPicPr>
          <p:nvPr/>
        </p:nvPicPr>
        <p:blipFill>
          <a:blip r:embed="rId3"/>
          <a:srcRect/>
          <a:stretch>
            <a:fillRect/>
          </a:stretch>
        </p:blipFill>
        <p:spPr bwMode="auto">
          <a:xfrm>
            <a:off x="4932363" y="2708275"/>
            <a:ext cx="3959225"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sz="3600" b="1" smtClean="0"/>
              <a:t>Applicatifs: Machines informatiques évoluées</a:t>
            </a:r>
          </a:p>
        </p:txBody>
      </p:sp>
      <p:sp>
        <p:nvSpPr>
          <p:cNvPr id="13315" name="Rectangle 3"/>
          <p:cNvSpPr>
            <a:spLocks noGrp="1" noChangeArrowheads="1"/>
          </p:cNvSpPr>
          <p:nvPr>
            <p:ph type="body" idx="1"/>
          </p:nvPr>
        </p:nvSpPr>
        <p:spPr/>
        <p:txBody>
          <a:bodyPr/>
          <a:lstStyle/>
          <a:p>
            <a:pPr eaLnBrk="1" hangingPunct="1"/>
            <a:r>
              <a:rPr lang="fr-FR" smtClean="0"/>
              <a:t>PC, portable, ….</a:t>
            </a:r>
          </a:p>
        </p:txBody>
      </p:sp>
      <p:pic>
        <p:nvPicPr>
          <p:cNvPr id="13316" name="Picture 4" descr="Ordinateurs de bureau professionnels">
            <a:hlinkClick r:id="rId2"/>
          </p:cNvPr>
          <p:cNvPicPr>
            <a:picLocks noChangeAspect="1" noChangeArrowheads="1"/>
          </p:cNvPicPr>
          <p:nvPr/>
        </p:nvPicPr>
        <p:blipFill>
          <a:blip r:embed="rId3"/>
          <a:srcRect/>
          <a:stretch>
            <a:fillRect/>
          </a:stretch>
        </p:blipFill>
        <p:spPr bwMode="auto">
          <a:xfrm>
            <a:off x="2916238" y="2708275"/>
            <a:ext cx="1800225" cy="1296988"/>
          </a:xfrm>
          <a:prstGeom prst="rect">
            <a:avLst/>
          </a:prstGeom>
          <a:noFill/>
          <a:ln w="9525">
            <a:noFill/>
            <a:miter lim="800000"/>
            <a:headEnd/>
            <a:tailEnd/>
          </a:ln>
        </p:spPr>
      </p:pic>
      <p:pic>
        <p:nvPicPr>
          <p:cNvPr id="13317" name="Picture 5" descr="HP-Pavilion-Home-Notebook-PCs_70x100"/>
          <p:cNvPicPr>
            <a:picLocks noChangeAspect="1" noChangeArrowheads="1"/>
          </p:cNvPicPr>
          <p:nvPr/>
        </p:nvPicPr>
        <p:blipFill>
          <a:blip r:embed="rId4"/>
          <a:srcRect/>
          <a:stretch>
            <a:fillRect/>
          </a:stretch>
        </p:blipFill>
        <p:spPr bwMode="auto">
          <a:xfrm>
            <a:off x="2339975" y="4221163"/>
            <a:ext cx="2160588" cy="1223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5229225"/>
            <a:ext cx="2808288" cy="479425"/>
          </a:xfrm>
        </p:spPr>
        <p:txBody>
          <a:bodyPr/>
          <a:lstStyle/>
          <a:p>
            <a:pPr eaLnBrk="1" hangingPunct="1"/>
            <a:r>
              <a:rPr lang="fr-FR" sz="2800" smtClean="0"/>
              <a:t>Carte mère miniaturisée: Microcontrôleur</a:t>
            </a:r>
          </a:p>
        </p:txBody>
      </p:sp>
      <p:pic>
        <p:nvPicPr>
          <p:cNvPr id="14339" name="Picture 3" descr="pic_seul"/>
          <p:cNvPicPr>
            <a:picLocks noGrp="1" noChangeAspect="1" noChangeArrowheads="1"/>
          </p:cNvPicPr>
          <p:nvPr>
            <p:ph type="body" idx="1"/>
          </p:nvPr>
        </p:nvPicPr>
        <p:blipFill>
          <a:blip r:embed="rId2"/>
          <a:srcRect/>
          <a:stretch>
            <a:fillRect/>
          </a:stretch>
        </p:blipFill>
        <p:spPr>
          <a:xfrm>
            <a:off x="0" y="2781300"/>
            <a:ext cx="1905000" cy="895350"/>
          </a:xfrm>
          <a:noFill/>
        </p:spPr>
      </p:pic>
      <p:grpSp>
        <p:nvGrpSpPr>
          <p:cNvPr id="14340" name="Group 4"/>
          <p:cNvGrpSpPr>
            <a:grpSpLocks/>
          </p:cNvGrpSpPr>
          <p:nvPr/>
        </p:nvGrpSpPr>
        <p:grpSpPr bwMode="auto">
          <a:xfrm>
            <a:off x="3060700" y="571500"/>
            <a:ext cx="6083300" cy="6286500"/>
            <a:chOff x="877" y="5557"/>
            <a:chExt cx="9580" cy="9900"/>
          </a:xfrm>
        </p:grpSpPr>
        <p:grpSp>
          <p:nvGrpSpPr>
            <p:cNvPr id="14341" name="Group 5"/>
            <p:cNvGrpSpPr>
              <a:grpSpLocks/>
            </p:cNvGrpSpPr>
            <p:nvPr/>
          </p:nvGrpSpPr>
          <p:grpSpPr bwMode="auto">
            <a:xfrm>
              <a:off x="1817" y="5557"/>
              <a:ext cx="8640" cy="9900"/>
              <a:chOff x="1817" y="5557"/>
              <a:chExt cx="8640" cy="9900"/>
            </a:xfrm>
          </p:grpSpPr>
          <p:sp>
            <p:nvSpPr>
              <p:cNvPr id="14345" name="Rectangle 6"/>
              <p:cNvSpPr>
                <a:spLocks noChangeArrowheads="1"/>
              </p:cNvSpPr>
              <p:nvPr/>
            </p:nvSpPr>
            <p:spPr bwMode="auto">
              <a:xfrm>
                <a:off x="1817" y="5557"/>
                <a:ext cx="8100" cy="9540"/>
              </a:xfrm>
              <a:prstGeom prst="rect">
                <a:avLst/>
              </a:prstGeom>
              <a:solidFill>
                <a:srgbClr val="FFFFFF"/>
              </a:solidFill>
              <a:ln w="9525">
                <a:solidFill>
                  <a:srgbClr val="000000"/>
                </a:solidFill>
                <a:miter lim="800000"/>
                <a:headEnd/>
                <a:tailEnd/>
              </a:ln>
            </p:spPr>
            <p:txBody>
              <a:bodyPr/>
              <a:lstStyle/>
              <a:p>
                <a:endParaRPr lang="fr-FR"/>
              </a:p>
            </p:txBody>
          </p:sp>
          <p:sp>
            <p:nvSpPr>
              <p:cNvPr id="14346" name="Text Box 7"/>
              <p:cNvSpPr txBox="1">
                <a:spLocks noChangeArrowheads="1"/>
              </p:cNvSpPr>
              <p:nvPr/>
            </p:nvSpPr>
            <p:spPr bwMode="auto">
              <a:xfrm>
                <a:off x="2197" y="645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Mémoires de données</a:t>
                </a:r>
                <a:endParaRPr lang="fr-FR"/>
              </a:p>
            </p:txBody>
          </p:sp>
          <p:sp>
            <p:nvSpPr>
              <p:cNvPr id="14347" name="Text Box 8"/>
              <p:cNvSpPr txBox="1">
                <a:spLocks noChangeArrowheads="1"/>
              </p:cNvSpPr>
              <p:nvPr/>
            </p:nvSpPr>
            <p:spPr bwMode="auto">
              <a:xfrm>
                <a:off x="2197" y="753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Mémoire programme</a:t>
                </a:r>
                <a:endParaRPr lang="fr-FR"/>
              </a:p>
            </p:txBody>
          </p:sp>
          <p:sp>
            <p:nvSpPr>
              <p:cNvPr id="14348" name="Text Box 9"/>
              <p:cNvSpPr txBox="1">
                <a:spLocks noChangeArrowheads="1"/>
              </p:cNvSpPr>
              <p:nvPr/>
            </p:nvSpPr>
            <p:spPr bwMode="auto">
              <a:xfrm>
                <a:off x="6497" y="6277"/>
                <a:ext cx="2520" cy="2520"/>
              </a:xfrm>
              <a:prstGeom prst="rect">
                <a:avLst/>
              </a:prstGeom>
              <a:solidFill>
                <a:srgbClr val="808080"/>
              </a:solidFill>
              <a:ln w="38100">
                <a:solidFill>
                  <a:srgbClr val="000000"/>
                </a:solidFill>
                <a:miter lim="800000"/>
                <a:headEnd/>
                <a:tailEnd/>
              </a:ln>
            </p:spPr>
            <p:txBody>
              <a:bodyPr/>
              <a:lstStyle/>
              <a:p>
                <a:r>
                  <a:rPr lang="fr-FR" sz="1200">
                    <a:latin typeface="Times New Roman" pitchFamily="18" charset="0"/>
                  </a:rPr>
                  <a:t>Unité centrale : </a:t>
                </a:r>
                <a:r>
                  <a:rPr lang="fr-FR" sz="1200" b="1">
                    <a:latin typeface="Comic Sans MS" pitchFamily="66" charset="0"/>
                  </a:rPr>
                  <a:t>Microprocesseur </a:t>
                </a:r>
                <a:r>
                  <a:rPr lang="fr-FR" sz="1200">
                    <a:latin typeface="Times New Roman" pitchFamily="18" charset="0"/>
                  </a:rPr>
                  <a:t>(Unité de décodage et d’exécution, UAL, registres internes : Accumulateur, Pointeur d’instructions,….)</a:t>
                </a:r>
                <a:endParaRPr lang="fr-FR"/>
              </a:p>
            </p:txBody>
          </p:sp>
          <p:sp>
            <p:nvSpPr>
              <p:cNvPr id="14349" name="Text Box 10"/>
              <p:cNvSpPr txBox="1">
                <a:spLocks noChangeArrowheads="1"/>
              </p:cNvSpPr>
              <p:nvPr/>
            </p:nvSpPr>
            <p:spPr bwMode="auto">
              <a:xfrm>
                <a:off x="2177" y="1005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Timers</a:t>
                </a:r>
                <a:endParaRPr lang="fr-FR"/>
              </a:p>
            </p:txBody>
          </p:sp>
          <p:sp>
            <p:nvSpPr>
              <p:cNvPr id="14350" name="Text Box 11"/>
              <p:cNvSpPr txBox="1">
                <a:spLocks noChangeArrowheads="1"/>
              </p:cNvSpPr>
              <p:nvPr/>
            </p:nvSpPr>
            <p:spPr bwMode="auto">
              <a:xfrm>
                <a:off x="7397" y="8977"/>
                <a:ext cx="1980" cy="2880"/>
              </a:xfrm>
              <a:prstGeom prst="rect">
                <a:avLst/>
              </a:prstGeom>
              <a:solidFill>
                <a:srgbClr val="FFFFFF"/>
              </a:solidFill>
              <a:ln w="9525">
                <a:solidFill>
                  <a:srgbClr val="000000"/>
                </a:solidFill>
                <a:miter lim="800000"/>
                <a:headEnd/>
                <a:tailEnd/>
              </a:ln>
            </p:spPr>
            <p:txBody>
              <a:bodyPr/>
              <a:lstStyle/>
              <a:p>
                <a:endParaRPr lang="fr-FR" sz="1200">
                  <a:latin typeface="Times New Roman" pitchFamily="18" charset="0"/>
                </a:endParaRPr>
              </a:p>
              <a:p>
                <a:endParaRPr lang="fr-FR" sz="1200">
                  <a:latin typeface="Times New Roman" pitchFamily="18" charset="0"/>
                </a:endParaRPr>
              </a:p>
              <a:p>
                <a:endParaRPr lang="fr-FR" sz="1200">
                  <a:latin typeface="Times New Roman" pitchFamily="18" charset="0"/>
                </a:endParaRPr>
              </a:p>
              <a:p>
                <a:r>
                  <a:rPr lang="fr-FR" sz="1200">
                    <a:latin typeface="Times New Roman" pitchFamily="18" charset="0"/>
                  </a:rPr>
                  <a:t>Ports</a:t>
                </a:r>
              </a:p>
              <a:p>
                <a:r>
                  <a:rPr lang="fr-FR" sz="1200">
                    <a:latin typeface="Times New Roman" pitchFamily="18" charset="0"/>
                  </a:rPr>
                  <a:t>d’Entrées/Sorties</a:t>
                </a:r>
                <a:endParaRPr lang="fr-FR"/>
              </a:p>
            </p:txBody>
          </p:sp>
          <p:sp>
            <p:nvSpPr>
              <p:cNvPr id="14351" name="Text Box 12"/>
              <p:cNvSpPr txBox="1">
                <a:spLocks noChangeArrowheads="1"/>
              </p:cNvSpPr>
              <p:nvPr/>
            </p:nvSpPr>
            <p:spPr bwMode="auto">
              <a:xfrm>
                <a:off x="2177" y="1149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Horloge</a:t>
                </a:r>
                <a:endParaRPr lang="fr-FR"/>
              </a:p>
            </p:txBody>
          </p:sp>
          <p:sp>
            <p:nvSpPr>
              <p:cNvPr id="14352" name="Text Box 13"/>
              <p:cNvSpPr txBox="1">
                <a:spLocks noChangeArrowheads="1"/>
              </p:cNvSpPr>
              <p:nvPr/>
            </p:nvSpPr>
            <p:spPr bwMode="auto">
              <a:xfrm>
                <a:off x="7037" y="1221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Interruptions</a:t>
                </a:r>
                <a:endParaRPr lang="fr-FR"/>
              </a:p>
            </p:txBody>
          </p:sp>
          <p:sp>
            <p:nvSpPr>
              <p:cNvPr id="14353" name="Text Box 14"/>
              <p:cNvSpPr txBox="1">
                <a:spLocks noChangeArrowheads="1"/>
              </p:cNvSpPr>
              <p:nvPr/>
            </p:nvSpPr>
            <p:spPr bwMode="auto">
              <a:xfrm>
                <a:off x="3257" y="1365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Alimentation</a:t>
                </a:r>
                <a:endParaRPr lang="fr-FR"/>
              </a:p>
            </p:txBody>
          </p:sp>
          <p:sp>
            <p:nvSpPr>
              <p:cNvPr id="14354" name="Line 15"/>
              <p:cNvSpPr>
                <a:spLocks noChangeShapeType="1"/>
              </p:cNvSpPr>
              <p:nvPr/>
            </p:nvSpPr>
            <p:spPr bwMode="auto">
              <a:xfrm>
                <a:off x="5597" y="6097"/>
                <a:ext cx="0" cy="7200"/>
              </a:xfrm>
              <a:prstGeom prst="line">
                <a:avLst/>
              </a:prstGeom>
              <a:noFill/>
              <a:ln w="38100">
                <a:solidFill>
                  <a:srgbClr val="000000"/>
                </a:solidFill>
                <a:round/>
                <a:headEnd type="triangle" w="med" len="med"/>
                <a:tailEnd type="triangle" w="med" len="med"/>
              </a:ln>
            </p:spPr>
            <p:txBody>
              <a:bodyPr/>
              <a:lstStyle/>
              <a:p>
                <a:endParaRPr lang="fr-FR"/>
              </a:p>
            </p:txBody>
          </p:sp>
          <p:sp>
            <p:nvSpPr>
              <p:cNvPr id="14355" name="Text Box 16"/>
              <p:cNvSpPr txBox="1">
                <a:spLocks noChangeArrowheads="1"/>
              </p:cNvSpPr>
              <p:nvPr/>
            </p:nvSpPr>
            <p:spPr bwMode="auto">
              <a:xfrm>
                <a:off x="3977" y="5737"/>
                <a:ext cx="3060" cy="36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Bus de données interne</a:t>
                </a:r>
                <a:endParaRPr lang="fr-FR"/>
              </a:p>
            </p:txBody>
          </p:sp>
          <p:sp>
            <p:nvSpPr>
              <p:cNvPr id="14356" name="Line 17"/>
              <p:cNvSpPr>
                <a:spLocks noChangeShapeType="1"/>
              </p:cNvSpPr>
              <p:nvPr/>
            </p:nvSpPr>
            <p:spPr bwMode="auto">
              <a:xfrm>
                <a:off x="9377" y="933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57" name="Line 18"/>
              <p:cNvSpPr>
                <a:spLocks noChangeShapeType="1"/>
              </p:cNvSpPr>
              <p:nvPr/>
            </p:nvSpPr>
            <p:spPr bwMode="auto">
              <a:xfrm>
                <a:off x="9377" y="987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58" name="Line 19"/>
              <p:cNvSpPr>
                <a:spLocks noChangeShapeType="1"/>
              </p:cNvSpPr>
              <p:nvPr/>
            </p:nvSpPr>
            <p:spPr bwMode="auto">
              <a:xfrm>
                <a:off x="9377" y="1095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59" name="Line 20"/>
              <p:cNvSpPr>
                <a:spLocks noChangeShapeType="1"/>
              </p:cNvSpPr>
              <p:nvPr/>
            </p:nvSpPr>
            <p:spPr bwMode="auto">
              <a:xfrm>
                <a:off x="9377" y="1149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0" name="Line 21"/>
              <p:cNvSpPr>
                <a:spLocks noChangeShapeType="1"/>
              </p:cNvSpPr>
              <p:nvPr/>
            </p:nvSpPr>
            <p:spPr bwMode="auto">
              <a:xfrm>
                <a:off x="5417" y="14557"/>
                <a:ext cx="0" cy="900"/>
              </a:xfrm>
              <a:prstGeom prst="line">
                <a:avLst/>
              </a:prstGeom>
              <a:noFill/>
              <a:ln w="28575">
                <a:solidFill>
                  <a:srgbClr val="000000"/>
                </a:solidFill>
                <a:round/>
                <a:headEnd/>
                <a:tailEnd type="triangle" w="med" len="med"/>
              </a:ln>
            </p:spPr>
            <p:txBody>
              <a:bodyPr/>
              <a:lstStyle/>
              <a:p>
                <a:endParaRPr lang="fr-FR"/>
              </a:p>
            </p:txBody>
          </p:sp>
          <p:sp>
            <p:nvSpPr>
              <p:cNvPr id="14361" name="Line 22"/>
              <p:cNvSpPr>
                <a:spLocks noChangeShapeType="1"/>
              </p:cNvSpPr>
              <p:nvPr/>
            </p:nvSpPr>
            <p:spPr bwMode="auto">
              <a:xfrm>
                <a:off x="3797" y="14557"/>
                <a:ext cx="0" cy="900"/>
              </a:xfrm>
              <a:prstGeom prst="line">
                <a:avLst/>
              </a:prstGeom>
              <a:noFill/>
              <a:ln w="28575">
                <a:solidFill>
                  <a:srgbClr val="000000"/>
                </a:solidFill>
                <a:round/>
                <a:headEnd/>
                <a:tailEnd type="triangle" w="med" len="med"/>
              </a:ln>
            </p:spPr>
            <p:txBody>
              <a:bodyPr/>
              <a:lstStyle/>
              <a:p>
                <a:endParaRPr lang="fr-FR"/>
              </a:p>
            </p:txBody>
          </p:sp>
          <p:sp>
            <p:nvSpPr>
              <p:cNvPr id="14362" name="Line 23"/>
              <p:cNvSpPr>
                <a:spLocks noChangeShapeType="1"/>
              </p:cNvSpPr>
              <p:nvPr/>
            </p:nvSpPr>
            <p:spPr bwMode="auto">
              <a:xfrm>
                <a:off x="9557" y="12757"/>
                <a:ext cx="900" cy="0"/>
              </a:xfrm>
              <a:prstGeom prst="line">
                <a:avLst/>
              </a:prstGeom>
              <a:noFill/>
              <a:ln w="28575">
                <a:solidFill>
                  <a:srgbClr val="000000"/>
                </a:solidFill>
                <a:round/>
                <a:headEnd type="triangle" w="med" len="med"/>
                <a:tailEnd/>
              </a:ln>
            </p:spPr>
            <p:txBody>
              <a:bodyPr/>
              <a:lstStyle/>
              <a:p>
                <a:endParaRPr lang="fr-FR"/>
              </a:p>
            </p:txBody>
          </p:sp>
          <p:sp>
            <p:nvSpPr>
              <p:cNvPr id="14363" name="Text Box 24"/>
              <p:cNvSpPr txBox="1">
                <a:spLocks noChangeArrowheads="1"/>
              </p:cNvSpPr>
              <p:nvPr/>
            </p:nvSpPr>
            <p:spPr bwMode="auto">
              <a:xfrm>
                <a:off x="2197" y="879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Chien de garde</a:t>
                </a:r>
                <a:endParaRPr lang="fr-FR"/>
              </a:p>
            </p:txBody>
          </p:sp>
          <p:sp>
            <p:nvSpPr>
              <p:cNvPr id="14364" name="Line 25"/>
              <p:cNvSpPr>
                <a:spLocks noChangeShapeType="1"/>
              </p:cNvSpPr>
              <p:nvPr/>
            </p:nvSpPr>
            <p:spPr bwMode="auto">
              <a:xfrm>
                <a:off x="5597" y="753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5" name="Line 26"/>
              <p:cNvSpPr>
                <a:spLocks noChangeShapeType="1"/>
              </p:cNvSpPr>
              <p:nvPr/>
            </p:nvSpPr>
            <p:spPr bwMode="auto">
              <a:xfrm>
                <a:off x="5597" y="10417"/>
                <a:ext cx="18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6" name="Line 27"/>
              <p:cNvSpPr>
                <a:spLocks noChangeShapeType="1"/>
              </p:cNvSpPr>
              <p:nvPr/>
            </p:nvSpPr>
            <p:spPr bwMode="auto">
              <a:xfrm>
                <a:off x="4697" y="699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7" name="Line 28"/>
              <p:cNvSpPr>
                <a:spLocks noChangeShapeType="1"/>
              </p:cNvSpPr>
              <p:nvPr/>
            </p:nvSpPr>
            <p:spPr bwMode="auto">
              <a:xfrm>
                <a:off x="4697" y="807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8" name="Line 29"/>
              <p:cNvSpPr>
                <a:spLocks noChangeShapeType="1"/>
              </p:cNvSpPr>
              <p:nvPr/>
            </p:nvSpPr>
            <p:spPr bwMode="auto">
              <a:xfrm>
                <a:off x="4697" y="915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69" name="Line 30"/>
              <p:cNvSpPr>
                <a:spLocks noChangeShapeType="1"/>
              </p:cNvSpPr>
              <p:nvPr/>
            </p:nvSpPr>
            <p:spPr bwMode="auto">
              <a:xfrm>
                <a:off x="4697" y="10237"/>
                <a:ext cx="90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70" name="Text Box 31"/>
              <p:cNvSpPr txBox="1">
                <a:spLocks noChangeArrowheads="1"/>
              </p:cNvSpPr>
              <p:nvPr/>
            </p:nvSpPr>
            <p:spPr bwMode="auto">
              <a:xfrm>
                <a:off x="7037" y="13477"/>
                <a:ext cx="2520" cy="900"/>
              </a:xfrm>
              <a:prstGeom prst="rect">
                <a:avLst/>
              </a:prstGeom>
              <a:solidFill>
                <a:srgbClr val="FFFFFF"/>
              </a:solidFill>
              <a:ln w="9525">
                <a:solidFill>
                  <a:srgbClr val="000000"/>
                </a:solidFill>
                <a:miter lim="800000"/>
                <a:headEnd/>
                <a:tailEnd/>
              </a:ln>
            </p:spPr>
            <p:txBody>
              <a:bodyPr/>
              <a:lstStyle/>
              <a:p>
                <a:r>
                  <a:rPr lang="fr-FR" sz="1200">
                    <a:latin typeface="Times New Roman" pitchFamily="18" charset="0"/>
                  </a:rPr>
                  <a:t>Reset</a:t>
                </a:r>
                <a:endParaRPr lang="fr-FR"/>
              </a:p>
            </p:txBody>
          </p:sp>
          <p:sp>
            <p:nvSpPr>
              <p:cNvPr id="14371" name="Line 32"/>
              <p:cNvSpPr>
                <a:spLocks noChangeShapeType="1"/>
              </p:cNvSpPr>
              <p:nvPr/>
            </p:nvSpPr>
            <p:spPr bwMode="auto">
              <a:xfrm>
                <a:off x="9557" y="13837"/>
                <a:ext cx="900" cy="0"/>
              </a:xfrm>
              <a:prstGeom prst="line">
                <a:avLst/>
              </a:prstGeom>
              <a:noFill/>
              <a:ln w="28575">
                <a:solidFill>
                  <a:srgbClr val="000000"/>
                </a:solidFill>
                <a:round/>
                <a:headEnd type="triangle" w="med" len="med"/>
                <a:tailEnd/>
              </a:ln>
            </p:spPr>
            <p:txBody>
              <a:bodyPr/>
              <a:lstStyle/>
              <a:p>
                <a:endParaRPr lang="fr-FR"/>
              </a:p>
            </p:txBody>
          </p:sp>
        </p:grpSp>
        <p:sp>
          <p:nvSpPr>
            <p:cNvPr id="14342" name="Line 33"/>
            <p:cNvSpPr>
              <a:spLocks noChangeShapeType="1"/>
            </p:cNvSpPr>
            <p:nvPr/>
          </p:nvSpPr>
          <p:spPr bwMode="auto">
            <a:xfrm flipH="1">
              <a:off x="877" y="10417"/>
              <a:ext cx="1260" cy="0"/>
            </a:xfrm>
            <a:prstGeom prst="line">
              <a:avLst/>
            </a:prstGeom>
            <a:noFill/>
            <a:ln w="28575">
              <a:solidFill>
                <a:srgbClr val="000000"/>
              </a:solidFill>
              <a:round/>
              <a:headEnd type="triangle" w="med" len="med"/>
              <a:tailEnd type="triangle" w="med" len="med"/>
            </a:ln>
          </p:spPr>
          <p:txBody>
            <a:bodyPr/>
            <a:lstStyle/>
            <a:p>
              <a:endParaRPr lang="fr-FR"/>
            </a:p>
          </p:txBody>
        </p:sp>
        <p:sp>
          <p:nvSpPr>
            <p:cNvPr id="14343" name="Line 34"/>
            <p:cNvSpPr>
              <a:spLocks noChangeShapeType="1"/>
            </p:cNvSpPr>
            <p:nvPr/>
          </p:nvSpPr>
          <p:spPr bwMode="auto">
            <a:xfrm flipH="1">
              <a:off x="937" y="12217"/>
              <a:ext cx="1260" cy="0"/>
            </a:xfrm>
            <a:prstGeom prst="line">
              <a:avLst/>
            </a:prstGeom>
            <a:noFill/>
            <a:ln w="28575">
              <a:solidFill>
                <a:srgbClr val="000000"/>
              </a:solidFill>
              <a:round/>
              <a:headEnd type="triangle" w="med" len="med"/>
              <a:tailEnd/>
            </a:ln>
          </p:spPr>
          <p:txBody>
            <a:bodyPr/>
            <a:lstStyle/>
            <a:p>
              <a:endParaRPr lang="fr-FR"/>
            </a:p>
          </p:txBody>
        </p:sp>
        <p:sp>
          <p:nvSpPr>
            <p:cNvPr id="14344" name="Line 35"/>
            <p:cNvSpPr>
              <a:spLocks noChangeShapeType="1"/>
            </p:cNvSpPr>
            <p:nvPr/>
          </p:nvSpPr>
          <p:spPr bwMode="auto">
            <a:xfrm flipH="1">
              <a:off x="897" y="11857"/>
              <a:ext cx="1260" cy="0"/>
            </a:xfrm>
            <a:prstGeom prst="line">
              <a:avLst/>
            </a:prstGeom>
            <a:noFill/>
            <a:ln w="28575">
              <a:solidFill>
                <a:srgbClr val="000000"/>
              </a:solidFill>
              <a:round/>
              <a:headEnd/>
              <a:tailEnd type="triangle" w="med" len="med"/>
            </a:ln>
          </p:spPr>
          <p:txBody>
            <a:bodyPr/>
            <a:lstStyle/>
            <a:p>
              <a:endParaRPr lang="fr-F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Plan du cours</a:t>
            </a:r>
            <a:endParaRPr lang="fr-FR" sz="4000" dirty="0"/>
          </a:p>
        </p:txBody>
      </p:sp>
      <p:sp>
        <p:nvSpPr>
          <p:cNvPr id="3" name="Espace réservé du contenu 2"/>
          <p:cNvSpPr>
            <a:spLocks noGrp="1"/>
          </p:cNvSpPr>
          <p:nvPr>
            <p:ph idx="1"/>
          </p:nvPr>
        </p:nvSpPr>
        <p:spPr/>
        <p:txBody>
          <a:bodyPr/>
          <a:lstStyle/>
          <a:p>
            <a:pPr>
              <a:buNone/>
            </a:pPr>
            <a:endParaRPr lang="fr-FR" b="1" dirty="0" smtClean="0"/>
          </a:p>
          <a:p>
            <a:pPr>
              <a:buNone/>
            </a:pPr>
            <a:endParaRPr lang="fr-FR" b="1" dirty="0" smtClean="0"/>
          </a:p>
          <a:p>
            <a:pPr algn="ctr">
              <a:buNone/>
            </a:pPr>
            <a:r>
              <a:rPr lang="fr-FR" b="1" dirty="0" smtClean="0"/>
              <a:t>Introduction générale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fr-FR" sz="3600" b="1" smtClean="0"/>
              <a:t>Applicatifs: </a:t>
            </a:r>
            <a:br>
              <a:rPr lang="fr-FR" sz="3600" b="1" smtClean="0"/>
            </a:br>
            <a:r>
              <a:rPr lang="fr-FR" sz="3600" b="1" smtClean="0"/>
              <a:t>Systèmes embarqués </a:t>
            </a:r>
          </a:p>
        </p:txBody>
      </p:sp>
      <p:sp>
        <p:nvSpPr>
          <p:cNvPr id="15363" name="Rectangle 3"/>
          <p:cNvSpPr>
            <a:spLocks noGrp="1" noChangeArrowheads="1"/>
          </p:cNvSpPr>
          <p:nvPr>
            <p:ph type="body" idx="1"/>
          </p:nvPr>
        </p:nvSpPr>
        <p:spPr/>
        <p:txBody>
          <a:bodyPr/>
          <a:lstStyle/>
          <a:p>
            <a:pPr eaLnBrk="1" hangingPunct="1"/>
            <a:r>
              <a:rPr lang="fr-FR" smtClean="0"/>
              <a:t>Circuits spécialisés</a:t>
            </a:r>
          </a:p>
        </p:txBody>
      </p:sp>
      <p:pic>
        <p:nvPicPr>
          <p:cNvPr id="15364" name="Picture 4" descr="clkapic"/>
          <p:cNvPicPr>
            <a:picLocks noChangeAspect="1" noChangeArrowheads="1"/>
          </p:cNvPicPr>
          <p:nvPr/>
        </p:nvPicPr>
        <p:blipFill>
          <a:blip r:embed="rId2"/>
          <a:srcRect/>
          <a:stretch>
            <a:fillRect/>
          </a:stretch>
        </p:blipFill>
        <p:spPr bwMode="auto">
          <a:xfrm>
            <a:off x="2700338" y="2852738"/>
            <a:ext cx="3810000" cy="25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fr-FR" smtClean="0"/>
          </a:p>
        </p:txBody>
      </p:sp>
      <p:sp>
        <p:nvSpPr>
          <p:cNvPr id="16387" name="Rectangle 3"/>
          <p:cNvSpPr>
            <a:spLocks noGrp="1" noChangeArrowheads="1"/>
          </p:cNvSpPr>
          <p:nvPr>
            <p:ph type="body" idx="1"/>
          </p:nvPr>
        </p:nvSpPr>
        <p:spPr/>
        <p:txBody>
          <a:bodyPr/>
          <a:lstStyle/>
          <a:p>
            <a:pPr eaLnBrk="1" hangingPunct="1"/>
            <a:r>
              <a:rPr lang="fr-FR" smtClean="0"/>
              <a:t>Cartes à puce: SIM, Carte bancaire</a:t>
            </a:r>
          </a:p>
        </p:txBody>
      </p:sp>
      <p:pic>
        <p:nvPicPr>
          <p:cNvPr id="16388" name="Picture 5" descr="Fichier:Sim card.png">
            <a:hlinkClick r:id="rId2"/>
          </p:cNvPr>
          <p:cNvPicPr>
            <a:picLocks noChangeAspect="1" noChangeArrowheads="1"/>
          </p:cNvPicPr>
          <p:nvPr/>
        </p:nvPicPr>
        <p:blipFill>
          <a:blip r:embed="rId3"/>
          <a:srcRect/>
          <a:stretch>
            <a:fillRect/>
          </a:stretch>
        </p:blipFill>
        <p:spPr bwMode="auto">
          <a:xfrm>
            <a:off x="1476375" y="2636838"/>
            <a:ext cx="3311525" cy="2112962"/>
          </a:xfrm>
          <a:prstGeom prst="rect">
            <a:avLst/>
          </a:prstGeom>
          <a:noFill/>
          <a:ln w="9525">
            <a:noFill/>
            <a:miter lim="800000"/>
            <a:headEnd/>
            <a:tailEnd/>
          </a:ln>
        </p:spPr>
      </p:pic>
      <p:pic>
        <p:nvPicPr>
          <p:cNvPr id="16389" name="Picture 6" descr="Carte bancaire"/>
          <p:cNvPicPr>
            <a:picLocks noChangeAspect="1" noChangeArrowheads="1"/>
          </p:cNvPicPr>
          <p:nvPr/>
        </p:nvPicPr>
        <p:blipFill>
          <a:blip r:embed="rId4"/>
          <a:srcRect/>
          <a:stretch>
            <a:fillRect/>
          </a:stretch>
        </p:blipFill>
        <p:spPr bwMode="auto">
          <a:xfrm>
            <a:off x="4859338" y="3141663"/>
            <a:ext cx="3671887" cy="266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Codage binaire des informations</a:t>
            </a:r>
            <a:endParaRPr lang="fr-FR" sz="4000" dirty="0"/>
          </a:p>
        </p:txBody>
      </p:sp>
      <p:sp>
        <p:nvSpPr>
          <p:cNvPr id="3" name="Espace réservé du contenu 2"/>
          <p:cNvSpPr>
            <a:spLocks noGrp="1"/>
          </p:cNvSpPr>
          <p:nvPr>
            <p:ph idx="1"/>
          </p:nvPr>
        </p:nvSpPr>
        <p:spPr>
          <a:xfrm>
            <a:off x="357158" y="2017713"/>
            <a:ext cx="8597930" cy="4114800"/>
          </a:xfrm>
        </p:spPr>
        <p:txBody>
          <a:bodyPr/>
          <a:lstStyle/>
          <a:p>
            <a:r>
              <a:rPr lang="fr-FR" dirty="0" smtClean="0"/>
              <a:t>Matérialisation un bit binaire.</a:t>
            </a:r>
          </a:p>
          <a:p>
            <a:endParaRPr lang="fr-FR" dirty="0" smtClean="0"/>
          </a:p>
          <a:p>
            <a:endParaRPr lang="fr-FR" dirty="0" smtClean="0"/>
          </a:p>
          <a:p>
            <a:endParaRPr lang="fr-FR" dirty="0" smtClean="0"/>
          </a:p>
          <a:p>
            <a:endParaRPr lang="fr-FR" dirty="0" smtClean="0"/>
          </a:p>
          <a:p>
            <a:pPr>
              <a:buNone/>
            </a:pPr>
            <a:r>
              <a:rPr lang="fr-FR" dirty="0" smtClean="0"/>
              <a:t>A:ouvert  1 logique </a:t>
            </a:r>
            <a:r>
              <a:rPr lang="fr-FR" dirty="0" smtClean="0">
                <a:sym typeface="Symbol"/>
              </a:rPr>
              <a:t></a:t>
            </a:r>
            <a:r>
              <a:rPr lang="fr-FR" dirty="0" smtClean="0"/>
              <a:t>   L:éteinte  0  Logique</a:t>
            </a:r>
          </a:p>
          <a:p>
            <a:pPr>
              <a:buNone/>
            </a:pPr>
            <a:r>
              <a:rPr lang="fr-FR" dirty="0" smtClean="0"/>
              <a:t>A: fermé  0 logique </a:t>
            </a:r>
            <a:r>
              <a:rPr lang="fr-FR" dirty="0" smtClean="0">
                <a:sym typeface="Symbol"/>
              </a:rPr>
              <a:t></a:t>
            </a:r>
            <a:r>
              <a:rPr lang="fr-FR" dirty="0" smtClean="0"/>
              <a:t>  L:allumée 1  Logique</a:t>
            </a:r>
          </a:p>
          <a:p>
            <a:endParaRPr lang="fr-FR" dirty="0"/>
          </a:p>
        </p:txBody>
      </p:sp>
      <p:pic>
        <p:nvPicPr>
          <p:cNvPr id="124930" name="Picture 2" descr="Non schema.svg"/>
          <p:cNvPicPr>
            <a:picLocks noChangeAspect="1" noChangeArrowheads="1"/>
          </p:cNvPicPr>
          <p:nvPr/>
        </p:nvPicPr>
        <p:blipFill>
          <a:blip r:embed="rId2"/>
          <a:srcRect/>
          <a:stretch>
            <a:fillRect/>
          </a:stretch>
        </p:blipFill>
        <p:spPr bwMode="auto">
          <a:xfrm>
            <a:off x="2786050" y="2786058"/>
            <a:ext cx="2647950"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contenu 2"/>
          <p:cNvSpPr>
            <a:spLocks noGrp="1"/>
          </p:cNvSpPr>
          <p:nvPr>
            <p:ph idx="1"/>
          </p:nvPr>
        </p:nvSpPr>
        <p:spPr/>
        <p:txBody>
          <a:bodyPr/>
          <a:lstStyle/>
          <a:p>
            <a:pPr eaLnBrk="1" hangingPunct="1"/>
            <a:r>
              <a:rPr lang="fr-FR" dirty="0" smtClean="0"/>
              <a:t>La couche physique d'un ordinateur repose sur le fonctionnement d’un composant électronique appelé transistor</a:t>
            </a:r>
          </a:p>
          <a:p>
            <a:pPr eaLnBrk="1" hangingPunct="1"/>
            <a:endParaRPr lang="fr-FR" dirty="0" smtClean="0"/>
          </a:p>
          <a:p>
            <a:endParaRPr lang="fr-FR" dirty="0" smtClean="0">
              <a:solidFill>
                <a:schemeClr val="tx1"/>
              </a:solidFill>
              <a:latin typeface="+mn-lt"/>
              <a:ea typeface="+mn-ea"/>
              <a:cs typeface="+mn-cs"/>
            </a:endParaRPr>
          </a:p>
          <a:p>
            <a:pPr>
              <a:buNone/>
            </a:pPr>
            <a:r>
              <a:rPr lang="fr-FR" dirty="0" smtClean="0">
                <a:solidFill>
                  <a:schemeClr val="tx1"/>
                </a:solidFill>
                <a:latin typeface="+mn-lt"/>
                <a:ea typeface="+mn-ea"/>
                <a:cs typeface="+mn-cs"/>
              </a:rPr>
              <a:t> </a:t>
            </a:r>
          </a:p>
          <a:p>
            <a:pPr eaLnBrk="1" hangingPunct="1"/>
            <a:endParaRPr lang="fr-FR" dirty="0" smtClean="0"/>
          </a:p>
        </p:txBody>
      </p:sp>
      <p:sp>
        <p:nvSpPr>
          <p:cNvPr id="23555" name="Titre 3"/>
          <p:cNvSpPr>
            <a:spLocks noGrp="1"/>
          </p:cNvSpPr>
          <p:nvPr>
            <p:ph type="title"/>
          </p:nvPr>
        </p:nvSpPr>
        <p:spPr/>
        <p:txBody>
          <a:bodyPr/>
          <a:lstStyle/>
          <a:p>
            <a:pPr eaLnBrk="1" hangingPunct="1"/>
            <a:endParaRPr lang="fr-FR" sz="3600" dirty="0" smtClean="0"/>
          </a:p>
        </p:txBody>
      </p:sp>
      <p:pic>
        <p:nvPicPr>
          <p:cNvPr id="4" name="Picture 3"/>
          <p:cNvPicPr>
            <a:picLocks noChangeAspect="1" noChangeArrowheads="1"/>
          </p:cNvPicPr>
          <p:nvPr/>
        </p:nvPicPr>
        <p:blipFill>
          <a:blip r:embed="rId2"/>
          <a:srcRect/>
          <a:stretch>
            <a:fillRect/>
          </a:stretch>
        </p:blipFill>
        <p:spPr bwMode="auto">
          <a:xfrm>
            <a:off x="4143372" y="4643446"/>
            <a:ext cx="619125"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grandes technologies sont utilisées: technologie bipolaire (appelée également TTL) et la technologie MOS (</a:t>
            </a:r>
            <a:r>
              <a:rPr lang="fr-FR" b="1" dirty="0" smtClean="0"/>
              <a:t>M</a:t>
            </a:r>
            <a:r>
              <a:rPr lang="fr-FR" dirty="0" smtClean="0"/>
              <a:t>étal </a:t>
            </a:r>
            <a:r>
              <a:rPr lang="fr-FR" b="1" dirty="0" smtClean="0"/>
              <a:t>O</a:t>
            </a:r>
            <a:r>
              <a:rPr lang="fr-FR" dirty="0" smtClean="0"/>
              <a:t>xyde </a:t>
            </a:r>
            <a:r>
              <a:rPr lang="fr-FR" b="1" dirty="0" smtClean="0"/>
              <a:t>S</a:t>
            </a:r>
            <a:r>
              <a:rPr lang="fr-FR" dirty="0" smtClean="0"/>
              <a:t>ilicium)</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1" i="1" dirty="0" smtClean="0">
                <a:solidFill>
                  <a:schemeClr val="tx2"/>
                </a:solidFill>
                <a:latin typeface="+mj-lt"/>
                <a:ea typeface="+mj-ea"/>
                <a:cs typeface="+mj-cs"/>
              </a:rPr>
              <a:t>Exemple avec la technologie bipolaire</a:t>
            </a:r>
            <a:endParaRPr lang="fr-FR" sz="2800" dirty="0"/>
          </a:p>
        </p:txBody>
      </p:sp>
      <p:pic>
        <p:nvPicPr>
          <p:cNvPr id="6" name="Picture 4"/>
          <p:cNvPicPr>
            <a:picLocks noGrp="1" noChangeAspect="1" noChangeArrowheads="1"/>
          </p:cNvPicPr>
          <p:nvPr>
            <p:ph idx="1"/>
          </p:nvPr>
        </p:nvPicPr>
        <p:blipFill>
          <a:blip r:embed="rId2"/>
          <a:srcRect/>
          <a:stretch>
            <a:fillRect/>
          </a:stretch>
        </p:blipFill>
        <p:spPr bwMode="auto">
          <a:xfrm>
            <a:off x="3702050" y="2698750"/>
            <a:ext cx="2733675"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solidFill>
                  <a:schemeClr val="tx1"/>
                </a:solidFill>
                <a:latin typeface="+mn-lt"/>
                <a:ea typeface="+mn-ea"/>
                <a:cs typeface="+mn-cs"/>
              </a:rPr>
              <a:t> Si VBE est à 5 V, alors VCE est à 0,3 V (~0V) et I</a:t>
            </a:r>
            <a:r>
              <a:rPr lang="fr-FR" baseline="-25000" dirty="0" smtClean="0">
                <a:solidFill>
                  <a:schemeClr val="tx1"/>
                </a:solidFill>
                <a:latin typeface="+mn-lt"/>
                <a:ea typeface="+mn-ea"/>
                <a:cs typeface="+mn-cs"/>
              </a:rPr>
              <a:t>C</a:t>
            </a:r>
            <a:r>
              <a:rPr lang="fr-FR" dirty="0" smtClean="0">
                <a:solidFill>
                  <a:schemeClr val="tx1"/>
                </a:solidFill>
                <a:latin typeface="+mn-lt"/>
                <a:ea typeface="+mn-ea"/>
                <a:cs typeface="+mn-cs"/>
              </a:rPr>
              <a:t> est non  nul. </a:t>
            </a:r>
          </a:p>
          <a:p>
            <a:r>
              <a:rPr lang="fr-FR" dirty="0" smtClean="0">
                <a:solidFill>
                  <a:schemeClr val="tx1"/>
                </a:solidFill>
                <a:latin typeface="+mn-lt"/>
                <a:ea typeface="+mn-ea"/>
                <a:cs typeface="+mn-cs"/>
              </a:rPr>
              <a:t>Si VBE est à 0 V alors VCE est à 5 V et le courant I</a:t>
            </a:r>
            <a:r>
              <a:rPr lang="fr-FR" baseline="-25000" dirty="0" smtClean="0">
                <a:solidFill>
                  <a:schemeClr val="tx1"/>
                </a:solidFill>
                <a:latin typeface="+mn-lt"/>
                <a:ea typeface="+mn-ea"/>
                <a:cs typeface="+mn-cs"/>
              </a:rPr>
              <a:t>C</a:t>
            </a:r>
            <a:r>
              <a:rPr lang="fr-FR" dirty="0" smtClean="0">
                <a:solidFill>
                  <a:schemeClr val="tx1"/>
                </a:solidFill>
                <a:latin typeface="+mn-lt"/>
                <a:ea typeface="+mn-ea"/>
                <a:cs typeface="+mn-cs"/>
              </a:rPr>
              <a:t> est nul.</a:t>
            </a:r>
          </a:p>
          <a:p>
            <a:pPr>
              <a:buNone/>
            </a:pPr>
            <a:endParaRPr lang="fr-FR" dirty="0" smtClean="0">
              <a:solidFill>
                <a:schemeClr val="tx1"/>
              </a:solidFill>
              <a:latin typeface="+mn-lt"/>
              <a:ea typeface="+mn-ea"/>
              <a:cs typeface="+mn-cs"/>
            </a:endParaRPr>
          </a:p>
          <a:p>
            <a:endParaRPr lang="fr-FR" dirty="0" smtClean="0">
              <a:solidFill>
                <a:schemeClr val="tx1"/>
              </a:solidFill>
              <a:latin typeface="+mn-lt"/>
              <a:ea typeface="+mn-ea"/>
              <a:cs typeface="+mn-cs"/>
            </a:endParaRPr>
          </a:p>
          <a:p>
            <a:endParaRPr lang="fr-FR" dirty="0" smtClean="0">
              <a:solidFill>
                <a:schemeClr val="tx1"/>
              </a:solidFill>
              <a:latin typeface="+mn-lt"/>
              <a:ea typeface="+mn-ea"/>
              <a:cs typeface="+mn-cs"/>
            </a:endParaRPr>
          </a:p>
          <a:p>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Dans la logique positive :</a:t>
            </a:r>
          </a:p>
          <a:p>
            <a:pPr>
              <a:buNone/>
            </a:pPr>
            <a:r>
              <a:rPr lang="fr-FR" dirty="0" smtClean="0"/>
              <a:t>	0V  				0 Logique</a:t>
            </a:r>
          </a:p>
          <a:p>
            <a:pPr>
              <a:buNone/>
            </a:pPr>
            <a:r>
              <a:rPr lang="fr-FR" dirty="0" smtClean="0"/>
              <a:t>	5 V 				1 Logique</a:t>
            </a:r>
          </a:p>
          <a:p>
            <a:pPr>
              <a:buNone/>
            </a:pPr>
            <a:endParaRPr lang="fr-FR" b="1" dirty="0" smtClean="0"/>
          </a:p>
          <a:p>
            <a:pPr>
              <a:buNone/>
            </a:pPr>
            <a:r>
              <a:rPr lang="fr-FR" b="1" dirty="0" smtClean="0"/>
              <a:t>Remarque</a:t>
            </a:r>
            <a:r>
              <a:rPr lang="fr-FR" dirty="0" smtClean="0"/>
              <a:t> : Dans la logique négative 0V (1 Logique) et 5V (0 Logique)</a:t>
            </a:r>
            <a:endParaRPr lang="fr-FR" dirty="0"/>
          </a:p>
        </p:txBody>
      </p:sp>
      <p:sp>
        <p:nvSpPr>
          <p:cNvPr id="4" name="Flèche droite 3"/>
          <p:cNvSpPr/>
          <p:nvPr/>
        </p:nvSpPr>
        <p:spPr>
          <a:xfrm>
            <a:off x="3286116" y="3500438"/>
            <a:ext cx="1285884" cy="7143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droite 4"/>
          <p:cNvSpPr/>
          <p:nvPr/>
        </p:nvSpPr>
        <p:spPr>
          <a:xfrm>
            <a:off x="3286116" y="2928934"/>
            <a:ext cx="1285884" cy="7143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graphicFrame>
        <p:nvGraphicFramePr>
          <p:cNvPr id="98306" name="Object 2"/>
          <p:cNvGraphicFramePr>
            <a:graphicFrameLocks noChangeAspect="1"/>
          </p:cNvGraphicFramePr>
          <p:nvPr/>
        </p:nvGraphicFramePr>
        <p:xfrm>
          <a:off x="1835150" y="2971800"/>
          <a:ext cx="5473700" cy="914400"/>
        </p:xfrm>
        <a:graphic>
          <a:graphicData uri="http://schemas.openxmlformats.org/presentationml/2006/ole">
            <p:oleObj spid="_x0000_s98306" name="Document" r:id="rId3" imgW="5473726" imgH="915004" progId="Word.Document.12">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pPr eaLnBrk="1" hangingPunct="1"/>
            <a:endParaRPr lang="fr-FR" smtClean="0"/>
          </a:p>
        </p:txBody>
      </p:sp>
      <p:sp>
        <p:nvSpPr>
          <p:cNvPr id="26627" name="Espace réservé du contenu 2"/>
          <p:cNvSpPr>
            <a:spLocks noGrp="1"/>
          </p:cNvSpPr>
          <p:nvPr>
            <p:ph idx="1"/>
          </p:nvPr>
        </p:nvSpPr>
        <p:spPr/>
        <p:txBody>
          <a:bodyPr/>
          <a:lstStyle/>
          <a:p>
            <a:pPr eaLnBrk="1" hangingPunct="1">
              <a:buFont typeface="Wingdings" pitchFamily="2" charset="2"/>
              <a:buNone/>
            </a:pPr>
            <a:r>
              <a:rPr lang="fr-FR" smtClean="0"/>
              <a:t>Ce circuit  peut manipuler deux types d'informations "0" et "1" logiques.</a:t>
            </a:r>
          </a:p>
          <a:p>
            <a:pPr eaLnBrk="1" hangingPunct="1"/>
            <a:r>
              <a:rPr lang="fr-FR" smtClean="0">
                <a:sym typeface="Symbol" pitchFamily="18" charset="2"/>
              </a:rPr>
              <a:t> </a:t>
            </a:r>
            <a:r>
              <a:rPr lang="fr-FR" smtClean="0"/>
              <a:t>base 2 ( Base binaire) </a:t>
            </a:r>
          </a:p>
          <a:p>
            <a:pPr eaLnBrk="1" hangingPunct="1"/>
            <a:r>
              <a:rPr lang="fr-FR" smtClean="0">
                <a:sym typeface="Symbol" pitchFamily="18" charset="2"/>
              </a:rPr>
              <a:t> élment </a:t>
            </a:r>
            <a:r>
              <a:rPr lang="fr-FR" smtClean="0"/>
              <a:t>sont appelés binary digit abrégé par </a:t>
            </a:r>
            <a:r>
              <a:rPr lang="fr-FR" b="1" smtClean="0"/>
              <a:t>bit</a:t>
            </a:r>
            <a:r>
              <a:rPr lang="fr-FR" smtClean="0"/>
              <a:t>. </a:t>
            </a:r>
          </a:p>
          <a:p>
            <a:pPr eaLnBrk="1" hangingPunct="1"/>
            <a:r>
              <a:rPr lang="fr-FR" smtClean="0">
                <a:sym typeface="Symbol" pitchFamily="18" charset="2"/>
              </a:rPr>
              <a:t> </a:t>
            </a:r>
            <a:r>
              <a:rPr lang="fr-FR" smtClean="0"/>
              <a:t>Un bit peut donc stocké  "0" logique ou "1" logique.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Chapitre 1 : Circuits logiques combinatoires</a:t>
            </a:r>
            <a:endParaRPr lang="fr-FR" sz="4000" dirty="0"/>
          </a:p>
        </p:txBody>
      </p:sp>
      <p:sp>
        <p:nvSpPr>
          <p:cNvPr id="3" name="Espace réservé du contenu 2"/>
          <p:cNvSpPr>
            <a:spLocks noGrp="1"/>
          </p:cNvSpPr>
          <p:nvPr>
            <p:ph idx="1"/>
          </p:nvPr>
        </p:nvSpPr>
        <p:spPr/>
        <p:txBody>
          <a:bodyPr/>
          <a:lstStyle/>
          <a:p>
            <a:pPr marL="342900" lvl="1" indent="-342900">
              <a:buClr>
                <a:schemeClr val="folHlink"/>
              </a:buClr>
              <a:buSzPct val="60000"/>
            </a:pPr>
            <a:endParaRPr lang="fr-FR" b="1" dirty="0" smtClean="0"/>
          </a:p>
          <a:p>
            <a:pPr marL="342900" lvl="1" indent="-342900">
              <a:buClr>
                <a:schemeClr val="folHlink"/>
              </a:buClr>
              <a:buSzPct val="60000"/>
            </a:pPr>
            <a:r>
              <a:rPr lang="fr-FR" b="1" dirty="0" smtClean="0"/>
              <a:t> </a:t>
            </a:r>
            <a:r>
              <a:rPr lang="fr-FR" sz="3200" b="1" dirty="0" smtClean="0"/>
              <a:t>Définition d'une fonction logique</a:t>
            </a:r>
          </a:p>
          <a:p>
            <a:pPr marL="342900" lvl="1" indent="-342900">
              <a:buClr>
                <a:schemeClr val="folHlink"/>
              </a:buClr>
              <a:buSzPct val="60000"/>
            </a:pPr>
            <a:r>
              <a:rPr lang="fr-FR" sz="3200" b="1" dirty="0" smtClean="0"/>
              <a:t>Forme canonique d'une fonction logique</a:t>
            </a:r>
          </a:p>
          <a:p>
            <a:pPr marL="342900" lvl="1" indent="-342900">
              <a:buClr>
                <a:schemeClr val="folHlink"/>
              </a:buClr>
              <a:buSzPct val="60000"/>
            </a:pPr>
            <a:r>
              <a:rPr lang="fr-FR" sz="3200" b="1" dirty="0" smtClean="0"/>
              <a:t>Opérateurs logiques élémentaires</a:t>
            </a:r>
          </a:p>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pPr eaLnBrk="1" hangingPunct="1"/>
            <a:endParaRPr lang="fr-FR" smtClean="0"/>
          </a:p>
        </p:txBody>
      </p:sp>
      <p:sp>
        <p:nvSpPr>
          <p:cNvPr id="27651" name="Espace réservé du contenu 2"/>
          <p:cNvSpPr>
            <a:spLocks noGrp="1"/>
          </p:cNvSpPr>
          <p:nvPr>
            <p:ph idx="1"/>
          </p:nvPr>
        </p:nvSpPr>
        <p:spPr>
          <a:xfrm>
            <a:off x="642938" y="2017713"/>
            <a:ext cx="8312150" cy="4483100"/>
          </a:xfrm>
        </p:spPr>
        <p:txBody>
          <a:bodyPr/>
          <a:lstStyle/>
          <a:p>
            <a:pPr eaLnBrk="1" hangingPunct="1"/>
            <a:r>
              <a:rPr lang="fr-FR" smtClean="0">
                <a:sym typeface="Symbol" pitchFamily="18" charset="2"/>
              </a:rPr>
              <a:t> </a:t>
            </a:r>
            <a:r>
              <a:rPr lang="fr-FR" smtClean="0"/>
              <a:t>codage de  deux informations. Pour élargir le spectre de codage, il faudra augmenter le nombre de bits.</a:t>
            </a:r>
          </a:p>
          <a:p>
            <a:pPr eaLnBrk="1" hangingPunct="1"/>
            <a:r>
              <a:rPr lang="fr-FR" smtClean="0">
                <a:sym typeface="Symbol" pitchFamily="18" charset="2"/>
              </a:rPr>
              <a:t> </a:t>
            </a:r>
            <a:r>
              <a:rPr lang="fr-FR" smtClean="0"/>
              <a:t>notion de Byte ou d'octets (8 Bits)</a:t>
            </a:r>
          </a:p>
          <a:p>
            <a:pPr eaLnBrk="1" hangingPunct="1">
              <a:buFont typeface="Wingdings" pitchFamily="2" charset="2"/>
              <a:buNone/>
            </a:pPr>
            <a:r>
              <a:rPr lang="fr-FR" smtClean="0"/>
              <a:t>8 bits 	= 1 octet</a:t>
            </a:r>
          </a:p>
          <a:p>
            <a:pPr eaLnBrk="1" hangingPunct="1">
              <a:buFont typeface="Wingdings" pitchFamily="2" charset="2"/>
              <a:buNone/>
            </a:pPr>
            <a:r>
              <a:rPr lang="fr-FR" smtClean="0"/>
              <a:t>16 bits	= 2 octets	1 mot </a:t>
            </a:r>
          </a:p>
          <a:p>
            <a:pPr eaLnBrk="1" hangingPunct="1">
              <a:buFont typeface="Wingdings" pitchFamily="2" charset="2"/>
              <a:buNone/>
            </a:pPr>
            <a:r>
              <a:rPr lang="fr-FR" smtClean="0"/>
              <a:t>32 bits	= 4 octets	double mot</a:t>
            </a:r>
          </a:p>
          <a:p>
            <a:pPr eaLnBrk="1" hangingPunct="1"/>
            <a:endParaRPr lang="fr-FR"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endParaRPr lang="fr-FR" smtClean="0"/>
          </a:p>
        </p:txBody>
      </p:sp>
      <p:sp>
        <p:nvSpPr>
          <p:cNvPr id="28675" name="Espace réservé du contenu 2"/>
          <p:cNvSpPr>
            <a:spLocks noGrp="1"/>
          </p:cNvSpPr>
          <p:nvPr>
            <p:ph idx="1"/>
          </p:nvPr>
        </p:nvSpPr>
        <p:spPr/>
        <p:txBody>
          <a:bodyPr/>
          <a:lstStyle/>
          <a:p>
            <a:pPr>
              <a:buFont typeface="Wingdings" pitchFamily="2" charset="2"/>
              <a:buNone/>
            </a:pPr>
            <a:r>
              <a:rPr lang="fr-FR" b="1" i="1" smtClean="0"/>
              <a:t>Unités multiples :</a:t>
            </a:r>
            <a:endParaRPr lang="fr-FR" smtClean="0"/>
          </a:p>
          <a:p>
            <a:pPr>
              <a:buFont typeface="Wingdings" pitchFamily="2" charset="2"/>
              <a:buNone/>
            </a:pPr>
            <a:r>
              <a:rPr lang="fr-FR" smtClean="0"/>
              <a:t>1024 o	= 1 Kilo octets 	= 1 Ko</a:t>
            </a:r>
          </a:p>
          <a:p>
            <a:pPr>
              <a:buFont typeface="Wingdings" pitchFamily="2" charset="2"/>
              <a:buNone/>
            </a:pPr>
            <a:r>
              <a:rPr lang="en-GB" smtClean="0"/>
              <a:t>1024 Ko	= 1 Méga octets 	= 1 Mo</a:t>
            </a:r>
            <a:endParaRPr lang="fr-FR" smtClean="0"/>
          </a:p>
          <a:p>
            <a:pPr>
              <a:buFont typeface="Wingdings" pitchFamily="2" charset="2"/>
              <a:buNone/>
            </a:pPr>
            <a:r>
              <a:rPr lang="en-GB" smtClean="0"/>
              <a:t>1024 Mo	= 1 Giga octets 	= 1 Go</a:t>
            </a:r>
            <a:endParaRPr lang="fr-FR" smtClean="0"/>
          </a:p>
          <a:p>
            <a:pPr>
              <a:buFont typeface="Wingdings" pitchFamily="2" charset="2"/>
              <a:buNone/>
            </a:pPr>
            <a:r>
              <a:rPr lang="en-GB" smtClean="0"/>
              <a:t>1024 Go	= 1 Tera octets 	= 1 To</a:t>
            </a:r>
            <a:endParaRPr lang="fr-FR" smtClean="0"/>
          </a:p>
          <a:p>
            <a:pPr>
              <a:buFont typeface="Wingdings" pitchFamily="2" charset="2"/>
              <a:buNone/>
            </a:pPr>
            <a:r>
              <a:rPr lang="en-US" smtClean="0"/>
              <a:t>1024 To	= 1 Peta octets 	= 1 Po</a:t>
            </a:r>
            <a:endParaRPr lang="fr-FR" smtClean="0"/>
          </a:p>
          <a:p>
            <a:endParaRPr lang="fr-FR"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pPr eaLnBrk="1" hangingPunct="1"/>
            <a:endParaRPr lang="fr-FR" smtClean="0"/>
          </a:p>
        </p:txBody>
      </p:sp>
      <p:sp>
        <p:nvSpPr>
          <p:cNvPr id="3" name="Espace réservé du contenu 2"/>
          <p:cNvSpPr>
            <a:spLocks noGrp="1"/>
          </p:cNvSpPr>
          <p:nvPr>
            <p:ph idx="1"/>
          </p:nvPr>
        </p:nvSpPr>
        <p:spPr>
          <a:xfrm>
            <a:off x="500063" y="2017713"/>
            <a:ext cx="8455025" cy="4114800"/>
          </a:xfrm>
        </p:spPr>
        <p:txBody>
          <a:bodyPr/>
          <a:lstStyle/>
          <a:p>
            <a:pPr eaLnBrk="1" hangingPunct="1"/>
            <a:r>
              <a:rPr lang="fr-FR" smtClean="0"/>
              <a:t>Avec n bits on peut coder 2</a:t>
            </a:r>
            <a:r>
              <a:rPr lang="fr-FR" baseline="30000" smtClean="0"/>
              <a:t>n</a:t>
            </a:r>
            <a:r>
              <a:rPr lang="fr-FR" smtClean="0"/>
              <a:t> informations. </a:t>
            </a:r>
          </a:p>
          <a:p>
            <a:pPr eaLnBrk="1" hangingPunct="1">
              <a:buFont typeface="Wingdings" pitchFamily="2" charset="2"/>
              <a:buNone/>
            </a:pPr>
            <a:endParaRPr lang="fr-FR" smtClean="0"/>
          </a:p>
          <a:p>
            <a:pPr eaLnBrk="1" hangingPunct="1">
              <a:buFont typeface="Wingdings" pitchFamily="2" charset="2"/>
              <a:buNone/>
            </a:pPr>
            <a:r>
              <a:rPr lang="fr-FR" smtClean="0"/>
              <a:t>	</a:t>
            </a:r>
            <a:r>
              <a:rPr lang="fr-FR" smtClean="0">
                <a:solidFill>
                  <a:srgbClr val="FF0000"/>
                </a:solidFill>
              </a:rPr>
              <a:t>Codage des instructions, des données numériques ou caractères est effectué par un ensemble de bits</a:t>
            </a:r>
            <a:r>
              <a:rPr lang="fr-FR"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endParaRPr lang="fr-FR" smtClean="0"/>
          </a:p>
        </p:txBody>
      </p:sp>
      <p:sp>
        <p:nvSpPr>
          <p:cNvPr id="30723" name="Espace réservé du contenu 2"/>
          <p:cNvSpPr>
            <a:spLocks noGrp="1"/>
          </p:cNvSpPr>
          <p:nvPr>
            <p:ph idx="1"/>
          </p:nvPr>
        </p:nvSpPr>
        <p:spPr/>
        <p:txBody>
          <a:bodyPr/>
          <a:lstStyle/>
          <a:p>
            <a:pPr eaLnBrk="1" hangingPunct="1"/>
            <a:r>
              <a:rPr lang="fr-FR" smtClean="0"/>
              <a:t>Format général de codage:</a:t>
            </a:r>
          </a:p>
          <a:p>
            <a:pPr eaLnBrk="1" hangingPunct="1"/>
            <a:endParaRPr lang="fr-FR" smtClean="0"/>
          </a:p>
        </p:txBody>
      </p:sp>
      <p:pic>
        <p:nvPicPr>
          <p:cNvPr id="30724" name="Picture 4"/>
          <p:cNvPicPr>
            <a:picLocks noChangeAspect="1" noChangeArrowheads="1"/>
          </p:cNvPicPr>
          <p:nvPr/>
        </p:nvPicPr>
        <p:blipFill>
          <a:blip r:embed="rId2"/>
          <a:srcRect/>
          <a:stretch>
            <a:fillRect/>
          </a:stretch>
        </p:blipFill>
        <p:spPr bwMode="auto">
          <a:xfrm>
            <a:off x="1571625" y="3571875"/>
            <a:ext cx="1057275" cy="590550"/>
          </a:xfrm>
          <a:prstGeom prst="rect">
            <a:avLst/>
          </a:prstGeom>
          <a:noFill/>
          <a:ln w="9525">
            <a:noFill/>
            <a:miter lim="800000"/>
            <a:headEnd/>
            <a:tailEnd/>
          </a:ln>
        </p:spPr>
      </p:pic>
      <p:pic>
        <p:nvPicPr>
          <p:cNvPr id="30725" name="Picture 5"/>
          <p:cNvPicPr>
            <a:picLocks noChangeAspect="1" noChangeArrowheads="1"/>
          </p:cNvPicPr>
          <p:nvPr/>
        </p:nvPicPr>
        <p:blipFill>
          <a:blip r:embed="rId3"/>
          <a:srcRect/>
          <a:stretch>
            <a:fillRect/>
          </a:stretch>
        </p:blipFill>
        <p:spPr bwMode="auto">
          <a:xfrm>
            <a:off x="6715125" y="3571875"/>
            <a:ext cx="1238250" cy="581025"/>
          </a:xfrm>
          <a:prstGeom prst="rect">
            <a:avLst/>
          </a:prstGeom>
          <a:noFill/>
          <a:ln w="9525">
            <a:noFill/>
            <a:miter lim="800000"/>
            <a:headEnd/>
            <a:tailEnd/>
          </a:ln>
        </p:spPr>
      </p:pic>
      <p:pic>
        <p:nvPicPr>
          <p:cNvPr id="30726" name="Picture 6"/>
          <p:cNvPicPr>
            <a:picLocks noChangeAspect="1" noChangeArrowheads="1"/>
          </p:cNvPicPr>
          <p:nvPr/>
        </p:nvPicPr>
        <p:blipFill>
          <a:blip r:embed="rId4"/>
          <a:srcRect/>
          <a:stretch>
            <a:fillRect/>
          </a:stretch>
        </p:blipFill>
        <p:spPr bwMode="auto">
          <a:xfrm>
            <a:off x="1785938" y="2786063"/>
            <a:ext cx="5643562"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0" y="2017713"/>
            <a:ext cx="9144000" cy="4114800"/>
          </a:xfrm>
        </p:spPr>
        <p:txBody>
          <a:bodyPr/>
          <a:lstStyle/>
          <a:p>
            <a:r>
              <a:rPr lang="fr-FR" dirty="0" smtClean="0"/>
              <a:t>Niveau logique "1"</a:t>
            </a:r>
          </a:p>
          <a:p>
            <a:pPr>
              <a:buNone/>
            </a:pPr>
            <a:r>
              <a:rPr lang="fr-FR" b="1" dirty="0" smtClean="0"/>
              <a:t>Tout, </a:t>
            </a:r>
            <a:r>
              <a:rPr lang="fr-FR" b="1" dirty="0" err="1" smtClean="0"/>
              <a:t>Vrai,Fermé</a:t>
            </a:r>
            <a:r>
              <a:rPr lang="fr-FR" b="1" dirty="0" smtClean="0"/>
              <a:t>,</a:t>
            </a:r>
            <a:r>
              <a:rPr lang="fr-FR" b="1" dirty="0" err="1" smtClean="0"/>
              <a:t>Marche,Haut</a:t>
            </a:r>
            <a:r>
              <a:rPr lang="fr-FR" b="1" dirty="0" smtClean="0"/>
              <a:t>,</a:t>
            </a:r>
            <a:r>
              <a:rPr lang="fr-FR" b="1" dirty="0" err="1" smtClean="0"/>
              <a:t>Allumé,Oui</a:t>
            </a:r>
            <a:r>
              <a:rPr lang="fr-FR" b="1" dirty="0" smtClean="0"/>
              <a:t> ;</a:t>
            </a:r>
            <a:endParaRPr lang="fr-FR" dirty="0" smtClean="0"/>
          </a:p>
          <a:p>
            <a:endParaRPr lang="fr-FR" dirty="0" smtClean="0"/>
          </a:p>
          <a:p>
            <a:r>
              <a:rPr lang="fr-FR" dirty="0" smtClean="0"/>
              <a:t>Niveau logique "0" </a:t>
            </a:r>
          </a:p>
          <a:p>
            <a:pPr>
              <a:buNone/>
            </a:pPr>
            <a:r>
              <a:rPr lang="fr-FR" b="1" dirty="0" err="1" smtClean="0"/>
              <a:t>Rien,Faux</a:t>
            </a:r>
            <a:r>
              <a:rPr lang="fr-FR" b="1" dirty="0" smtClean="0"/>
              <a:t>, Ouvert, Arrêt, </a:t>
            </a:r>
            <a:r>
              <a:rPr lang="fr-FR" b="1" dirty="0" err="1" smtClean="0"/>
              <a:t>Bas,Éteint</a:t>
            </a:r>
            <a:r>
              <a:rPr lang="fr-FR" b="1" dirty="0" smtClean="0"/>
              <a:t>,Non ;</a:t>
            </a:r>
            <a:endParaRPr lang="fr-FR" dirty="0" smtClean="0"/>
          </a:p>
          <a:p>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71472" y="2071678"/>
            <a:ext cx="7772400" cy="4114800"/>
          </a:xfrm>
        </p:spPr>
        <p:txBody>
          <a:bodyPr/>
          <a:lstStyle/>
          <a:p>
            <a:pPr>
              <a:buNone/>
            </a:pPr>
            <a:endParaRPr lang="fr-FR" b="1" dirty="0" smtClean="0"/>
          </a:p>
          <a:p>
            <a:pPr algn="ctr">
              <a:buNone/>
            </a:pPr>
            <a:r>
              <a:rPr lang="fr-FR" b="1" dirty="0" smtClean="0"/>
              <a:t>Chapitre 1</a:t>
            </a:r>
            <a:endParaRPr lang="fr-FR" dirty="0" smtClean="0"/>
          </a:p>
          <a:p>
            <a:pPr algn="ctr">
              <a:buNone/>
            </a:pPr>
            <a:r>
              <a:rPr lang="fr-FR" b="1" dirty="0" smtClean="0"/>
              <a:t>Circuits logiques combinatoires</a:t>
            </a:r>
            <a:endParaRPr lang="fr-FR" dirty="0" smtClean="0"/>
          </a:p>
          <a:p>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214313"/>
            <a:ext cx="8643966" cy="1462087"/>
          </a:xfrm>
        </p:spPr>
        <p:txBody>
          <a:bodyPr/>
          <a:lstStyle/>
          <a:p>
            <a:r>
              <a:rPr lang="fr-FR" sz="4000" b="1" dirty="0" smtClean="0"/>
              <a:t>Définition d'une fonction logique</a:t>
            </a:r>
            <a:endParaRPr lang="fr-FR" sz="4000" b="1" dirty="0"/>
          </a:p>
        </p:txBody>
      </p:sp>
      <p:sp>
        <p:nvSpPr>
          <p:cNvPr id="3" name="Espace réservé du contenu 2"/>
          <p:cNvSpPr>
            <a:spLocks noGrp="1"/>
          </p:cNvSpPr>
          <p:nvPr>
            <p:ph idx="1"/>
          </p:nvPr>
        </p:nvSpPr>
        <p:spPr/>
        <p:txBody>
          <a:bodyPr/>
          <a:lstStyle/>
          <a:p>
            <a:r>
              <a:rPr lang="fr-FR" dirty="0" smtClean="0"/>
              <a:t>Une variable </a:t>
            </a:r>
            <a:r>
              <a:rPr lang="fr-FR" dirty="0" err="1" smtClean="0"/>
              <a:t>logique:variable</a:t>
            </a:r>
            <a:r>
              <a:rPr lang="fr-FR" dirty="0" smtClean="0"/>
              <a:t> binaire0  ou  1  représenter n’importe quel dispositif ou événement binaire fonctionnant en </a:t>
            </a:r>
            <a:r>
              <a:rPr lang="fr-FR" u="sng" dirty="0" smtClean="0"/>
              <a:t>tout ou rien</a:t>
            </a:r>
            <a:r>
              <a:rPr lang="fr-FR" dirty="0" smtClean="0"/>
              <a:t> :</a:t>
            </a:r>
          </a:p>
          <a:p>
            <a:pPr>
              <a:buNone/>
            </a:pPr>
            <a:r>
              <a:rPr lang="fr-FR" dirty="0" smtClean="0"/>
              <a:t>Contact (Ouvert/fermé), lampe (allumée éteinte), moteur (marche/arrêt), </a:t>
            </a:r>
          </a:p>
          <a:p>
            <a:pPr>
              <a:buNone/>
            </a:pPr>
            <a:r>
              <a:rPr lang="fr-FR" b="1" i="1" dirty="0" smtClean="0"/>
              <a:t>Une variable binaire est codée par un seul bit</a:t>
            </a:r>
            <a:endParaRPr lang="fr-FR" dirty="0" smtClean="0"/>
          </a:p>
          <a:p>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fonction logique est une fonction d'une ou plusieurs variables logiques</a:t>
            </a:r>
          </a:p>
          <a:p>
            <a:r>
              <a:rPr lang="fr-FR" dirty="0" smtClean="0"/>
              <a:t> Ces variables sont appelées variables d'entrées. </a:t>
            </a:r>
          </a:p>
          <a:p>
            <a:r>
              <a:rPr lang="fr-FR" dirty="0" smtClean="0"/>
              <a:t>Ce groupe de variables sont reliées entre-elles par des opérateurs logiques ET, OU, NON, …etc. </a:t>
            </a:r>
          </a:p>
          <a:p>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0" y="2017713"/>
            <a:ext cx="9144000" cy="4114800"/>
          </a:xfrm>
        </p:spPr>
        <p:txBody>
          <a:bodyPr/>
          <a:lstStyle/>
          <a:p>
            <a:r>
              <a:rPr lang="fr-FR" dirty="0" smtClean="0"/>
              <a:t> L'affectation d'une fonction permet de définir </a:t>
            </a:r>
            <a:r>
              <a:rPr lang="fr-FR" b="1" u="sng" dirty="0" smtClean="0"/>
              <a:t>une</a:t>
            </a:r>
            <a:r>
              <a:rPr lang="fr-FR" dirty="0" smtClean="0"/>
              <a:t> ou </a:t>
            </a:r>
            <a:r>
              <a:rPr lang="fr-FR" b="1" u="sng" dirty="0" smtClean="0"/>
              <a:t>plusieurs</a:t>
            </a:r>
            <a:r>
              <a:rPr lang="fr-FR" dirty="0" smtClean="0"/>
              <a:t>  variables logiques de sortie. </a:t>
            </a:r>
          </a:p>
          <a:p>
            <a:r>
              <a:rPr lang="fr-FR" dirty="0" smtClean="0"/>
              <a:t>Une fonction logique est </a:t>
            </a:r>
            <a:r>
              <a:rPr lang="fr-FR" b="1" u="sng" dirty="0" smtClean="0"/>
              <a:t>combinatoire</a:t>
            </a:r>
            <a:r>
              <a:rPr lang="fr-FR" dirty="0" smtClean="0"/>
              <a:t> si l'état de la sortie est uniquement défini  par la combinaison de l'état des variables logiques d'entrées </a:t>
            </a:r>
            <a:r>
              <a:rPr lang="fr-FR" b="1" u="sng" dirty="0" smtClean="0"/>
              <a:t>indépendamment du temps</a:t>
            </a:r>
            <a:r>
              <a:rPr lang="fr-FR" dirty="0" smtClean="0"/>
              <a:t>. </a:t>
            </a:r>
          </a:p>
          <a:p>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endParaRPr lang="fr-FR" dirty="0" smtClean="0"/>
          </a:p>
          <a:p>
            <a:pPr marL="0" indent="0">
              <a:buNone/>
            </a:pPr>
            <a:r>
              <a:rPr lang="fr-FR" dirty="0" smtClean="0"/>
              <a:t>Sur le plan matériel, une fonction logique combinatoire est réalisée à l'aide d'un circuit logique combinatoire</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14282" y="2017713"/>
            <a:ext cx="8740806" cy="4114800"/>
          </a:xfrm>
        </p:spPr>
        <p:txBody>
          <a:bodyPr/>
          <a:lstStyle/>
          <a:p>
            <a:pPr lvl="0"/>
            <a:endParaRPr lang="fr-FR" b="1" i="1" dirty="0" smtClean="0"/>
          </a:p>
          <a:p>
            <a:pPr lvl="0"/>
            <a:r>
              <a:rPr lang="fr-FR" b="1" i="1" dirty="0" smtClean="0"/>
              <a:t>Opérateurs logiques (portes logiques)</a:t>
            </a:r>
            <a:endParaRPr lang="fr-FR" sz="3600" dirty="0" smtClean="0"/>
          </a:p>
          <a:p>
            <a:pPr lvl="0"/>
            <a:r>
              <a:rPr lang="fr-FR" b="1" i="1" dirty="0" smtClean="0"/>
              <a:t>Circuits logiques</a:t>
            </a:r>
          </a:p>
          <a:p>
            <a:pPr lvl="0"/>
            <a:r>
              <a:rPr lang="fr-FR" sz="3200" b="1" i="1" dirty="0" smtClean="0">
                <a:ea typeface="+mn-ea"/>
              </a:rPr>
              <a:t>Algèbre de Boole</a:t>
            </a:r>
          </a:p>
          <a:p>
            <a:pPr lvl="0"/>
            <a:r>
              <a:rPr lang="fr-FR" sz="3200" b="1" i="1" dirty="0" smtClean="0">
                <a:ea typeface="+mn-ea"/>
              </a:rPr>
              <a:t>Simplification des fonctions logiques</a:t>
            </a:r>
          </a:p>
          <a:p>
            <a:pPr>
              <a:buNone/>
            </a:pPr>
            <a:r>
              <a:rPr lang="fr-FR" dirty="0" smtClean="0"/>
              <a:t> </a:t>
            </a:r>
            <a:endParaRPr lang="fr-FR" sz="3600"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0" y="1714488"/>
            <a:ext cx="8740806" cy="4840287"/>
          </a:xfrm>
        </p:spPr>
        <p:txBody>
          <a:bodyPr/>
          <a:lstStyle/>
          <a:p>
            <a:endParaRPr lang="fr-FR" dirty="0" smtClean="0"/>
          </a:p>
          <a:p>
            <a:endParaRPr lang="fr-FR" dirty="0" smtClean="0"/>
          </a:p>
          <a:p>
            <a:endParaRPr lang="fr-FR" dirty="0" smtClean="0"/>
          </a:p>
          <a:p>
            <a:endParaRPr lang="fr-FR" dirty="0" smtClean="0"/>
          </a:p>
          <a:p>
            <a:endParaRPr lang="fr-FR" dirty="0" smtClean="0"/>
          </a:p>
          <a:p>
            <a:r>
              <a:rPr lang="fr-FR" b="1" dirty="0" smtClean="0"/>
              <a:t>S</a:t>
            </a:r>
            <a:r>
              <a:rPr lang="fr-FR" sz="2000" b="1" dirty="0" smtClean="0"/>
              <a:t>i</a:t>
            </a:r>
            <a:r>
              <a:rPr lang="fr-FR" b="1" dirty="0" smtClean="0"/>
              <a:t> </a:t>
            </a:r>
            <a:r>
              <a:rPr lang="fr-FR" dirty="0" smtClean="0"/>
              <a:t>est une fonction logique de n variables binaires,  définie par:</a:t>
            </a:r>
          </a:p>
          <a:p>
            <a:r>
              <a:rPr lang="de-DE" dirty="0" err="1" smtClean="0"/>
              <a:t>fi</a:t>
            </a:r>
            <a:r>
              <a:rPr lang="de-DE" dirty="0" smtClean="0"/>
              <a:t> : E0, E1, ......En </a:t>
            </a:r>
            <a:r>
              <a:rPr lang="de-DE" dirty="0" smtClean="0">
                <a:sym typeface="Symbol"/>
              </a:rPr>
              <a:t></a:t>
            </a:r>
            <a:r>
              <a:rPr lang="de-DE" dirty="0" smtClean="0"/>
              <a:t> </a:t>
            </a:r>
            <a:r>
              <a:rPr lang="de-DE" b="1" dirty="0" smtClean="0"/>
              <a:t>S</a:t>
            </a:r>
            <a:r>
              <a:rPr lang="de-DE" sz="2000" dirty="0" smtClean="0"/>
              <a:t>i</a:t>
            </a:r>
            <a:r>
              <a:rPr lang="de-DE" dirty="0" smtClean="0"/>
              <a:t> = </a:t>
            </a:r>
            <a:r>
              <a:rPr lang="de-DE" dirty="0" err="1" smtClean="0"/>
              <a:t>fi</a:t>
            </a:r>
            <a:r>
              <a:rPr lang="de-DE" dirty="0" smtClean="0"/>
              <a:t>( E0, E1, ......En )</a:t>
            </a:r>
            <a:endParaRPr lang="fr-FR" dirty="0" smtClean="0"/>
          </a:p>
          <a:p>
            <a:endParaRPr lang="fr-FR" dirty="0"/>
          </a:p>
        </p:txBody>
      </p:sp>
      <p:pic>
        <p:nvPicPr>
          <p:cNvPr id="125954" name="Picture 2"/>
          <p:cNvPicPr>
            <a:picLocks noChangeAspect="1" noChangeArrowheads="1"/>
          </p:cNvPicPr>
          <p:nvPr/>
        </p:nvPicPr>
        <p:blipFill>
          <a:blip r:embed="rId2"/>
          <a:srcRect/>
          <a:stretch>
            <a:fillRect/>
          </a:stretch>
        </p:blipFill>
        <p:spPr bwMode="auto">
          <a:xfrm>
            <a:off x="2143108" y="2143116"/>
            <a:ext cx="5667377"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85728"/>
            <a:ext cx="9144000" cy="857256"/>
          </a:xfrm>
        </p:spPr>
        <p:txBody>
          <a:bodyPr/>
          <a:lstStyle/>
          <a:p>
            <a:r>
              <a:rPr lang="de-DE" sz="3600" b="1" i="1" dirty="0" err="1" smtClean="0"/>
              <a:t>Repésentation</a:t>
            </a:r>
            <a:r>
              <a:rPr lang="de-DE" sz="3600" b="1" i="1" dirty="0" smtClean="0"/>
              <a:t> </a:t>
            </a:r>
            <a:r>
              <a:rPr lang="de-DE" sz="3600" b="1" i="1" dirty="0" err="1" smtClean="0"/>
              <a:t>d’une</a:t>
            </a:r>
            <a:r>
              <a:rPr lang="de-DE" sz="3600" b="1" i="1" dirty="0" smtClean="0"/>
              <a:t> </a:t>
            </a:r>
            <a:r>
              <a:rPr lang="de-DE" sz="3600" b="1" i="1" dirty="0" err="1" smtClean="0"/>
              <a:t>fonction</a:t>
            </a:r>
            <a:r>
              <a:rPr lang="de-DE" sz="3600" b="1" i="1" dirty="0" smtClean="0"/>
              <a:t> </a:t>
            </a:r>
            <a:r>
              <a:rPr lang="de-DE" sz="3600" b="1" i="1" dirty="0" err="1" smtClean="0"/>
              <a:t>logique</a:t>
            </a:r>
            <a:endParaRPr lang="fr-FR" sz="3600" dirty="0"/>
          </a:p>
        </p:txBody>
      </p:sp>
      <p:sp>
        <p:nvSpPr>
          <p:cNvPr id="3" name="Espace réservé du contenu 2"/>
          <p:cNvSpPr>
            <a:spLocks noGrp="1"/>
          </p:cNvSpPr>
          <p:nvPr>
            <p:ph idx="1"/>
          </p:nvPr>
        </p:nvSpPr>
        <p:spPr/>
        <p:txBody>
          <a:bodyPr/>
          <a:lstStyle/>
          <a:p>
            <a:r>
              <a:rPr lang="fr-FR" dirty="0" smtClean="0"/>
              <a:t>une compilation sous la forme d'une table de tous les états logiques de la sortie en fonction des états logiques des entrées</a:t>
            </a:r>
          </a:p>
          <a:p>
            <a:r>
              <a:rPr lang="fr-FR" dirty="0" smtClean="0"/>
              <a:t>Une fonction logique de n variables binaires est définie par un cahier des charges permettant de la définir et ensuite de la représenter. </a:t>
            </a:r>
          </a:p>
          <a:p>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smtClean="0"/>
              <a:t>Plusieurs représentations:</a:t>
            </a:r>
          </a:p>
          <a:p>
            <a:r>
              <a:rPr lang="fr-FR" dirty="0" smtClean="0"/>
              <a:t>Tabulaires : Table de vérité classique, table de </a:t>
            </a:r>
            <a:r>
              <a:rPr lang="fr-FR" dirty="0" err="1" smtClean="0"/>
              <a:t>Veitch</a:t>
            </a:r>
            <a:r>
              <a:rPr lang="fr-FR" dirty="0" smtClean="0"/>
              <a:t>, table de  </a:t>
            </a:r>
            <a:r>
              <a:rPr lang="fr-FR" dirty="0" err="1" smtClean="0"/>
              <a:t>Karnaugh</a:t>
            </a:r>
            <a:r>
              <a:rPr lang="fr-FR" dirty="0" smtClean="0"/>
              <a:t>,  table de </a:t>
            </a:r>
            <a:r>
              <a:rPr lang="fr-FR" dirty="0" err="1" smtClean="0"/>
              <a:t>Venn</a:t>
            </a:r>
            <a:r>
              <a:rPr lang="fr-FR" dirty="0" smtClean="0"/>
              <a:t> , table Johnston et de </a:t>
            </a:r>
            <a:r>
              <a:rPr lang="fr-FR" dirty="0" err="1" smtClean="0"/>
              <a:t>Caroll</a:t>
            </a:r>
            <a:r>
              <a:rPr lang="fr-FR" dirty="0" smtClean="0"/>
              <a:t>. </a:t>
            </a:r>
          </a:p>
          <a:p>
            <a:r>
              <a:rPr lang="fr-FR" dirty="0" smtClean="0"/>
              <a:t>Implicites, et graphiques.</a:t>
            </a:r>
            <a:endParaRPr lang="fr-F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Table de vérité</a:t>
            </a:r>
            <a:endParaRPr lang="fr-FR" dirty="0"/>
          </a:p>
        </p:txBody>
      </p:sp>
      <p:sp>
        <p:nvSpPr>
          <p:cNvPr id="3" name="Espace réservé du contenu 2"/>
          <p:cNvSpPr>
            <a:spLocks noGrp="1"/>
          </p:cNvSpPr>
          <p:nvPr>
            <p:ph idx="1"/>
          </p:nvPr>
        </p:nvSpPr>
        <p:spPr/>
        <p:txBody>
          <a:bodyPr/>
          <a:lstStyle/>
          <a:p>
            <a:r>
              <a:rPr lang="fr-FR" dirty="0" smtClean="0"/>
              <a:t>Une constituée de 2</a:t>
            </a:r>
            <a:r>
              <a:rPr lang="fr-FR" sz="4400" baseline="30000" dirty="0" smtClean="0"/>
              <a:t>n</a:t>
            </a:r>
            <a:r>
              <a:rPr lang="fr-FR" dirty="0" smtClean="0"/>
              <a:t> lignes. Chaque ligne de cette table représente une configuration binaire  des entrées (E0, E1, ......En) et les états de sorties correspondantes. </a:t>
            </a:r>
          </a:p>
          <a:p>
            <a:r>
              <a:rPr lang="fr-FR" dirty="0" smtClean="0"/>
              <a:t>Cette fonction est calculée pour chaque configuration ou état des entrées </a:t>
            </a:r>
            <a:r>
              <a:rPr lang="fr-FR" dirty="0" err="1" smtClean="0"/>
              <a:t>Ei</a:t>
            </a:r>
            <a:r>
              <a:rPr lang="fr-FR" dirty="0" smtClean="0"/>
              <a:t>.</a:t>
            </a:r>
          </a:p>
          <a:p>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graphicFrame>
        <p:nvGraphicFramePr>
          <p:cNvPr id="4" name="Espace réservé du contenu 3"/>
          <p:cNvGraphicFramePr>
            <a:graphicFrameLocks noGrp="1"/>
          </p:cNvGraphicFramePr>
          <p:nvPr>
            <p:ph idx="1"/>
          </p:nvPr>
        </p:nvGraphicFramePr>
        <p:xfrm>
          <a:off x="1714479" y="2214558"/>
          <a:ext cx="6000788" cy="2786077"/>
        </p:xfrm>
        <a:graphic>
          <a:graphicData uri="http://schemas.openxmlformats.org/drawingml/2006/table">
            <a:tbl>
              <a:tblPr/>
              <a:tblGrid>
                <a:gridCol w="376338"/>
                <a:gridCol w="376338"/>
                <a:gridCol w="376338"/>
                <a:gridCol w="376338"/>
                <a:gridCol w="376338"/>
                <a:gridCol w="376338"/>
                <a:gridCol w="376338"/>
                <a:gridCol w="376338"/>
                <a:gridCol w="376338"/>
                <a:gridCol w="376338"/>
                <a:gridCol w="376338"/>
                <a:gridCol w="376338"/>
                <a:gridCol w="376338"/>
                <a:gridCol w="376338"/>
                <a:gridCol w="732056"/>
              </a:tblGrid>
              <a:tr h="398011">
                <a:tc>
                  <a:txBody>
                    <a:bodyPr/>
                    <a:lstStyle/>
                    <a:p>
                      <a:pPr algn="just">
                        <a:spcAft>
                          <a:spcPts val="0"/>
                        </a:spcAft>
                      </a:pPr>
                      <a:r>
                        <a:rPr lang="de-DE" sz="1200">
                          <a:latin typeface="Times"/>
                          <a:ea typeface="Times New Roman"/>
                          <a:cs typeface="Times New Roman"/>
                        </a:rPr>
                        <a:t>E0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a:latin typeface="Times"/>
                          <a:ea typeface="Times New Roman"/>
                          <a:cs typeface="Times New Roman"/>
                        </a:rPr>
                        <a:t>E1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de-DE" sz="1200">
                          <a:latin typeface="Times"/>
                          <a:ea typeface="Times New Roman"/>
                          <a:cs typeface="Times New Roman"/>
                        </a:rPr>
                        <a:t>En</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S0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S1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Sm-1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011">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fr-FR" sz="1200" b="1">
                          <a:latin typeface="Times"/>
                          <a:ea typeface="Times New Roman"/>
                          <a:cs typeface="Times New Roman"/>
                        </a:rPr>
                        <a:t>f (0,0,0,..........,0)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98011">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fr-FR" sz="1200" b="1">
                          <a:latin typeface="Times"/>
                          <a:ea typeface="Times New Roman"/>
                          <a:cs typeface="Times New Roman"/>
                        </a:rPr>
                        <a:t>f (0,0,0,..........,1)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98011">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fr-FR" sz="1200" b="1">
                          <a:latin typeface="Times"/>
                          <a:ea typeface="Times New Roman"/>
                          <a:cs typeface="Times New Roman"/>
                        </a:rPr>
                        <a:t>f (0,0,0,..........1,0)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98011">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98011">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98011">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just">
                        <a:spcAft>
                          <a:spcPts val="0"/>
                        </a:spcAft>
                      </a:pPr>
                      <a:r>
                        <a:rPr lang="fr-FR" sz="1200" b="1" dirty="0">
                          <a:latin typeface="Times"/>
                          <a:ea typeface="Times New Roman"/>
                          <a:cs typeface="Times New Roman"/>
                        </a:rPr>
                        <a:t>f (1,1,1,..........,1)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Notation</a:t>
            </a:r>
            <a:endParaRPr lang="fr-FR" dirty="0"/>
          </a:p>
        </p:txBody>
      </p:sp>
      <p:sp>
        <p:nvSpPr>
          <p:cNvPr id="3" name="Espace réservé du contenu 2"/>
          <p:cNvSpPr>
            <a:spLocks noGrp="1"/>
          </p:cNvSpPr>
          <p:nvPr>
            <p:ph idx="1"/>
          </p:nvPr>
        </p:nvSpPr>
        <p:spPr>
          <a:xfrm>
            <a:off x="357158" y="2017713"/>
            <a:ext cx="8597930" cy="4114800"/>
          </a:xfrm>
        </p:spPr>
        <p:txBody>
          <a:bodyPr/>
          <a:lstStyle/>
          <a:p>
            <a:r>
              <a:rPr lang="fr-FR" dirty="0" smtClean="0"/>
              <a:t>Variable logique (entrée ou sortie)  active à un niveau haut (état logique 1 ou état </a:t>
            </a:r>
            <a:r>
              <a:rPr lang="fr-FR" b="1" dirty="0" smtClean="0"/>
              <a:t>HAUT</a:t>
            </a:r>
            <a:r>
              <a:rPr lang="fr-FR" dirty="0" smtClean="0"/>
              <a:t>) sera notée   A, E, MEM, ..</a:t>
            </a:r>
            <a:r>
              <a:rPr lang="fr-FR" dirty="0" err="1" smtClean="0"/>
              <a:t>etc</a:t>
            </a:r>
            <a:r>
              <a:rPr lang="fr-FR" dirty="0" smtClean="0"/>
              <a:t> : </a:t>
            </a:r>
            <a:r>
              <a:rPr lang="fr-FR" b="1" dirty="0" smtClean="0"/>
              <a:t>Variables non complémentées</a:t>
            </a:r>
            <a:endParaRPr lang="fr-FR" dirty="0" smtClean="0"/>
          </a:p>
          <a:p>
            <a:r>
              <a:rPr lang="fr-FR" dirty="0" smtClean="0"/>
              <a:t>Variable logique (entrée ou sortie)  active à un niveau bas (état logique 0 ou état </a:t>
            </a:r>
            <a:r>
              <a:rPr lang="fr-FR" b="1" dirty="0" smtClean="0"/>
              <a:t>BAS</a:t>
            </a:r>
            <a:r>
              <a:rPr lang="fr-FR" dirty="0" smtClean="0"/>
              <a:t>) sera notée  C, D, READY, … etc. :  </a:t>
            </a:r>
            <a:r>
              <a:rPr lang="fr-FR" b="1" dirty="0" smtClean="0"/>
              <a:t>Variables complémentées (représentée en complément à 1)</a:t>
            </a:r>
            <a:endParaRPr lang="fr-FR" dirty="0" smtClean="0"/>
          </a:p>
          <a:p>
            <a:r>
              <a:rPr lang="fr-FR" i="1" dirty="0" smtClean="0"/>
              <a:t> </a:t>
            </a:r>
            <a:endParaRPr lang="fr-FR" dirty="0" smtClean="0"/>
          </a:p>
          <a:p>
            <a:endParaRPr lang="fr-FR" dirty="0"/>
          </a:p>
        </p:txBody>
      </p:sp>
      <p:sp>
        <p:nvSpPr>
          <p:cNvPr id="144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4385" name="Object 1"/>
          <p:cNvGraphicFramePr>
            <a:graphicFrameLocks noChangeAspect="1"/>
          </p:cNvGraphicFramePr>
          <p:nvPr/>
        </p:nvGraphicFramePr>
        <p:xfrm>
          <a:off x="0" y="0"/>
          <a:ext cx="152400" cy="219075"/>
        </p:xfrm>
        <a:graphic>
          <a:graphicData uri="http://schemas.openxmlformats.org/presentationml/2006/ole">
            <p:oleObj spid="_x0000_s144385" name="Équation" r:id="rId3" imgW="152268" imgH="215713" progId="Equation.3">
              <p:embed/>
            </p:oleObj>
          </a:graphicData>
        </a:graphic>
      </p:graphicFrame>
      <p:cxnSp>
        <p:nvCxnSpPr>
          <p:cNvPr id="7" name="Connecteur droit 6"/>
          <p:cNvCxnSpPr/>
          <p:nvPr/>
        </p:nvCxnSpPr>
        <p:spPr>
          <a:xfrm>
            <a:off x="2928926" y="5143512"/>
            <a:ext cx="2857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3428992" y="5154990"/>
            <a:ext cx="2857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3929058" y="5143512"/>
            <a:ext cx="114300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i="1" u="sng" dirty="0" smtClean="0"/>
              <a:t>Exemple</a:t>
            </a:r>
            <a:r>
              <a:rPr lang="fr-FR" sz="3600" u="sng" dirty="0" smtClean="0"/>
              <a:t>:</a:t>
            </a:r>
            <a:r>
              <a:rPr lang="fr-FR" sz="3600" dirty="0" smtClean="0"/>
              <a:t>   n=2 ; une table de vérité constituée de 2</a:t>
            </a:r>
            <a:r>
              <a:rPr lang="fr-FR" sz="3600" baseline="30000" dirty="0" smtClean="0"/>
              <a:t>2</a:t>
            </a:r>
            <a:r>
              <a:rPr lang="fr-FR" sz="3600" dirty="0" smtClean="0"/>
              <a:t> lignes</a:t>
            </a:r>
            <a:endParaRPr lang="fr-FR" sz="3600" dirty="0"/>
          </a:p>
        </p:txBody>
      </p:sp>
      <p:sp>
        <p:nvSpPr>
          <p:cNvPr id="3" name="Espace réservé du contenu 2"/>
          <p:cNvSpPr>
            <a:spLocks noGrp="1"/>
          </p:cNvSpPr>
          <p:nvPr>
            <p:ph idx="1"/>
          </p:nvPr>
        </p:nvSpPr>
        <p:spPr/>
        <p:txBody>
          <a:bodyPr/>
          <a:lstStyle/>
          <a:p>
            <a:r>
              <a:rPr lang="fr-FR" b="1" dirty="0" smtClean="0"/>
              <a:t>Cahier des charges :</a:t>
            </a:r>
            <a:endParaRPr lang="fr-FR" dirty="0" smtClean="0"/>
          </a:p>
          <a:p>
            <a:r>
              <a:rPr lang="fr-FR" dirty="0" smtClean="0"/>
              <a:t> </a:t>
            </a:r>
            <a:r>
              <a:rPr lang="fr-FR" b="1" dirty="0" smtClean="0"/>
              <a:t>L</a:t>
            </a:r>
            <a:r>
              <a:rPr lang="fr-FR" dirty="0" smtClean="0"/>
              <a:t> (état de la lampe : Allumée "1" ou éteinte "0") est une fonction logique des variables logiques  P1 et P2 liées aux boutons poussoirs.</a:t>
            </a:r>
          </a:p>
          <a:p>
            <a:pPr>
              <a:buNone/>
            </a:pPr>
            <a:endParaRPr lang="fr-F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145410" name="Picture 2"/>
          <p:cNvPicPr>
            <a:picLocks noChangeAspect="1" noChangeArrowheads="1"/>
          </p:cNvPicPr>
          <p:nvPr/>
        </p:nvPicPr>
        <p:blipFill>
          <a:blip r:embed="rId2"/>
          <a:srcRect/>
          <a:stretch>
            <a:fillRect/>
          </a:stretch>
        </p:blipFill>
        <p:spPr bwMode="auto">
          <a:xfrm>
            <a:off x="2285984" y="3214686"/>
            <a:ext cx="5286412"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 = Allumée  si les deux boutons poussoirs P1 et P2 sont fermés.</a:t>
            </a:r>
          </a:p>
          <a:p>
            <a:pPr>
              <a:buNone/>
            </a:pPr>
            <a:endParaRPr lang="fr-FR" dirty="0" smtClean="0"/>
          </a:p>
          <a:p>
            <a:pPr>
              <a:buNone/>
            </a:pPr>
            <a:r>
              <a:rPr lang="fr-FR" dirty="0" smtClean="0"/>
              <a:t>P1 (P2) est ouvert 	</a:t>
            </a:r>
            <a:r>
              <a:rPr lang="fr-FR" dirty="0" smtClean="0">
                <a:sym typeface="Symbol"/>
              </a:rPr>
              <a:t></a:t>
            </a:r>
            <a:r>
              <a:rPr lang="fr-FR" dirty="0" smtClean="0"/>
              <a:t> 	"0" </a:t>
            </a:r>
          </a:p>
          <a:p>
            <a:pPr>
              <a:buNone/>
            </a:pPr>
            <a:r>
              <a:rPr lang="fr-FR" dirty="0" smtClean="0"/>
              <a:t>P1 (P2)  est fermé 	</a:t>
            </a:r>
            <a:r>
              <a:rPr lang="fr-FR" dirty="0" smtClean="0">
                <a:sym typeface="Symbol"/>
              </a:rPr>
              <a:t></a:t>
            </a:r>
            <a:r>
              <a:rPr lang="fr-FR" dirty="0" smtClean="0"/>
              <a:t>  	"1"</a:t>
            </a:r>
          </a:p>
          <a:p>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Table de vérité</a:t>
            </a:r>
          </a:p>
          <a:p>
            <a:endParaRPr lang="fr-FR" dirty="0"/>
          </a:p>
        </p:txBody>
      </p:sp>
      <p:graphicFrame>
        <p:nvGraphicFramePr>
          <p:cNvPr id="4" name="Tableau 3"/>
          <p:cNvGraphicFramePr>
            <a:graphicFrameLocks noGrp="1"/>
          </p:cNvGraphicFramePr>
          <p:nvPr/>
        </p:nvGraphicFramePr>
        <p:xfrm>
          <a:off x="2928927" y="2880360"/>
          <a:ext cx="4643470" cy="2191715"/>
        </p:xfrm>
        <a:graphic>
          <a:graphicData uri="http://schemas.openxmlformats.org/drawingml/2006/table">
            <a:tbl>
              <a:tblPr/>
              <a:tblGrid>
                <a:gridCol w="1473297"/>
                <a:gridCol w="1473297"/>
                <a:gridCol w="1696876"/>
              </a:tblGrid>
              <a:tr h="730571">
                <a:tc>
                  <a:txBody>
                    <a:bodyPr/>
                    <a:lstStyle/>
                    <a:p>
                      <a:pPr algn="just">
                        <a:spcAft>
                          <a:spcPts val="0"/>
                        </a:spcAft>
                      </a:pPr>
                      <a:r>
                        <a:rPr lang="fr-FR" sz="1200" b="1" dirty="0">
                          <a:latin typeface="Times"/>
                          <a:ea typeface="Times New Roman"/>
                          <a:cs typeface="Times New Roman"/>
                        </a:rPr>
                        <a:t>P1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P2</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L= f(P1,P2) </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342900" lvl="1" indent="-342900">
              <a:buClr>
                <a:schemeClr val="folHlink"/>
              </a:buClr>
              <a:buSzPct val="60000"/>
            </a:pPr>
            <a:r>
              <a:rPr lang="fr-FR" dirty="0" smtClean="0"/>
              <a:t> </a:t>
            </a:r>
            <a:r>
              <a:rPr lang="fr-FR" b="1" dirty="0" smtClean="0"/>
              <a:t>Réalisation des circuits logiques combinatoires</a:t>
            </a:r>
          </a:p>
          <a:p>
            <a:pPr marL="342900" lvl="1" indent="-342900">
              <a:buClr>
                <a:schemeClr val="folHlink"/>
              </a:buClr>
              <a:buSzPct val="60000"/>
            </a:pPr>
            <a:r>
              <a:rPr lang="fr-FR" b="1" dirty="0" smtClean="0"/>
              <a:t>Equivalence entre les circuits logiques combinatoires</a:t>
            </a:r>
          </a:p>
          <a:p>
            <a:pPr marL="342900" lvl="1" indent="-342900">
              <a:buClr>
                <a:schemeClr val="folHlink"/>
              </a:buClr>
              <a:buSzPct val="60000"/>
            </a:pPr>
            <a:r>
              <a:rPr lang="fr-FR" b="1" dirty="0" smtClean="0"/>
              <a:t>Portes à entrées multiples </a:t>
            </a:r>
          </a:p>
          <a:p>
            <a:pPr marL="342900" lvl="1" indent="-342900">
              <a:buClr>
                <a:schemeClr val="folHlink"/>
              </a:buClr>
              <a:buSzPct val="60000"/>
            </a:pPr>
            <a:r>
              <a:rPr lang="fr-FR" b="1" dirty="0" smtClean="0"/>
              <a:t>Circuits de calcul arithmétiques</a:t>
            </a:r>
          </a:p>
          <a:p>
            <a:pPr lvl="0">
              <a:buNone/>
            </a:pPr>
            <a:endParaRPr lang="fr-FR" sz="3600" dirty="0" smtClean="0"/>
          </a:p>
          <a:p>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dirty="0" smtClean="0"/>
              <a:t>Forme canonique d'une fonction logique</a:t>
            </a:r>
            <a:endParaRPr lang="fr-FR" sz="4000" dirty="0"/>
          </a:p>
        </p:txBody>
      </p:sp>
      <p:sp>
        <p:nvSpPr>
          <p:cNvPr id="3" name="Espace réservé du contenu 2"/>
          <p:cNvSpPr>
            <a:spLocks noGrp="1"/>
          </p:cNvSpPr>
          <p:nvPr>
            <p:ph idx="1"/>
          </p:nvPr>
        </p:nvSpPr>
        <p:spPr>
          <a:xfrm>
            <a:off x="500034" y="2017713"/>
            <a:ext cx="8455054" cy="4114800"/>
          </a:xfrm>
        </p:spPr>
        <p:txBody>
          <a:bodyPr/>
          <a:lstStyle/>
          <a:p>
            <a:r>
              <a:rPr lang="fr-FR" dirty="0" smtClean="0"/>
              <a:t>E</a:t>
            </a:r>
            <a:r>
              <a:rPr lang="fr-FR" smtClean="0"/>
              <a:t>xprimée </a:t>
            </a:r>
            <a:r>
              <a:rPr lang="fr-FR" dirty="0" smtClean="0"/>
              <a:t>par les variables logiques d’entrées et par les opérateurs logiques:</a:t>
            </a:r>
          </a:p>
          <a:p>
            <a:r>
              <a:rPr lang="fr-FR" dirty="0" smtClean="0"/>
              <a:t>ET logique : Produit logique noté par « </a:t>
            </a:r>
            <a:r>
              <a:rPr lang="fr-FR" b="1" dirty="0" smtClean="0"/>
              <a:t>.</a:t>
            </a:r>
            <a:r>
              <a:rPr lang="fr-FR" dirty="0" smtClean="0"/>
              <a:t> »</a:t>
            </a:r>
          </a:p>
          <a:p>
            <a:r>
              <a:rPr lang="fr-FR" dirty="0" smtClean="0"/>
              <a:t>OU logique : Somme logique noté par « </a:t>
            </a:r>
            <a:r>
              <a:rPr lang="fr-FR" b="1" dirty="0" smtClean="0"/>
              <a:t>+</a:t>
            </a:r>
            <a:r>
              <a:rPr lang="fr-FR" dirty="0" smtClean="0"/>
              <a:t> »</a:t>
            </a:r>
          </a:p>
          <a:p>
            <a:r>
              <a:rPr lang="fr-FR" dirty="0" smtClean="0"/>
              <a:t>NON logique : Inversion ou Complément à un noté par </a:t>
            </a:r>
          </a:p>
          <a:p>
            <a:r>
              <a:rPr lang="fr-FR" dirty="0" smtClean="0"/>
              <a:t>……</a:t>
            </a:r>
            <a:r>
              <a:rPr lang="fr-FR" dirty="0" err="1" smtClean="0"/>
              <a:t>etc</a:t>
            </a:r>
            <a:endParaRPr lang="fr-FR" dirty="0" smtClean="0"/>
          </a:p>
          <a:p>
            <a:endParaRPr lang="fr-FR" dirty="0"/>
          </a:p>
        </p:txBody>
      </p:sp>
      <p:cxnSp>
        <p:nvCxnSpPr>
          <p:cNvPr id="5" name="Connecteur droit 4"/>
          <p:cNvCxnSpPr/>
          <p:nvPr/>
        </p:nvCxnSpPr>
        <p:spPr>
          <a:xfrm>
            <a:off x="3357554" y="5357826"/>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On obtient alors sa forme canonique ou algébrique:</a:t>
            </a:r>
            <a:endParaRPr lang="fr-FR" b="1" dirty="0" smtClean="0"/>
          </a:p>
          <a:p>
            <a:r>
              <a:rPr lang="fr-FR" dirty="0" smtClean="0"/>
              <a:t>toutes les variables d’entrées apparaissent dans chacun de ses termes. </a:t>
            </a:r>
          </a:p>
          <a:p>
            <a:r>
              <a:rPr lang="fr-FR" dirty="0" smtClean="0"/>
              <a:t>Si elle est écrite à partir de sa table de vérité, elle est dans sa forme canonique.</a:t>
            </a:r>
          </a:p>
          <a:p>
            <a:endParaRPr lang="fr-F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Définitions</a:t>
            </a:r>
            <a:endParaRPr lang="fr-FR" sz="4000" dirty="0"/>
          </a:p>
        </p:txBody>
      </p:sp>
      <p:sp>
        <p:nvSpPr>
          <p:cNvPr id="3" name="Espace réservé du contenu 2"/>
          <p:cNvSpPr>
            <a:spLocks noGrp="1"/>
          </p:cNvSpPr>
          <p:nvPr>
            <p:ph idx="1"/>
          </p:nvPr>
        </p:nvSpPr>
        <p:spPr>
          <a:xfrm>
            <a:off x="714348" y="1785926"/>
            <a:ext cx="7772400" cy="4114800"/>
          </a:xfrm>
        </p:spPr>
        <p:txBody>
          <a:bodyPr/>
          <a:lstStyle/>
          <a:p>
            <a:r>
              <a:rPr lang="fr-FR" dirty="0" smtClean="0"/>
              <a:t>On appel </a:t>
            </a:r>
            <a:r>
              <a:rPr lang="fr-FR" b="1" dirty="0" err="1" smtClean="0"/>
              <a:t>minterme</a:t>
            </a:r>
            <a:r>
              <a:rPr lang="fr-FR" dirty="0" smtClean="0"/>
              <a:t> de n variables un produit logique (</a:t>
            </a:r>
            <a:r>
              <a:rPr lang="fr-FR" b="1" dirty="0" smtClean="0"/>
              <a:t>.</a:t>
            </a:r>
            <a:r>
              <a:rPr lang="fr-FR" dirty="0" smtClean="0"/>
              <a:t>) de ces variables (complémentées ou non). </a:t>
            </a:r>
          </a:p>
          <a:p>
            <a:r>
              <a:rPr lang="fr-FR" dirty="0" smtClean="0"/>
              <a:t>Avec n variables on construit 2</a:t>
            </a:r>
            <a:r>
              <a:rPr lang="fr-FR" sz="4400" baseline="30000" dirty="0" smtClean="0"/>
              <a:t>n</a:t>
            </a:r>
            <a:r>
              <a:rPr lang="fr-FR" dirty="0" smtClean="0"/>
              <a:t> </a:t>
            </a:r>
            <a:r>
              <a:rPr lang="fr-FR" dirty="0" err="1" smtClean="0"/>
              <a:t>mintermes</a:t>
            </a:r>
            <a:r>
              <a:rPr lang="fr-FR" dirty="0" smtClean="0"/>
              <a:t> (2</a:t>
            </a:r>
            <a:r>
              <a:rPr lang="fr-FR" sz="4400" baseline="30000" dirty="0" smtClean="0"/>
              <a:t>n</a:t>
            </a:r>
            <a:r>
              <a:rPr lang="fr-FR" dirty="0" smtClean="0"/>
              <a:t> possibilités binaires).</a:t>
            </a:r>
          </a:p>
          <a:p>
            <a:pPr>
              <a:buNone/>
            </a:pPr>
            <a:endParaRPr lang="fr-FR" dirty="0" smtClean="0"/>
          </a:p>
          <a:p>
            <a:r>
              <a:rPr lang="fr-FR" i="1" dirty="0" smtClean="0"/>
              <a:t>Exemple :</a:t>
            </a:r>
            <a:r>
              <a:rPr lang="fr-FR" dirty="0" smtClean="0"/>
              <a:t> Pour 2 variables (A, B), n = 2 </a:t>
            </a:r>
          </a:p>
          <a:p>
            <a:pPr>
              <a:buNone/>
            </a:pPr>
            <a:r>
              <a:rPr lang="fr-FR" dirty="0" smtClean="0"/>
              <a:t>on aura 4 </a:t>
            </a:r>
            <a:r>
              <a:rPr lang="fr-FR" dirty="0" err="1" smtClean="0"/>
              <a:t>mintermes</a:t>
            </a:r>
            <a:r>
              <a:rPr lang="fr-FR" dirty="0" smtClean="0"/>
              <a:t> :  </a:t>
            </a:r>
            <a:endParaRPr lang="fr-FR" dirty="0"/>
          </a:p>
        </p:txBody>
      </p:sp>
      <p:pic>
        <p:nvPicPr>
          <p:cNvPr id="149507" name="Picture 3"/>
          <p:cNvPicPr>
            <a:picLocks noChangeAspect="1" noChangeArrowheads="1"/>
          </p:cNvPicPr>
          <p:nvPr/>
        </p:nvPicPr>
        <p:blipFill>
          <a:blip r:embed="rId2"/>
          <a:srcRect/>
          <a:stretch>
            <a:fillRect/>
          </a:stretch>
        </p:blipFill>
        <p:spPr bwMode="auto">
          <a:xfrm>
            <a:off x="5072066" y="5643578"/>
            <a:ext cx="2928958" cy="576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71472" y="2017713"/>
            <a:ext cx="8383616" cy="4114800"/>
          </a:xfrm>
        </p:spPr>
        <p:txBody>
          <a:bodyPr/>
          <a:lstStyle/>
          <a:p>
            <a:r>
              <a:rPr lang="fr-FR" dirty="0" smtClean="0"/>
              <a:t>On appel </a:t>
            </a:r>
            <a:r>
              <a:rPr lang="fr-FR" b="1" dirty="0" err="1" smtClean="0"/>
              <a:t>maxterme</a:t>
            </a:r>
            <a:r>
              <a:rPr lang="fr-FR" dirty="0" smtClean="0"/>
              <a:t> de n variables une somme logique (</a:t>
            </a:r>
            <a:r>
              <a:rPr lang="fr-FR" b="1" dirty="0" smtClean="0"/>
              <a:t>+</a:t>
            </a:r>
            <a:r>
              <a:rPr lang="fr-FR" dirty="0" smtClean="0"/>
              <a:t>) de ces variables (complémentées ou non). </a:t>
            </a:r>
          </a:p>
          <a:p>
            <a:r>
              <a:rPr lang="fr-FR" dirty="0" smtClean="0"/>
              <a:t>Avec n variables on construit 2</a:t>
            </a:r>
            <a:r>
              <a:rPr lang="fr-FR" sz="4000" baseline="30000" dirty="0" smtClean="0"/>
              <a:t>n</a:t>
            </a:r>
            <a:r>
              <a:rPr lang="fr-FR" baseline="30000" dirty="0" smtClean="0"/>
              <a:t> </a:t>
            </a:r>
            <a:r>
              <a:rPr lang="fr-FR" dirty="0" err="1" smtClean="0"/>
              <a:t>maxtermes</a:t>
            </a:r>
            <a:r>
              <a:rPr lang="fr-FR" dirty="0" smtClean="0"/>
              <a:t> (2</a:t>
            </a:r>
            <a:r>
              <a:rPr lang="fr-FR" sz="4400" baseline="30000" dirty="0" smtClean="0"/>
              <a:t>n</a:t>
            </a:r>
            <a:r>
              <a:rPr lang="fr-FR" dirty="0" smtClean="0"/>
              <a:t> possibilités binaires). </a:t>
            </a:r>
          </a:p>
          <a:p>
            <a:r>
              <a:rPr lang="fr-FR" i="1" dirty="0" smtClean="0"/>
              <a:t>Exemple :</a:t>
            </a:r>
            <a:r>
              <a:rPr lang="fr-FR" dirty="0" smtClean="0"/>
              <a:t> Pour 2 variables (A, B), n = 2 </a:t>
            </a:r>
          </a:p>
          <a:p>
            <a:r>
              <a:rPr lang="fr-FR" dirty="0" smtClean="0"/>
              <a:t>on aura 4 </a:t>
            </a:r>
            <a:r>
              <a:rPr lang="fr-FR" dirty="0" err="1" smtClean="0"/>
              <a:t>maxtermes</a:t>
            </a:r>
            <a:r>
              <a:rPr lang="fr-FR" dirty="0" smtClean="0"/>
              <a:t> :</a:t>
            </a:r>
            <a:endParaRPr lang="fr-FR" dirty="0"/>
          </a:p>
        </p:txBody>
      </p:sp>
      <p:pic>
        <p:nvPicPr>
          <p:cNvPr id="150530" name="Picture 2"/>
          <p:cNvPicPr>
            <a:picLocks noChangeAspect="1" noChangeArrowheads="1"/>
          </p:cNvPicPr>
          <p:nvPr/>
        </p:nvPicPr>
        <p:blipFill>
          <a:blip r:embed="rId2"/>
          <a:srcRect/>
          <a:stretch>
            <a:fillRect/>
          </a:stretch>
        </p:blipFill>
        <p:spPr bwMode="auto">
          <a:xfrm>
            <a:off x="5286380" y="5286388"/>
            <a:ext cx="3643338" cy="723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b="1" i="1" dirty="0" smtClean="0"/>
              <a:t>Extraction de l’équation logique de la fonction logique à partir d’une table de vérité</a:t>
            </a:r>
            <a:r>
              <a:rPr lang="fr-FR" b="1" i="1" dirty="0" smtClean="0"/>
              <a:t> </a:t>
            </a:r>
            <a:endParaRPr lang="fr-FR" dirty="0"/>
          </a:p>
        </p:txBody>
      </p:sp>
      <p:sp>
        <p:nvSpPr>
          <p:cNvPr id="3" name="Espace réservé du contenu 2"/>
          <p:cNvSpPr>
            <a:spLocks noGrp="1"/>
          </p:cNvSpPr>
          <p:nvPr>
            <p:ph idx="1"/>
          </p:nvPr>
        </p:nvSpPr>
        <p:spPr>
          <a:xfrm>
            <a:off x="357158" y="2017713"/>
            <a:ext cx="8597930" cy="4114800"/>
          </a:xfrm>
        </p:spPr>
        <p:txBody>
          <a:bodyPr/>
          <a:lstStyle/>
          <a:p>
            <a:r>
              <a:rPr lang="fr-FR" dirty="0" smtClean="0"/>
              <a:t>Sommation des </a:t>
            </a:r>
            <a:r>
              <a:rPr lang="fr-FR" b="1" dirty="0" err="1" smtClean="0"/>
              <a:t>mintermes</a:t>
            </a:r>
            <a:r>
              <a:rPr lang="fr-FR" dirty="0" smtClean="0"/>
              <a:t> pour lesquelles la fonction logique est égale à  "1 "  :</a:t>
            </a:r>
          </a:p>
          <a:p>
            <a:pPr>
              <a:buNone/>
            </a:pPr>
            <a:endParaRPr lang="fr-FR" dirty="0" smtClean="0"/>
          </a:p>
          <a:p>
            <a:pPr>
              <a:buNone/>
            </a:pPr>
            <a:r>
              <a:rPr lang="fr-FR" dirty="0" smtClean="0"/>
              <a:t>Première forme canonique (forme disjonctive)</a:t>
            </a:r>
          </a:p>
          <a:p>
            <a:r>
              <a:rPr lang="fr-FR" dirty="0" smtClean="0"/>
              <a:t>Exemple : F(A, B) = </a:t>
            </a:r>
          </a:p>
        </p:txBody>
      </p:sp>
      <p:pic>
        <p:nvPicPr>
          <p:cNvPr id="151554" name="Picture 2"/>
          <p:cNvPicPr>
            <a:picLocks noChangeAspect="1" noChangeArrowheads="1"/>
          </p:cNvPicPr>
          <p:nvPr/>
        </p:nvPicPr>
        <p:blipFill>
          <a:blip r:embed="rId2"/>
          <a:srcRect/>
          <a:stretch>
            <a:fillRect/>
          </a:stretch>
        </p:blipFill>
        <p:spPr bwMode="auto">
          <a:xfrm>
            <a:off x="4500562" y="4286256"/>
            <a:ext cx="1571636" cy="714377"/>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28596" y="2017713"/>
            <a:ext cx="8526492" cy="4114800"/>
          </a:xfrm>
        </p:spPr>
        <p:txBody>
          <a:bodyPr/>
          <a:lstStyle/>
          <a:p>
            <a:r>
              <a:rPr lang="fr-FR" dirty="0" smtClean="0"/>
              <a:t>La deuxième forme canonique (forme conjonctive) d’une fonction logique est composée d’un produit de </a:t>
            </a:r>
            <a:r>
              <a:rPr lang="fr-FR" dirty="0" err="1" smtClean="0"/>
              <a:t>maxtermes</a:t>
            </a:r>
            <a:r>
              <a:rPr lang="fr-FR" dirty="0" smtClean="0"/>
              <a:t> pour lesquelles la fonction logique est égale à  "0". </a:t>
            </a:r>
          </a:p>
          <a:p>
            <a:r>
              <a:rPr lang="fr-FR" dirty="0" smtClean="0"/>
              <a:t>Par exemple F (A,B) = </a:t>
            </a:r>
          </a:p>
          <a:p>
            <a:endParaRPr lang="fr-FR" dirty="0"/>
          </a:p>
        </p:txBody>
      </p:sp>
      <p:pic>
        <p:nvPicPr>
          <p:cNvPr id="152579" name="Picture 3"/>
          <p:cNvPicPr>
            <a:picLocks noChangeAspect="1" noChangeArrowheads="1"/>
          </p:cNvPicPr>
          <p:nvPr/>
        </p:nvPicPr>
        <p:blipFill>
          <a:blip r:embed="rId2"/>
          <a:srcRect/>
          <a:stretch>
            <a:fillRect/>
          </a:stretch>
        </p:blipFill>
        <p:spPr bwMode="auto">
          <a:xfrm>
            <a:off x="4929190" y="4572008"/>
            <a:ext cx="2000264" cy="6334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71472" y="2143116"/>
            <a:ext cx="7772400" cy="4114800"/>
          </a:xfrm>
        </p:spPr>
        <p:txBody>
          <a:bodyPr/>
          <a:lstStyle/>
          <a:p>
            <a:pPr>
              <a:buNone/>
            </a:pPr>
            <a:endParaRPr lang="fr-FR" b="1" dirty="0" smtClean="0"/>
          </a:p>
          <a:p>
            <a:pPr algn="ctr">
              <a:buNone/>
            </a:pPr>
            <a:r>
              <a:rPr lang="fr-FR" b="1" dirty="0" smtClean="0"/>
              <a:t>Les deux formes canoniques sont équivalentes</a:t>
            </a:r>
            <a:endParaRPr lang="fr-FR" dirty="0" smtClean="0"/>
          </a:p>
          <a:p>
            <a:endParaRPr lang="fr-F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Exemples</a:t>
            </a:r>
            <a:endParaRPr lang="fr-FR" sz="4000" dirty="0"/>
          </a:p>
        </p:txBody>
      </p:sp>
      <p:sp>
        <p:nvSpPr>
          <p:cNvPr id="3" name="Espace réservé du contenu 2"/>
          <p:cNvSpPr>
            <a:spLocks noGrp="1"/>
          </p:cNvSpPr>
          <p:nvPr>
            <p:ph idx="1"/>
          </p:nvPr>
        </p:nvSpPr>
        <p:spPr/>
        <p:txBody>
          <a:bodyPr/>
          <a:lstStyle/>
          <a:p>
            <a:pPr lvl="0"/>
            <a:r>
              <a:rPr lang="fr-FR" dirty="0" smtClean="0"/>
              <a:t>Boutons poussoirs</a:t>
            </a:r>
          </a:p>
          <a:p>
            <a:r>
              <a:rPr lang="fr-FR" b="1" i="1" dirty="0" smtClean="0"/>
              <a:t>Table de vérité</a:t>
            </a:r>
          </a:p>
          <a:p>
            <a:endParaRPr lang="fr-FR" dirty="0"/>
          </a:p>
        </p:txBody>
      </p:sp>
      <p:graphicFrame>
        <p:nvGraphicFramePr>
          <p:cNvPr id="4" name="Tableau 3"/>
          <p:cNvGraphicFramePr>
            <a:graphicFrameLocks noGrp="1"/>
          </p:cNvGraphicFramePr>
          <p:nvPr/>
        </p:nvGraphicFramePr>
        <p:xfrm>
          <a:off x="2214546" y="3571876"/>
          <a:ext cx="4643470" cy="2191715"/>
        </p:xfrm>
        <a:graphic>
          <a:graphicData uri="http://schemas.openxmlformats.org/drawingml/2006/table">
            <a:tbl>
              <a:tblPr/>
              <a:tblGrid>
                <a:gridCol w="1473297"/>
                <a:gridCol w="1473297"/>
                <a:gridCol w="1696876"/>
              </a:tblGrid>
              <a:tr h="730571">
                <a:tc>
                  <a:txBody>
                    <a:bodyPr/>
                    <a:lstStyle/>
                    <a:p>
                      <a:pPr algn="just">
                        <a:spcAft>
                          <a:spcPts val="0"/>
                        </a:spcAft>
                      </a:pPr>
                      <a:r>
                        <a:rPr lang="fr-FR" sz="1200" b="1" dirty="0">
                          <a:latin typeface="Times"/>
                          <a:ea typeface="Times New Roman"/>
                          <a:cs typeface="Times New Roman"/>
                        </a:rPr>
                        <a:t>P1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P2</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L= f(P1,P2) </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286">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On utilisera la 1</a:t>
            </a:r>
            <a:r>
              <a:rPr lang="fr-FR" baseline="30000" dirty="0" smtClean="0"/>
              <a:t>ère</a:t>
            </a:r>
            <a:r>
              <a:rPr lang="fr-FR" dirty="0" smtClean="0"/>
              <a:t>  Forme canonique 	Somme des </a:t>
            </a:r>
            <a:r>
              <a:rPr lang="fr-FR" dirty="0" err="1" smtClean="0"/>
              <a:t>mintermes</a:t>
            </a:r>
            <a:endParaRPr lang="fr-FR" dirty="0" smtClean="0"/>
          </a:p>
          <a:p>
            <a:pPr>
              <a:buNone/>
            </a:pPr>
            <a:r>
              <a:rPr lang="fr-FR" b="1" i="1" dirty="0" smtClean="0"/>
              <a:t> </a:t>
            </a:r>
          </a:p>
          <a:p>
            <a:pPr algn="ctr">
              <a:buNone/>
            </a:pPr>
            <a:r>
              <a:rPr lang="fr-FR" b="1" dirty="0" smtClean="0"/>
              <a:t>L = f(P1, P2) = P1.P2</a:t>
            </a:r>
            <a:endParaRPr lang="fr-FR" b="1" i="1" dirty="0" smtClean="0"/>
          </a:p>
          <a:p>
            <a:endParaRPr lang="fr-F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0"/>
            <a:r>
              <a:rPr lang="fr-FR" dirty="0" smtClean="0"/>
              <a:t>Fonction majoritaire : Soit une fonction logique f de 3 variables A,B,C ( n = 3) définie par: </a:t>
            </a:r>
          </a:p>
          <a:p>
            <a:pPr>
              <a:buNone/>
            </a:pPr>
            <a:r>
              <a:rPr lang="fr-FR" dirty="0" smtClean="0"/>
              <a:t>f(A,B,C) =1  </a:t>
            </a:r>
            <a:r>
              <a:rPr lang="fr-FR" b="1" dirty="0" smtClean="0"/>
              <a:t>si</a:t>
            </a:r>
            <a:r>
              <a:rPr lang="fr-FR" dirty="0" smtClean="0"/>
              <a:t> la majorité des variables d'entrées sont égales  à 1</a:t>
            </a:r>
          </a:p>
          <a:p>
            <a:pPr>
              <a:buNone/>
            </a:pPr>
            <a:r>
              <a:rPr lang="fr-FR" dirty="0" smtClean="0"/>
              <a:t> 		     = 0   </a:t>
            </a:r>
            <a:r>
              <a:rPr lang="fr-FR" b="1" dirty="0" smtClean="0"/>
              <a:t>Sinon</a:t>
            </a:r>
            <a:endParaRPr lang="fr-FR"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714348" y="2017713"/>
            <a:ext cx="8240740" cy="4114800"/>
          </a:xfrm>
        </p:spPr>
        <p:txBody>
          <a:bodyPr/>
          <a:lstStyle/>
          <a:p>
            <a:pPr lvl="0"/>
            <a:endParaRPr lang="fr-FR" b="1" i="1" dirty="0" smtClean="0"/>
          </a:p>
          <a:p>
            <a:pPr lvl="0"/>
            <a:r>
              <a:rPr lang="fr-FR" b="1" i="1" dirty="0" smtClean="0"/>
              <a:t>Circuit demi-additionneur d'un bit</a:t>
            </a:r>
            <a:endParaRPr lang="fr-FR" sz="3600" dirty="0" smtClean="0"/>
          </a:p>
          <a:p>
            <a:pPr lvl="0"/>
            <a:r>
              <a:rPr lang="fr-FR" b="1" i="1" dirty="0" smtClean="0"/>
              <a:t>Circuit Additionneur complet d'un bit</a:t>
            </a:r>
            <a:endParaRPr lang="fr-FR" sz="3600" dirty="0" smtClean="0"/>
          </a:p>
          <a:p>
            <a:r>
              <a:rPr lang="fr-FR" dirty="0" smtClean="0"/>
              <a:t> </a:t>
            </a:r>
            <a:r>
              <a:rPr lang="fr-FR" b="1" i="1" dirty="0" smtClean="0"/>
              <a:t> Soustraction d’un bit par addition du complément à 1</a:t>
            </a:r>
            <a:endParaRPr lang="fr-F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Table de vérité</a:t>
            </a:r>
          </a:p>
          <a:p>
            <a:endParaRPr lang="fr-FR" dirty="0"/>
          </a:p>
        </p:txBody>
      </p:sp>
      <p:graphicFrame>
        <p:nvGraphicFramePr>
          <p:cNvPr id="4" name="Tableau 3"/>
          <p:cNvGraphicFramePr>
            <a:graphicFrameLocks noGrp="1"/>
          </p:cNvGraphicFramePr>
          <p:nvPr/>
        </p:nvGraphicFramePr>
        <p:xfrm>
          <a:off x="3071802" y="3214686"/>
          <a:ext cx="3286148" cy="2214576"/>
        </p:xfrm>
        <a:graphic>
          <a:graphicData uri="http://schemas.openxmlformats.org/drawingml/2006/table">
            <a:tbl>
              <a:tblPr/>
              <a:tblGrid>
                <a:gridCol w="821537"/>
                <a:gridCol w="821537"/>
                <a:gridCol w="821537"/>
                <a:gridCol w="821537"/>
              </a:tblGrid>
              <a:tr h="246064">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C</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f</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64">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On utilisera la 1</a:t>
            </a:r>
            <a:r>
              <a:rPr lang="fr-FR" baseline="30000" dirty="0" smtClean="0"/>
              <a:t>ère</a:t>
            </a:r>
            <a:r>
              <a:rPr lang="fr-FR" dirty="0" smtClean="0"/>
              <a:t>  Forme canonique 	Somme des </a:t>
            </a:r>
            <a:r>
              <a:rPr lang="fr-FR" dirty="0" err="1" smtClean="0"/>
              <a:t>mintermes</a:t>
            </a:r>
            <a:endParaRPr lang="fr-FR" dirty="0" smtClean="0"/>
          </a:p>
          <a:p>
            <a:endParaRPr lang="fr-FR" dirty="0" smtClean="0"/>
          </a:p>
          <a:p>
            <a:pPr>
              <a:buNone/>
            </a:pPr>
            <a:r>
              <a:rPr lang="en-GB" dirty="0" smtClean="0"/>
              <a:t>	f(A,B,C) = </a:t>
            </a:r>
            <a:endParaRPr lang="fr-FR" dirty="0"/>
          </a:p>
        </p:txBody>
      </p:sp>
      <p:pic>
        <p:nvPicPr>
          <p:cNvPr id="160771" name="Picture 3"/>
          <p:cNvPicPr>
            <a:picLocks noChangeAspect="1" noChangeArrowheads="1"/>
          </p:cNvPicPr>
          <p:nvPr/>
        </p:nvPicPr>
        <p:blipFill>
          <a:blip r:embed="rId2"/>
          <a:srcRect/>
          <a:stretch>
            <a:fillRect/>
          </a:stretch>
        </p:blipFill>
        <p:spPr bwMode="auto">
          <a:xfrm>
            <a:off x="3643306" y="3714752"/>
            <a:ext cx="4286250" cy="54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785786" y="2017713"/>
            <a:ext cx="8169302" cy="4114800"/>
          </a:xfrm>
        </p:spPr>
        <p:txBody>
          <a:bodyPr/>
          <a:lstStyle/>
          <a:p>
            <a:pPr lvl="1"/>
            <a:r>
              <a:rPr lang="fr-FR" sz="3200" b="1" dirty="0" smtClean="0"/>
              <a:t>Opérateurs élémentaires et circuits logiques </a:t>
            </a:r>
          </a:p>
          <a:p>
            <a:pPr lvl="0"/>
            <a:r>
              <a:rPr lang="fr-FR" b="1" i="1" dirty="0" smtClean="0"/>
              <a:t>Opérateurs logiques:</a:t>
            </a:r>
            <a:r>
              <a:rPr lang="fr-FR" dirty="0" smtClean="0"/>
              <a:t> portes logiques</a:t>
            </a:r>
          </a:p>
          <a:p>
            <a:r>
              <a:rPr lang="fr-FR" dirty="0" smtClean="0"/>
              <a:t>Chaque porte logique est représenté par un </a:t>
            </a:r>
            <a:r>
              <a:rPr lang="fr-FR" u="sng" dirty="0" smtClean="0"/>
              <a:t>symbole</a:t>
            </a:r>
            <a:r>
              <a:rPr lang="fr-FR" dirty="0" smtClean="0"/>
              <a:t> et sa </a:t>
            </a:r>
            <a:r>
              <a:rPr lang="fr-FR" u="sng" dirty="0" smtClean="0"/>
              <a:t>fonction</a:t>
            </a:r>
            <a:r>
              <a:rPr lang="fr-FR" dirty="0" smtClean="0"/>
              <a:t> qui est définie par la </a:t>
            </a:r>
            <a:r>
              <a:rPr lang="fr-FR" u="sng" dirty="0" smtClean="0"/>
              <a:t>table de vérité</a:t>
            </a:r>
            <a:endParaRPr lang="fr-F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i="1" dirty="0" smtClean="0"/>
              <a:t>Porte NON (NOT)</a:t>
            </a:r>
            <a:endParaRPr lang="fr-FR" sz="4000" dirty="0"/>
          </a:p>
        </p:txBody>
      </p:sp>
      <p:sp>
        <p:nvSpPr>
          <p:cNvPr id="3" name="Espace réservé du contenu 2"/>
          <p:cNvSpPr>
            <a:spLocks noGrp="1"/>
          </p:cNvSpPr>
          <p:nvPr>
            <p:ph idx="1"/>
          </p:nvPr>
        </p:nvSpPr>
        <p:spPr/>
        <p:txBody>
          <a:bodyPr/>
          <a:lstStyle/>
          <a:p>
            <a:r>
              <a:rPr lang="fr-FR" dirty="0" smtClean="0"/>
              <a:t>Ce fonctionnement est appelé </a:t>
            </a:r>
            <a:r>
              <a:rPr lang="fr-FR" b="1" i="1" dirty="0" smtClean="0"/>
              <a:t>Inversion logique</a:t>
            </a:r>
            <a:r>
              <a:rPr lang="fr-FR" dirty="0" smtClean="0"/>
              <a:t> ("0" </a:t>
            </a:r>
            <a:r>
              <a:rPr lang="fr-FR" dirty="0" smtClean="0">
                <a:sym typeface="Symbol"/>
              </a:rPr>
              <a:t></a:t>
            </a:r>
            <a:r>
              <a:rPr lang="fr-FR" dirty="0" smtClean="0"/>
              <a:t> "1" et "1" </a:t>
            </a:r>
            <a:r>
              <a:rPr lang="fr-FR" dirty="0" smtClean="0">
                <a:sym typeface="Symbol"/>
              </a:rPr>
              <a:t></a:t>
            </a:r>
            <a:r>
              <a:rPr lang="fr-FR" dirty="0" smtClean="0"/>
              <a:t> "0"), </a:t>
            </a:r>
            <a:r>
              <a:rPr lang="fr-FR" dirty="0" smtClean="0">
                <a:sym typeface="Symbol"/>
              </a:rPr>
              <a:t></a:t>
            </a:r>
            <a:r>
              <a:rPr lang="fr-FR" dirty="0" smtClean="0"/>
              <a:t> transistor forme une porte inverseuse élémentaire ou</a:t>
            </a:r>
          </a:p>
          <a:p>
            <a:pPr algn="ctr">
              <a:buNone/>
            </a:pPr>
            <a:r>
              <a:rPr lang="fr-FR" dirty="0" smtClean="0"/>
              <a:t> porte </a:t>
            </a:r>
            <a:r>
              <a:rPr lang="fr-FR" b="1" i="1" dirty="0" smtClean="0"/>
              <a:t>NON ( NOT)</a:t>
            </a:r>
            <a:endParaRPr lang="fr-FR" dirty="0" smtClean="0"/>
          </a:p>
          <a:p>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Exemple</a:t>
            </a:r>
            <a:endParaRPr lang="fr-FR" sz="4000" b="1" dirty="0"/>
          </a:p>
        </p:txBody>
      </p:sp>
      <p:sp>
        <p:nvSpPr>
          <p:cNvPr id="3" name="Espace réservé du contenu 2"/>
          <p:cNvSpPr>
            <a:spLocks noGrp="1"/>
          </p:cNvSpPr>
          <p:nvPr>
            <p:ph idx="1"/>
          </p:nvPr>
        </p:nvSpPr>
        <p:spPr/>
        <p:txBody>
          <a:bodyPr/>
          <a:lstStyle/>
          <a:p>
            <a:endParaRPr lang="fr-FR"/>
          </a:p>
        </p:txBody>
      </p:sp>
      <p:pic>
        <p:nvPicPr>
          <p:cNvPr id="161794" name="Picture 2"/>
          <p:cNvPicPr>
            <a:picLocks noChangeAspect="1" noChangeArrowheads="1"/>
          </p:cNvPicPr>
          <p:nvPr/>
        </p:nvPicPr>
        <p:blipFill>
          <a:blip r:embed="rId2"/>
          <a:srcRect/>
          <a:stretch>
            <a:fillRect/>
          </a:stretch>
        </p:blipFill>
        <p:spPr bwMode="auto">
          <a:xfrm>
            <a:off x="2428860" y="2786058"/>
            <a:ext cx="3838575"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i="1" dirty="0" smtClean="0"/>
              <a:t>Table de vérité</a:t>
            </a:r>
          </a:p>
          <a:p>
            <a:endParaRPr lang="fr-FR" dirty="0" smtClean="0"/>
          </a:p>
          <a:p>
            <a:endParaRPr lang="fr-FR" dirty="0"/>
          </a:p>
        </p:txBody>
      </p:sp>
      <p:graphicFrame>
        <p:nvGraphicFramePr>
          <p:cNvPr id="4" name="Tableau 3"/>
          <p:cNvGraphicFramePr>
            <a:graphicFrameLocks noGrp="1"/>
          </p:cNvGraphicFramePr>
          <p:nvPr/>
        </p:nvGraphicFramePr>
        <p:xfrm>
          <a:off x="3848100" y="3154680"/>
          <a:ext cx="2224098" cy="1703079"/>
        </p:xfrm>
        <a:graphic>
          <a:graphicData uri="http://schemas.openxmlformats.org/drawingml/2006/table">
            <a:tbl>
              <a:tblPr/>
              <a:tblGrid>
                <a:gridCol w="1112049"/>
                <a:gridCol w="1112049"/>
              </a:tblGrid>
              <a:tr h="567693">
                <a:tc>
                  <a:txBody>
                    <a:bodyPr/>
                    <a:lstStyle/>
                    <a:p>
                      <a:pPr algn="ctr">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3">
                <a:tc>
                  <a:txBody>
                    <a:bodyPr/>
                    <a:lstStyle/>
                    <a:p>
                      <a:pPr algn="ctr">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3">
                <a:tc>
                  <a:txBody>
                    <a:bodyPr/>
                    <a:lstStyle/>
                    <a:p>
                      <a:pPr algn="ctr">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200" b="1" dirty="0">
                          <a:latin typeface="Times"/>
                          <a:ea typeface="Times New Roman"/>
                          <a:cs typeface="Times New Roman"/>
                        </a:rPr>
                        <a:t>0</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2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1200" b="0" i="1" u="none" strike="noStrike" cap="none" normalizeH="0" baseline="0" smtClean="0">
                <a:ln>
                  <a:noFill/>
                </a:ln>
                <a:solidFill>
                  <a:schemeClr val="tx1"/>
                </a:solidFill>
                <a:effectLst/>
                <a:latin typeface="Times" charset="0"/>
                <a:ea typeface="Times New Roman" pitchFamily="18" charset="0"/>
                <a:cs typeface="Times New Roman" pitchFamily="18" charset="0"/>
              </a:rPr>
              <a:t>Table de vérité</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214282" y="2017713"/>
            <a:ext cx="8740806" cy="4114800"/>
          </a:xfrm>
        </p:spPr>
        <p:txBody>
          <a:bodyPr/>
          <a:lstStyle/>
          <a:p>
            <a:r>
              <a:rPr lang="fr-FR" b="1" i="1" dirty="0" smtClean="0"/>
              <a:t>Symbole Américain 	Symbole Européen </a:t>
            </a:r>
          </a:p>
          <a:p>
            <a:endParaRPr lang="fr-FR" dirty="0" smtClean="0"/>
          </a:p>
          <a:p>
            <a:endParaRPr lang="fr-FR" dirty="0" smtClean="0"/>
          </a:p>
          <a:p>
            <a:endParaRPr lang="fr-FR" dirty="0" smtClean="0"/>
          </a:p>
          <a:p>
            <a:endParaRPr lang="fr-FR" dirty="0" smtClean="0"/>
          </a:p>
          <a:p>
            <a:r>
              <a:rPr lang="fr-FR" dirty="0" smtClean="0"/>
              <a:t>S= 		(Inversion logique)</a:t>
            </a:r>
          </a:p>
          <a:p>
            <a:endParaRPr lang="fr-FR" dirty="0"/>
          </a:p>
        </p:txBody>
      </p:sp>
      <p:pic>
        <p:nvPicPr>
          <p:cNvPr id="165890" name="Picture 2"/>
          <p:cNvPicPr>
            <a:picLocks noChangeAspect="1" noChangeArrowheads="1"/>
          </p:cNvPicPr>
          <p:nvPr/>
        </p:nvPicPr>
        <p:blipFill>
          <a:blip r:embed="rId2"/>
          <a:srcRect/>
          <a:stretch>
            <a:fillRect/>
          </a:stretch>
        </p:blipFill>
        <p:spPr bwMode="auto">
          <a:xfrm>
            <a:off x="1500166" y="3143248"/>
            <a:ext cx="1928826" cy="1243016"/>
          </a:xfrm>
          <a:prstGeom prst="rect">
            <a:avLst/>
          </a:prstGeom>
          <a:noFill/>
          <a:ln w="9525">
            <a:noFill/>
            <a:miter lim="800000"/>
            <a:headEnd/>
            <a:tailEnd/>
          </a:ln>
        </p:spPr>
      </p:pic>
      <p:pic>
        <p:nvPicPr>
          <p:cNvPr id="165891" name="Picture 3"/>
          <p:cNvPicPr>
            <a:picLocks noChangeAspect="1" noChangeArrowheads="1"/>
          </p:cNvPicPr>
          <p:nvPr/>
        </p:nvPicPr>
        <p:blipFill>
          <a:blip r:embed="rId3"/>
          <a:srcRect/>
          <a:stretch>
            <a:fillRect/>
          </a:stretch>
        </p:blipFill>
        <p:spPr bwMode="auto">
          <a:xfrm>
            <a:off x="5929322" y="3071810"/>
            <a:ext cx="2357454" cy="1428760"/>
          </a:xfrm>
          <a:prstGeom prst="rect">
            <a:avLst/>
          </a:prstGeom>
          <a:noFill/>
          <a:ln w="9525">
            <a:noFill/>
            <a:miter lim="800000"/>
            <a:headEnd/>
            <a:tailEnd/>
          </a:ln>
        </p:spPr>
      </p:pic>
      <p:pic>
        <p:nvPicPr>
          <p:cNvPr id="165893" name="Picture 5"/>
          <p:cNvPicPr>
            <a:picLocks noChangeAspect="1" noChangeArrowheads="1"/>
          </p:cNvPicPr>
          <p:nvPr/>
        </p:nvPicPr>
        <p:blipFill>
          <a:blip r:embed="rId4"/>
          <a:srcRect/>
          <a:stretch>
            <a:fillRect/>
          </a:stretch>
        </p:blipFill>
        <p:spPr bwMode="auto">
          <a:xfrm>
            <a:off x="1285852" y="4929198"/>
            <a:ext cx="371475"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i="1" dirty="0" smtClean="0"/>
              <a:t>Porte ET ( AND)</a:t>
            </a:r>
            <a:endParaRPr lang="fr-FR" sz="4000" dirty="0"/>
          </a:p>
        </p:txBody>
      </p:sp>
      <p:sp>
        <p:nvSpPr>
          <p:cNvPr id="3" name="Espace réservé du contenu 2"/>
          <p:cNvSpPr>
            <a:spLocks noGrp="1"/>
          </p:cNvSpPr>
          <p:nvPr>
            <p:ph idx="1"/>
          </p:nvPr>
        </p:nvSpPr>
        <p:spPr/>
        <p:txBody>
          <a:bodyPr/>
          <a:lstStyle/>
          <a:p>
            <a:r>
              <a:rPr lang="fr-FR" dirty="0" smtClean="0"/>
              <a:t>On associe trois transistors comme suit:  T1 et T2 sont montés en série, T3 transistor de sortie   </a:t>
            </a:r>
          </a:p>
          <a:p>
            <a:pPr>
              <a:buNone/>
            </a:pPr>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66914" name="Picture 2"/>
          <p:cNvPicPr>
            <a:picLocks noChangeAspect="1" noChangeArrowheads="1"/>
          </p:cNvPicPr>
          <p:nvPr/>
        </p:nvPicPr>
        <p:blipFill>
          <a:blip r:embed="rId2"/>
          <a:srcRect/>
          <a:stretch>
            <a:fillRect/>
          </a:stretch>
        </p:blipFill>
        <p:spPr bwMode="auto">
          <a:xfrm>
            <a:off x="1928794" y="2571744"/>
            <a:ext cx="54864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Table de vérité</a:t>
            </a:r>
          </a:p>
          <a:p>
            <a:pPr>
              <a:buNone/>
            </a:pPr>
            <a:endParaRPr lang="fr-FR" dirty="0"/>
          </a:p>
        </p:txBody>
      </p:sp>
      <p:graphicFrame>
        <p:nvGraphicFramePr>
          <p:cNvPr id="4" name="Tableau 3"/>
          <p:cNvGraphicFramePr>
            <a:graphicFrameLocks noGrp="1"/>
          </p:cNvGraphicFramePr>
          <p:nvPr/>
        </p:nvGraphicFramePr>
        <p:xfrm>
          <a:off x="3486150" y="2971800"/>
          <a:ext cx="2943237" cy="1814520"/>
        </p:xfrm>
        <a:graphic>
          <a:graphicData uri="http://schemas.openxmlformats.org/drawingml/2006/table">
            <a:tbl>
              <a:tblPr/>
              <a:tblGrid>
                <a:gridCol w="981079"/>
                <a:gridCol w="981079"/>
                <a:gridCol w="981079"/>
              </a:tblGrid>
              <a:tr h="362904">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904">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904">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904">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904">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71472" y="2017713"/>
            <a:ext cx="8383616" cy="4114800"/>
          </a:xfrm>
        </p:spPr>
        <p:txBody>
          <a:bodyPr/>
          <a:lstStyle/>
          <a:p>
            <a:pPr lvl="0"/>
            <a:endParaRPr lang="fr-FR" b="1" i="1" dirty="0" smtClean="0"/>
          </a:p>
          <a:p>
            <a:pPr lvl="0"/>
            <a:r>
              <a:rPr lang="fr-FR" b="1" i="1" dirty="0" smtClean="0"/>
              <a:t>Circuit demi-additionneur d'un bit</a:t>
            </a:r>
            <a:endParaRPr lang="fr-FR" sz="3600" dirty="0" smtClean="0"/>
          </a:p>
          <a:p>
            <a:pPr lvl="0"/>
            <a:r>
              <a:rPr lang="fr-FR" b="1" i="1" dirty="0" smtClean="0"/>
              <a:t>Circuit Additionneur complet d'un bit</a:t>
            </a:r>
            <a:endParaRPr lang="fr-FR" sz="3600" dirty="0" smtClean="0"/>
          </a:p>
          <a:p>
            <a:r>
              <a:rPr lang="fr-FR" dirty="0" smtClean="0"/>
              <a:t> </a:t>
            </a:r>
            <a:r>
              <a:rPr lang="fr-FR" b="1" i="1" dirty="0" smtClean="0"/>
              <a:t> Soustraction d’un bit par addition du complément à 1</a:t>
            </a:r>
            <a:endParaRPr lang="fr-F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85720" y="2017713"/>
            <a:ext cx="8669368" cy="4114800"/>
          </a:xfrm>
        </p:spPr>
        <p:txBody>
          <a:bodyPr/>
          <a:lstStyle/>
          <a:p>
            <a:r>
              <a:rPr lang="fr-FR" b="1" i="1" dirty="0" smtClean="0"/>
              <a:t>Symbole Américain 	Symbole Européen </a:t>
            </a:r>
          </a:p>
          <a:p>
            <a:endParaRPr lang="fr-FR" dirty="0" smtClean="0"/>
          </a:p>
          <a:p>
            <a:endParaRPr lang="fr-FR" dirty="0" smtClean="0"/>
          </a:p>
          <a:p>
            <a:endParaRPr lang="fr-FR" dirty="0" smtClean="0"/>
          </a:p>
          <a:p>
            <a:r>
              <a:rPr lang="fr-FR" dirty="0" smtClean="0"/>
              <a:t>La sortie est à l'état haut "1" seulement quand A= 1 </a:t>
            </a:r>
            <a:r>
              <a:rPr lang="fr-FR" b="1" dirty="0" smtClean="0"/>
              <a:t>et</a:t>
            </a:r>
            <a:r>
              <a:rPr lang="fr-FR" dirty="0" smtClean="0"/>
              <a:t> B  =1 : </a:t>
            </a:r>
            <a:r>
              <a:rPr lang="fr-FR" b="1" dirty="0" smtClean="0"/>
              <a:t>S = A . B</a:t>
            </a:r>
            <a:r>
              <a:rPr lang="fr-FR" dirty="0" smtClean="0"/>
              <a:t> (produit logique) </a:t>
            </a:r>
          </a:p>
          <a:p>
            <a:endParaRPr lang="fr-FR" dirty="0"/>
          </a:p>
        </p:txBody>
      </p:sp>
      <p:pic>
        <p:nvPicPr>
          <p:cNvPr id="169986" name="Picture 2"/>
          <p:cNvPicPr>
            <a:picLocks noChangeAspect="1" noChangeArrowheads="1"/>
          </p:cNvPicPr>
          <p:nvPr/>
        </p:nvPicPr>
        <p:blipFill>
          <a:blip r:embed="rId2"/>
          <a:srcRect/>
          <a:stretch>
            <a:fillRect/>
          </a:stretch>
        </p:blipFill>
        <p:spPr bwMode="auto">
          <a:xfrm>
            <a:off x="1571604" y="3286124"/>
            <a:ext cx="1928826" cy="1285884"/>
          </a:xfrm>
          <a:prstGeom prst="rect">
            <a:avLst/>
          </a:prstGeom>
          <a:noFill/>
          <a:ln w="9525">
            <a:noFill/>
            <a:miter lim="800000"/>
            <a:headEnd/>
            <a:tailEnd/>
          </a:ln>
        </p:spPr>
      </p:pic>
      <p:pic>
        <p:nvPicPr>
          <p:cNvPr id="169987" name="Picture 3"/>
          <p:cNvPicPr>
            <a:picLocks noChangeAspect="1" noChangeArrowheads="1"/>
          </p:cNvPicPr>
          <p:nvPr/>
        </p:nvPicPr>
        <p:blipFill>
          <a:blip r:embed="rId3"/>
          <a:srcRect/>
          <a:stretch>
            <a:fillRect/>
          </a:stretch>
        </p:blipFill>
        <p:spPr bwMode="auto">
          <a:xfrm>
            <a:off x="6000760" y="3357562"/>
            <a:ext cx="1714512" cy="1000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i="1" dirty="0" smtClean="0"/>
              <a:t>Porte OU (OR)</a:t>
            </a:r>
            <a:endParaRPr lang="fr-FR" sz="4000" dirty="0"/>
          </a:p>
        </p:txBody>
      </p:sp>
      <p:sp>
        <p:nvSpPr>
          <p:cNvPr id="3" name="Espace réservé du contenu 2"/>
          <p:cNvSpPr>
            <a:spLocks noGrp="1"/>
          </p:cNvSpPr>
          <p:nvPr>
            <p:ph idx="1"/>
          </p:nvPr>
        </p:nvSpPr>
        <p:spPr/>
        <p:txBody>
          <a:bodyPr/>
          <a:lstStyle/>
          <a:p>
            <a:r>
              <a:rPr lang="fr-FR" dirty="0" smtClean="0"/>
              <a:t>T1 et T2 sont montés en parallèle on obtient une nouvelle porte logique appelée porte </a:t>
            </a:r>
            <a:r>
              <a:rPr lang="fr-FR" b="1" i="1" dirty="0" smtClean="0"/>
              <a:t>OU </a:t>
            </a:r>
            <a:r>
              <a:rPr lang="fr-FR" dirty="0" err="1" smtClean="0"/>
              <a:t>ou</a:t>
            </a:r>
            <a:r>
              <a:rPr lang="fr-FR" dirty="0" smtClean="0"/>
              <a:t> </a:t>
            </a:r>
            <a:r>
              <a:rPr lang="fr-FR" b="1" i="1" dirty="0" smtClean="0"/>
              <a:t>OR</a:t>
            </a:r>
            <a:r>
              <a:rPr lang="fr-FR" dirty="0" smtClean="0"/>
              <a:t>.</a:t>
            </a:r>
          </a:p>
          <a:p>
            <a:endParaRPr lang="fr-F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61794" name="Picture 2"/>
          <p:cNvPicPr>
            <a:picLocks noChangeAspect="1" noChangeArrowheads="1"/>
          </p:cNvPicPr>
          <p:nvPr/>
        </p:nvPicPr>
        <p:blipFill>
          <a:blip r:embed="rId2"/>
          <a:srcRect/>
          <a:stretch>
            <a:fillRect/>
          </a:stretch>
        </p:blipFill>
        <p:spPr bwMode="auto">
          <a:xfrm>
            <a:off x="1928794" y="2285992"/>
            <a:ext cx="5524500" cy="345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Table de vérité</a:t>
            </a:r>
            <a:endParaRPr lang="fr-FR" sz="3600" dirty="0"/>
          </a:p>
        </p:txBody>
      </p:sp>
      <p:graphicFrame>
        <p:nvGraphicFramePr>
          <p:cNvPr id="4" name="Espace réservé du contenu 3"/>
          <p:cNvGraphicFramePr>
            <a:graphicFrameLocks noGrp="1"/>
          </p:cNvGraphicFramePr>
          <p:nvPr>
            <p:ph idx="1"/>
          </p:nvPr>
        </p:nvGraphicFramePr>
        <p:xfrm>
          <a:off x="3143239" y="3617913"/>
          <a:ext cx="3011499" cy="1811350"/>
        </p:xfrm>
        <a:graphic>
          <a:graphicData uri="http://schemas.openxmlformats.org/drawingml/2006/table">
            <a:tbl>
              <a:tblPr/>
              <a:tblGrid>
                <a:gridCol w="1003833"/>
                <a:gridCol w="1003833"/>
                <a:gridCol w="1003833"/>
              </a:tblGrid>
              <a:tr h="362270">
                <a:tc>
                  <a:txBody>
                    <a:bodyPr/>
                    <a:lstStyle/>
                    <a:p>
                      <a:pPr algn="just">
                        <a:spcAft>
                          <a:spcPts val="0"/>
                        </a:spcAft>
                      </a:pPr>
                      <a:r>
                        <a:rPr lang="fr-FR" sz="1200" b="1">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S</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27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27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270">
                <a:tc>
                  <a:txBody>
                    <a:bodyPr/>
                    <a:lstStyle/>
                    <a:p>
                      <a:pPr algn="just">
                        <a:spcAft>
                          <a:spcPts val="0"/>
                        </a:spcAft>
                      </a:pPr>
                      <a:r>
                        <a:rPr lang="en-GB" sz="1200" b="1">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270">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b="1"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2017713"/>
            <a:ext cx="8597930" cy="4114800"/>
          </a:xfrm>
        </p:spPr>
        <p:txBody>
          <a:bodyPr/>
          <a:lstStyle/>
          <a:p>
            <a:r>
              <a:rPr lang="fr-FR" b="1" i="1" dirty="0" smtClean="0"/>
              <a:t>Symbole Américain 	Symbole Européen</a:t>
            </a:r>
          </a:p>
          <a:p>
            <a:endParaRPr lang="fr-FR" b="1" i="1" dirty="0" smtClean="0"/>
          </a:p>
          <a:p>
            <a:endParaRPr lang="fr-FR" b="1" i="1" dirty="0" smtClean="0"/>
          </a:p>
          <a:p>
            <a:endParaRPr lang="fr-FR" b="1" i="1" dirty="0" smtClean="0"/>
          </a:p>
          <a:p>
            <a:endParaRPr lang="fr-FR" b="1" i="1" dirty="0" smtClean="0"/>
          </a:p>
          <a:p>
            <a:r>
              <a:rPr lang="fr-FR" dirty="0" smtClean="0"/>
              <a:t>La sortie  S est à l'état haut "1"  si  A =1 </a:t>
            </a:r>
            <a:r>
              <a:rPr lang="fr-FR" u="sng" dirty="0" smtClean="0"/>
              <a:t>ou</a:t>
            </a:r>
            <a:r>
              <a:rPr lang="fr-FR" dirty="0" smtClean="0"/>
              <a:t> B  =1 : </a:t>
            </a:r>
            <a:r>
              <a:rPr lang="fr-FR" b="1" dirty="0" smtClean="0"/>
              <a:t>S = A + B </a:t>
            </a:r>
            <a:r>
              <a:rPr lang="fr-FR" dirty="0" smtClean="0"/>
              <a:t> (somme logique).</a:t>
            </a:r>
          </a:p>
          <a:p>
            <a:pPr>
              <a:buNone/>
            </a:pPr>
            <a:endParaRPr lang="fr-FR" b="1" i="1" dirty="0" smtClean="0"/>
          </a:p>
          <a:p>
            <a:pPr>
              <a:buNone/>
            </a:pPr>
            <a:r>
              <a:rPr lang="fr-FR" b="1" i="1" dirty="0" smtClean="0"/>
              <a:t> </a:t>
            </a:r>
          </a:p>
          <a:p>
            <a:endParaRPr lang="fr-FR" dirty="0"/>
          </a:p>
        </p:txBody>
      </p:sp>
      <p:pic>
        <p:nvPicPr>
          <p:cNvPr id="190466" name="Picture 2"/>
          <p:cNvPicPr>
            <a:picLocks noChangeAspect="1" noChangeArrowheads="1"/>
          </p:cNvPicPr>
          <p:nvPr/>
        </p:nvPicPr>
        <p:blipFill>
          <a:blip r:embed="rId2"/>
          <a:srcRect/>
          <a:stretch>
            <a:fillRect/>
          </a:stretch>
        </p:blipFill>
        <p:spPr bwMode="auto">
          <a:xfrm>
            <a:off x="1571604" y="3286124"/>
            <a:ext cx="2071702" cy="1214446"/>
          </a:xfrm>
          <a:prstGeom prst="rect">
            <a:avLst/>
          </a:prstGeom>
          <a:noFill/>
          <a:ln w="9525">
            <a:noFill/>
            <a:miter lim="800000"/>
            <a:headEnd/>
            <a:tailEnd/>
          </a:ln>
        </p:spPr>
      </p:pic>
      <p:pic>
        <p:nvPicPr>
          <p:cNvPr id="190467" name="Picture 3"/>
          <p:cNvPicPr>
            <a:picLocks noChangeAspect="1" noChangeArrowheads="1"/>
          </p:cNvPicPr>
          <p:nvPr/>
        </p:nvPicPr>
        <p:blipFill>
          <a:blip r:embed="rId3"/>
          <a:srcRect/>
          <a:stretch>
            <a:fillRect/>
          </a:stretch>
        </p:blipFill>
        <p:spPr bwMode="auto">
          <a:xfrm>
            <a:off x="6143636" y="3071810"/>
            <a:ext cx="2357454" cy="11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0" y="2071678"/>
            <a:ext cx="8955088" cy="4114800"/>
          </a:xfrm>
        </p:spPr>
        <p:txBody>
          <a:bodyPr/>
          <a:lstStyle/>
          <a:p>
            <a:pPr marL="285750" lvl="1">
              <a:buNone/>
            </a:pPr>
            <a:r>
              <a:rPr lang="fr-FR" b="1" i="1" dirty="0" smtClean="0"/>
              <a:t>Porte NON-ET (NAND) </a:t>
            </a:r>
            <a:endParaRPr lang="fr-FR" sz="3600" dirty="0" smtClean="0"/>
          </a:p>
          <a:p>
            <a:r>
              <a:rPr lang="fr-FR" b="1" i="1" dirty="0" smtClean="0"/>
              <a:t>Symbole Américain 	Symbole Européen </a:t>
            </a:r>
          </a:p>
          <a:p>
            <a:endParaRPr lang="fr-FR" dirty="0"/>
          </a:p>
        </p:txBody>
      </p:sp>
      <p:pic>
        <p:nvPicPr>
          <p:cNvPr id="191491" name="Picture 3"/>
          <p:cNvPicPr>
            <a:picLocks noChangeAspect="1" noChangeArrowheads="1"/>
          </p:cNvPicPr>
          <p:nvPr/>
        </p:nvPicPr>
        <p:blipFill>
          <a:blip r:embed="rId3"/>
          <a:srcRect/>
          <a:stretch>
            <a:fillRect/>
          </a:stretch>
        </p:blipFill>
        <p:spPr bwMode="auto">
          <a:xfrm>
            <a:off x="1214414" y="3571876"/>
            <a:ext cx="2000264" cy="981077"/>
          </a:xfrm>
          <a:prstGeom prst="rect">
            <a:avLst/>
          </a:prstGeom>
          <a:noFill/>
          <a:ln w="9525">
            <a:noFill/>
            <a:miter lim="800000"/>
            <a:headEnd/>
            <a:tailEnd/>
          </a:ln>
        </p:spPr>
      </p:pic>
      <p:pic>
        <p:nvPicPr>
          <p:cNvPr id="191492" name="Picture 4"/>
          <p:cNvPicPr>
            <a:picLocks noChangeAspect="1" noChangeArrowheads="1"/>
          </p:cNvPicPr>
          <p:nvPr/>
        </p:nvPicPr>
        <p:blipFill>
          <a:blip r:embed="rId4"/>
          <a:srcRect/>
          <a:stretch>
            <a:fillRect/>
          </a:stretch>
        </p:blipFill>
        <p:spPr bwMode="auto">
          <a:xfrm>
            <a:off x="5715008" y="3357562"/>
            <a:ext cx="2000264" cy="1066802"/>
          </a:xfrm>
          <a:prstGeom prst="rect">
            <a:avLst/>
          </a:prstGeom>
          <a:noFill/>
          <a:ln w="9525">
            <a:noFill/>
            <a:miter lim="800000"/>
            <a:headEnd/>
            <a:tailEnd/>
          </a:ln>
        </p:spPr>
      </p:pic>
      <p:pic>
        <p:nvPicPr>
          <p:cNvPr id="191493" name="Picture 5"/>
          <p:cNvPicPr>
            <a:picLocks noChangeAspect="1" noChangeArrowheads="1"/>
          </p:cNvPicPr>
          <p:nvPr/>
        </p:nvPicPr>
        <p:blipFill>
          <a:blip r:embed="rId5"/>
          <a:srcRect/>
          <a:stretch>
            <a:fillRect/>
          </a:stretch>
        </p:blipFill>
        <p:spPr bwMode="auto">
          <a:xfrm>
            <a:off x="857224" y="4724415"/>
            <a:ext cx="2857520" cy="1204915"/>
          </a:xfrm>
          <a:prstGeom prst="rect">
            <a:avLst/>
          </a:prstGeom>
          <a:noFill/>
          <a:ln w="9525">
            <a:noFill/>
            <a:miter lim="800000"/>
            <a:headEnd/>
            <a:tailEnd/>
          </a:ln>
        </p:spPr>
      </p:pic>
      <p:sp>
        <p:nvSpPr>
          <p:cNvPr id="1914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Times"/>
                <a:ea typeface="Times New Roman" pitchFamily="18" charset="0"/>
                <a:cs typeface="Times New Roman" pitchFamily="18" charset="0"/>
              </a:rPr>
              <a:t>S =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91494" name="Object 6"/>
          <p:cNvGraphicFramePr>
            <a:graphicFrameLocks noChangeAspect="1"/>
          </p:cNvGraphicFramePr>
          <p:nvPr/>
        </p:nvGraphicFramePr>
        <p:xfrm>
          <a:off x="4071934" y="6072206"/>
          <a:ext cx="1000132" cy="219075"/>
        </p:xfrm>
        <a:graphic>
          <a:graphicData uri="http://schemas.openxmlformats.org/presentationml/2006/ole">
            <p:oleObj spid="_x0000_s191494" name="Équation" r:id="rId6" imgW="279279" imgH="215806"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57158" y="2017713"/>
            <a:ext cx="8597930" cy="4114800"/>
          </a:xfrm>
        </p:spPr>
        <p:txBody>
          <a:bodyPr/>
          <a:lstStyle/>
          <a:p>
            <a:pPr>
              <a:buNone/>
            </a:pPr>
            <a:r>
              <a:rPr lang="fr-FR" b="1" i="1" dirty="0" smtClean="0"/>
              <a:t>Porte NON-OU (NOR)</a:t>
            </a:r>
          </a:p>
          <a:p>
            <a:pPr>
              <a:buNone/>
            </a:pPr>
            <a:r>
              <a:rPr lang="fr-FR" b="1" i="1" dirty="0" smtClean="0"/>
              <a:t>Symbole Américain 	Symbole Européen </a:t>
            </a:r>
          </a:p>
          <a:p>
            <a:pPr>
              <a:buNone/>
            </a:pPr>
            <a:endParaRPr lang="fr-FR" dirty="0"/>
          </a:p>
        </p:txBody>
      </p:sp>
      <p:pic>
        <p:nvPicPr>
          <p:cNvPr id="192514" name="Picture 2"/>
          <p:cNvPicPr>
            <a:picLocks noChangeAspect="1" noChangeArrowheads="1"/>
          </p:cNvPicPr>
          <p:nvPr/>
        </p:nvPicPr>
        <p:blipFill>
          <a:blip r:embed="rId2"/>
          <a:srcRect/>
          <a:stretch>
            <a:fillRect/>
          </a:stretch>
        </p:blipFill>
        <p:spPr bwMode="auto">
          <a:xfrm>
            <a:off x="1643042" y="3643314"/>
            <a:ext cx="2214578" cy="1333503"/>
          </a:xfrm>
          <a:prstGeom prst="rect">
            <a:avLst/>
          </a:prstGeom>
          <a:noFill/>
          <a:ln w="9525">
            <a:noFill/>
            <a:miter lim="800000"/>
            <a:headEnd/>
            <a:tailEnd/>
          </a:ln>
        </p:spPr>
      </p:pic>
      <p:pic>
        <p:nvPicPr>
          <p:cNvPr id="192515" name="Picture 3"/>
          <p:cNvPicPr>
            <a:picLocks noChangeAspect="1" noChangeArrowheads="1"/>
          </p:cNvPicPr>
          <p:nvPr/>
        </p:nvPicPr>
        <p:blipFill>
          <a:blip r:embed="rId3"/>
          <a:srcRect/>
          <a:stretch>
            <a:fillRect/>
          </a:stretch>
        </p:blipFill>
        <p:spPr bwMode="auto">
          <a:xfrm>
            <a:off x="5857884" y="3571876"/>
            <a:ext cx="2428892" cy="1095377"/>
          </a:xfrm>
          <a:prstGeom prst="rect">
            <a:avLst/>
          </a:prstGeom>
          <a:noFill/>
          <a:ln w="9525">
            <a:noFill/>
            <a:miter lim="800000"/>
            <a:headEnd/>
            <a:tailEnd/>
          </a:ln>
        </p:spPr>
      </p:pic>
      <p:pic>
        <p:nvPicPr>
          <p:cNvPr id="192516" name="Picture 4"/>
          <p:cNvPicPr>
            <a:picLocks noChangeAspect="1" noChangeArrowheads="1"/>
          </p:cNvPicPr>
          <p:nvPr/>
        </p:nvPicPr>
        <p:blipFill>
          <a:blip r:embed="rId4"/>
          <a:srcRect/>
          <a:stretch>
            <a:fillRect/>
          </a:stretch>
        </p:blipFill>
        <p:spPr bwMode="auto">
          <a:xfrm>
            <a:off x="1928794" y="4857760"/>
            <a:ext cx="3214710" cy="1185865"/>
          </a:xfrm>
          <a:prstGeom prst="rect">
            <a:avLst/>
          </a:prstGeom>
          <a:noFill/>
          <a:ln w="9525">
            <a:noFill/>
            <a:miter lim="800000"/>
            <a:headEnd/>
            <a:tailEnd/>
          </a:ln>
        </p:spPr>
      </p:pic>
      <p:pic>
        <p:nvPicPr>
          <p:cNvPr id="192519" name="Picture 7"/>
          <p:cNvPicPr>
            <a:picLocks noChangeAspect="1" noChangeArrowheads="1"/>
          </p:cNvPicPr>
          <p:nvPr/>
        </p:nvPicPr>
        <p:blipFill>
          <a:blip r:embed="rId5"/>
          <a:srcRect/>
          <a:stretch>
            <a:fillRect/>
          </a:stretch>
        </p:blipFill>
        <p:spPr bwMode="auto">
          <a:xfrm>
            <a:off x="5500694" y="5572140"/>
            <a:ext cx="1285884" cy="595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4"/>
          <p:cNvSpPr>
            <a:spLocks noGrp="1"/>
          </p:cNvSpPr>
          <p:nvPr>
            <p:ph idx="1"/>
          </p:nvPr>
        </p:nvSpPr>
        <p:spPr>
          <a:xfrm>
            <a:off x="571472" y="2017713"/>
            <a:ext cx="8383616" cy="4114800"/>
          </a:xfrm>
        </p:spPr>
        <p:txBody>
          <a:bodyPr/>
          <a:lstStyle/>
          <a:p>
            <a:pPr marL="285750" lvl="1">
              <a:buNone/>
            </a:pPr>
            <a:r>
              <a:rPr lang="fr-FR" b="1" i="1" dirty="0" smtClean="0"/>
              <a:t>Fonction OU exclusive (Exclusive OR : XOR) </a:t>
            </a:r>
            <a:endParaRPr lang="fr-FR" sz="3600" dirty="0" smtClean="0"/>
          </a:p>
          <a:p>
            <a:r>
              <a:rPr lang="fr-FR" i="1" dirty="0" smtClean="0"/>
              <a:t>Table de vérité</a:t>
            </a:r>
            <a:endParaRPr lang="fr-FR" dirty="0" smtClean="0"/>
          </a:p>
          <a:p>
            <a:endParaRPr lang="fr-FR" dirty="0"/>
          </a:p>
        </p:txBody>
      </p:sp>
      <p:pic>
        <p:nvPicPr>
          <p:cNvPr id="6" name="Picture 2"/>
          <p:cNvPicPr>
            <a:picLocks noChangeAspect="1" noChangeArrowheads="1"/>
          </p:cNvPicPr>
          <p:nvPr/>
        </p:nvPicPr>
        <p:blipFill>
          <a:blip r:embed="rId2"/>
          <a:srcRect/>
          <a:stretch>
            <a:fillRect/>
          </a:stretch>
        </p:blipFill>
        <p:spPr bwMode="auto">
          <a:xfrm>
            <a:off x="1928794" y="4071942"/>
            <a:ext cx="5497628" cy="1787647"/>
          </a:xfrm>
          <a:prstGeom prst="rect">
            <a:avLst/>
          </a:prstGeom>
          <a:noFill/>
          <a:ln w="9525">
            <a:noFill/>
            <a:miter lim="800000"/>
            <a:headEnd/>
            <a:tailEnd/>
          </a:ln>
        </p:spPr>
      </p:pic>
      <p:pic>
        <p:nvPicPr>
          <p:cNvPr id="193539" name="Picture 3"/>
          <p:cNvPicPr>
            <a:picLocks noChangeAspect="1" noChangeArrowheads="1"/>
          </p:cNvPicPr>
          <p:nvPr/>
        </p:nvPicPr>
        <p:blipFill>
          <a:blip r:embed="rId3"/>
          <a:srcRect/>
          <a:stretch>
            <a:fillRect/>
          </a:stretch>
        </p:blipFill>
        <p:spPr bwMode="auto">
          <a:xfrm>
            <a:off x="4071934" y="6000768"/>
            <a:ext cx="1133475"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14282" y="2017713"/>
            <a:ext cx="8740806" cy="4114800"/>
          </a:xfrm>
        </p:spPr>
        <p:txBody>
          <a:bodyPr/>
          <a:lstStyle/>
          <a:p>
            <a:r>
              <a:rPr lang="fr-FR" b="1" i="1" dirty="0" smtClean="0"/>
              <a:t>Symbole Américain 	Symbole Européen </a:t>
            </a:r>
          </a:p>
          <a:p>
            <a:endParaRPr lang="fr-FR" dirty="0"/>
          </a:p>
        </p:txBody>
      </p:sp>
      <p:pic>
        <p:nvPicPr>
          <p:cNvPr id="194563" name="Picture 3"/>
          <p:cNvPicPr>
            <a:picLocks noChangeAspect="1" noChangeArrowheads="1"/>
          </p:cNvPicPr>
          <p:nvPr/>
        </p:nvPicPr>
        <p:blipFill>
          <a:blip r:embed="rId2"/>
          <a:srcRect/>
          <a:stretch>
            <a:fillRect/>
          </a:stretch>
        </p:blipFill>
        <p:spPr bwMode="auto">
          <a:xfrm>
            <a:off x="1071538" y="3429000"/>
            <a:ext cx="2286016" cy="1214446"/>
          </a:xfrm>
          <a:prstGeom prst="rect">
            <a:avLst/>
          </a:prstGeom>
          <a:noFill/>
          <a:ln w="9525">
            <a:noFill/>
            <a:miter lim="800000"/>
            <a:headEnd/>
            <a:tailEnd/>
          </a:ln>
          <a:effectLst/>
        </p:spPr>
      </p:pic>
      <p:pic>
        <p:nvPicPr>
          <p:cNvPr id="194564" name="Picture 4"/>
          <p:cNvPicPr>
            <a:picLocks noChangeAspect="1" noChangeArrowheads="1"/>
          </p:cNvPicPr>
          <p:nvPr/>
        </p:nvPicPr>
        <p:blipFill>
          <a:blip r:embed="rId3"/>
          <a:srcRect/>
          <a:stretch>
            <a:fillRect/>
          </a:stretch>
        </p:blipFill>
        <p:spPr bwMode="auto">
          <a:xfrm>
            <a:off x="5715008" y="3214686"/>
            <a:ext cx="1928826" cy="1095377"/>
          </a:xfrm>
          <a:prstGeom prst="rect">
            <a:avLst/>
          </a:prstGeom>
          <a:noFill/>
          <a:ln w="9525">
            <a:noFill/>
            <a:miter lim="800000"/>
            <a:headEnd/>
            <a:tailEnd/>
          </a:ln>
        </p:spPr>
      </p:pic>
      <p:sp>
        <p:nvSpPr>
          <p:cNvPr id="7" name="Rectangle 6"/>
          <p:cNvSpPr/>
          <p:nvPr/>
        </p:nvSpPr>
        <p:spPr>
          <a:xfrm>
            <a:off x="2357422" y="5214950"/>
            <a:ext cx="6286544" cy="369332"/>
          </a:xfrm>
          <a:prstGeom prst="rect">
            <a:avLst/>
          </a:prstGeom>
        </p:spPr>
        <p:txBody>
          <a:bodyPr wrap="square">
            <a:spAutoFit/>
          </a:bodyPr>
          <a:lstStyle/>
          <a:p>
            <a:r>
              <a:rPr lang="fr-FR" dirty="0" smtClean="0"/>
              <a:t>Si A = B alors S = 0, Si A ≠  B alors S = 1 : S = A </a:t>
            </a:r>
            <a:r>
              <a:rPr lang="en-GB" dirty="0" smtClean="0">
                <a:sym typeface="Symbol"/>
              </a:rPr>
              <a:t></a:t>
            </a:r>
            <a:r>
              <a:rPr lang="fr-FR" dirty="0" smtClean="0"/>
              <a:t> B </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714348" y="2017713"/>
            <a:ext cx="8240740" cy="4114800"/>
          </a:xfrm>
        </p:spPr>
        <p:txBody>
          <a:bodyPr/>
          <a:lstStyle/>
          <a:p>
            <a:pPr marL="285750" lvl="1">
              <a:buNone/>
            </a:pPr>
            <a:r>
              <a:rPr lang="fr-FR" b="1" i="1" dirty="0" smtClean="0"/>
              <a:t>Fonction NON OU exclusive (XNOR).</a:t>
            </a:r>
            <a:endParaRPr lang="fr-FR" sz="3200" dirty="0" smtClean="0"/>
          </a:p>
          <a:p>
            <a:pPr>
              <a:buNone/>
            </a:pPr>
            <a:r>
              <a:rPr lang="fr-FR" b="1" i="1" dirty="0" smtClean="0"/>
              <a:t>Table de vérité</a:t>
            </a:r>
          </a:p>
          <a:p>
            <a:endParaRPr lang="fr-FR" dirty="0"/>
          </a:p>
        </p:txBody>
      </p:sp>
      <p:graphicFrame>
        <p:nvGraphicFramePr>
          <p:cNvPr id="4" name="Tableau 3"/>
          <p:cNvGraphicFramePr>
            <a:graphicFrameLocks noGrp="1"/>
          </p:cNvGraphicFramePr>
          <p:nvPr/>
        </p:nvGraphicFramePr>
        <p:xfrm>
          <a:off x="3428992" y="3286124"/>
          <a:ext cx="3000396" cy="1643075"/>
        </p:xfrm>
        <a:graphic>
          <a:graphicData uri="http://schemas.openxmlformats.org/drawingml/2006/table">
            <a:tbl>
              <a:tblPr/>
              <a:tblGrid>
                <a:gridCol w="1000132"/>
                <a:gridCol w="1000132"/>
                <a:gridCol w="1000132"/>
              </a:tblGrid>
              <a:tr h="328615">
                <a:tc>
                  <a:txBody>
                    <a:bodyPr/>
                    <a:lstStyle/>
                    <a:p>
                      <a:pPr algn="just">
                        <a:spcAft>
                          <a:spcPts val="0"/>
                        </a:spcAft>
                      </a:pPr>
                      <a:r>
                        <a:rPr lang="fr-FR" sz="1200">
                          <a:latin typeface="Times"/>
                          <a:ea typeface="Times New Roman"/>
                          <a:cs typeface="Times New Roman"/>
                        </a:rPr>
                        <a:t>A</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B</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GB" sz="1200">
                          <a:latin typeface="Times"/>
                          <a:ea typeface="Times New Roman"/>
                          <a:cs typeface="Times New Roman"/>
                        </a:rPr>
                        <a:t>A </a:t>
                      </a:r>
                      <a:r>
                        <a:rPr lang="en-GB" sz="1200">
                          <a:latin typeface="Times"/>
                          <a:ea typeface="Times New Roman"/>
                          <a:cs typeface="Times New Roman"/>
                          <a:sym typeface="Symbol"/>
                        </a:rPr>
                        <a:t></a:t>
                      </a:r>
                      <a:r>
                        <a:rPr lang="en-GB" sz="1200">
                          <a:latin typeface="Times"/>
                          <a:ea typeface="Times New Roman"/>
                          <a:cs typeface="Times New Roman"/>
                        </a:rPr>
                        <a:t> B  </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gn="just">
                        <a:spcAft>
                          <a:spcPts val="0"/>
                        </a:spcAft>
                      </a:pPr>
                      <a:r>
                        <a:rPr lang="fr-FR"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0</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gn="just">
                        <a:spcAft>
                          <a:spcPts val="0"/>
                        </a:spcAft>
                      </a:pPr>
                      <a:r>
                        <a:rPr lang="fr-FR"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a:ea typeface="Times New Roman"/>
                          <a:cs typeface="Times New Roman"/>
                        </a:rPr>
                        <a:t>1</a:t>
                      </a:r>
                      <a:endParaRPr lang="fr-FR" sz="140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dirty="0">
                          <a:latin typeface="Times"/>
                          <a:ea typeface="Times New Roman"/>
                          <a:cs typeface="Times New Roman"/>
                        </a:rPr>
                        <a:t>1</a:t>
                      </a:r>
                      <a:endParaRPr lang="fr-FR" sz="1400" dirty="0">
                        <a:latin typeface="Times"/>
                        <a:ea typeface="Times New Roman"/>
                        <a:cs typeface="Times New Roman"/>
                      </a:endParaRPr>
                    </a:p>
                  </a:txBody>
                  <a:tcPr marL="50800" marR="508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3233" name="Line 1"/>
          <p:cNvSpPr>
            <a:spLocks noChangeShapeType="1"/>
          </p:cNvSpPr>
          <p:nvPr/>
        </p:nvSpPr>
        <p:spPr bwMode="auto">
          <a:xfrm>
            <a:off x="-55563" y="22225"/>
            <a:ext cx="5207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342900" lvl="1" indent="-342900">
              <a:buClr>
                <a:schemeClr val="folHlink"/>
              </a:buClr>
              <a:buSzPct val="60000"/>
            </a:pPr>
            <a:r>
              <a:rPr lang="fr-FR" dirty="0" smtClean="0"/>
              <a:t> </a:t>
            </a:r>
            <a:r>
              <a:rPr lang="fr-FR" b="1" dirty="0" smtClean="0"/>
              <a:t>Opérations arithmétiques  de n bits</a:t>
            </a:r>
          </a:p>
          <a:p>
            <a:r>
              <a:rPr lang="fr-FR" b="1" dirty="0" smtClean="0"/>
              <a:t>Circuits logiques spécialisés</a:t>
            </a:r>
            <a:endParaRPr lang="fr-FR" dirty="0" smtClean="0"/>
          </a:p>
          <a:p>
            <a:pPr>
              <a:buClr>
                <a:srgbClr val="FF0000"/>
              </a:buClr>
              <a:buSzPct val="30000"/>
            </a:pPr>
            <a:r>
              <a:rPr lang="fr-FR" b="1" i="1" dirty="0" smtClean="0"/>
              <a:t>Comparateur</a:t>
            </a:r>
            <a:endParaRPr lang="fr-FR" sz="3600" dirty="0" smtClean="0"/>
          </a:p>
          <a:p>
            <a:pPr>
              <a:buClr>
                <a:srgbClr val="FF0000"/>
              </a:buClr>
              <a:buSzPct val="30000"/>
            </a:pPr>
            <a:r>
              <a:rPr lang="fr-FR" b="1" i="1" dirty="0" smtClean="0"/>
              <a:t>Décodeur</a:t>
            </a:r>
            <a:endParaRPr lang="fr-FR" sz="3600" dirty="0" smtClean="0"/>
          </a:p>
          <a:p>
            <a:pPr>
              <a:buClr>
                <a:srgbClr val="FF0000"/>
              </a:buClr>
              <a:buSzPct val="30000"/>
            </a:pPr>
            <a:r>
              <a:rPr lang="fr-FR" b="1" i="1" dirty="0" smtClean="0"/>
              <a:t>Encodeur (Codeur)</a:t>
            </a:r>
            <a:endParaRPr lang="fr-FR" sz="3600" dirty="0" smtClean="0"/>
          </a:p>
          <a:p>
            <a:pPr>
              <a:buClr>
                <a:srgbClr val="FF0000"/>
              </a:buClr>
              <a:buSzPct val="30000"/>
            </a:pPr>
            <a:r>
              <a:rPr lang="fr-FR" b="1" i="1" dirty="0" smtClean="0"/>
              <a:t>Multiplexeur</a:t>
            </a:r>
            <a:endParaRPr lang="fr-FR" sz="3600" dirty="0" smtClean="0"/>
          </a:p>
          <a:p>
            <a:pPr>
              <a:buClr>
                <a:srgbClr val="FF0000"/>
              </a:buClr>
              <a:buSzPct val="30000"/>
            </a:pPr>
            <a:r>
              <a:rPr lang="fr-FR" b="1" i="1" dirty="0" smtClean="0"/>
              <a:t>Démultiplexeur</a:t>
            </a:r>
            <a:endParaRPr lang="fr-FR" sz="3600" dirty="0" smtClean="0"/>
          </a:p>
          <a:p>
            <a:pPr>
              <a:buNone/>
            </a:pPr>
            <a:endParaRPr lang="fr-FR" dirty="0" smtClean="0"/>
          </a:p>
          <a:p>
            <a:endParaRPr lang="fr-F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85720" y="2017713"/>
            <a:ext cx="8669368" cy="4114800"/>
          </a:xfrm>
        </p:spPr>
        <p:txBody>
          <a:bodyPr/>
          <a:lstStyle/>
          <a:p>
            <a:r>
              <a:rPr lang="fr-FR" b="1" i="1" dirty="0" smtClean="0"/>
              <a:t>Symbole Américain 	Symbole Européen </a:t>
            </a:r>
          </a:p>
          <a:p>
            <a:pPr>
              <a:buNone/>
            </a:pPr>
            <a:endParaRPr lang="fr-FR" dirty="0" smtClean="0"/>
          </a:p>
          <a:p>
            <a:pPr>
              <a:buNone/>
            </a:pPr>
            <a:endParaRPr lang="fr-FR" dirty="0" smtClean="0"/>
          </a:p>
          <a:p>
            <a:pPr>
              <a:buNone/>
            </a:pPr>
            <a:endParaRPr lang="fr-FR" dirty="0" smtClean="0"/>
          </a:p>
          <a:p>
            <a:pPr>
              <a:buNone/>
            </a:pPr>
            <a:r>
              <a:rPr lang="fr-FR" dirty="0" smtClean="0"/>
              <a:t>	Si A = B alors S = 1, Si A ≠  B alors S = 0 : </a:t>
            </a:r>
          </a:p>
          <a:p>
            <a:pPr>
              <a:buNone/>
            </a:pPr>
            <a:endParaRPr lang="fr-FR" dirty="0" smtClean="0"/>
          </a:p>
          <a:p>
            <a:endParaRPr lang="fr-FR" dirty="0"/>
          </a:p>
        </p:txBody>
      </p:sp>
      <p:pic>
        <p:nvPicPr>
          <p:cNvPr id="222210" name="Picture 2"/>
          <p:cNvPicPr>
            <a:picLocks noChangeAspect="1" noChangeArrowheads="1"/>
          </p:cNvPicPr>
          <p:nvPr/>
        </p:nvPicPr>
        <p:blipFill>
          <a:blip r:embed="rId2"/>
          <a:srcRect/>
          <a:stretch>
            <a:fillRect/>
          </a:stretch>
        </p:blipFill>
        <p:spPr bwMode="auto">
          <a:xfrm>
            <a:off x="3428992" y="4786322"/>
            <a:ext cx="2286000" cy="676275"/>
          </a:xfrm>
          <a:prstGeom prst="rect">
            <a:avLst/>
          </a:prstGeom>
          <a:noFill/>
          <a:ln w="9525">
            <a:noFill/>
            <a:miter lim="800000"/>
            <a:headEnd/>
            <a:tailEnd/>
          </a:ln>
          <a:effectLst/>
        </p:spPr>
      </p:pic>
      <p:pic>
        <p:nvPicPr>
          <p:cNvPr id="222211" name="Picture 3"/>
          <p:cNvPicPr>
            <a:picLocks noChangeAspect="1" noChangeArrowheads="1"/>
          </p:cNvPicPr>
          <p:nvPr/>
        </p:nvPicPr>
        <p:blipFill>
          <a:blip r:embed="rId3"/>
          <a:srcRect/>
          <a:stretch>
            <a:fillRect/>
          </a:stretch>
        </p:blipFill>
        <p:spPr bwMode="auto">
          <a:xfrm>
            <a:off x="1714480" y="3071810"/>
            <a:ext cx="1857388" cy="1214446"/>
          </a:xfrm>
          <a:prstGeom prst="rect">
            <a:avLst/>
          </a:prstGeom>
          <a:noFill/>
          <a:ln w="9525">
            <a:noFill/>
            <a:miter lim="800000"/>
            <a:headEnd/>
            <a:tailEnd/>
          </a:ln>
        </p:spPr>
      </p:pic>
      <p:pic>
        <p:nvPicPr>
          <p:cNvPr id="222212" name="Picture 4"/>
          <p:cNvPicPr>
            <a:picLocks noChangeAspect="1" noChangeArrowheads="1"/>
          </p:cNvPicPr>
          <p:nvPr/>
        </p:nvPicPr>
        <p:blipFill>
          <a:blip r:embed="rId4"/>
          <a:srcRect/>
          <a:stretch>
            <a:fillRect/>
          </a:stretch>
        </p:blipFill>
        <p:spPr bwMode="auto">
          <a:xfrm>
            <a:off x="6072198" y="3286124"/>
            <a:ext cx="1785950" cy="1071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smtClean="0"/>
              <a:t>Application des portes XOR et XNOR </a:t>
            </a:r>
          </a:p>
          <a:p>
            <a:r>
              <a:rPr lang="fr-FR" dirty="0" smtClean="0"/>
              <a:t>Comparaison</a:t>
            </a:r>
          </a:p>
          <a:p>
            <a:r>
              <a:rPr lang="fr-FR" dirty="0" smtClean="0"/>
              <a:t>Chiffrement (Cryptographie)</a:t>
            </a:r>
          </a:p>
          <a:p>
            <a:r>
              <a:rPr lang="fr-FR" dirty="0" smtClean="0"/>
              <a:t>Opérations arithmétiques</a:t>
            </a:r>
          </a:p>
          <a:p>
            <a:r>
              <a:rPr lang="fr-FR" dirty="0" err="1" smtClean="0"/>
              <a:t>etc</a:t>
            </a:r>
            <a:endParaRPr lang="fr-FR" dirty="0" smtClean="0"/>
          </a:p>
          <a:p>
            <a:endParaRPr lang="fr-F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b="1" dirty="0" smtClean="0"/>
              <a:t>En langage C</a:t>
            </a:r>
            <a:endParaRPr lang="fr-FR" sz="3200" b="1" dirty="0"/>
          </a:p>
        </p:txBody>
      </p:sp>
      <p:graphicFrame>
        <p:nvGraphicFramePr>
          <p:cNvPr id="4" name="Espace réservé du contenu 3"/>
          <p:cNvGraphicFramePr>
            <a:graphicFrameLocks noGrp="1"/>
          </p:cNvGraphicFramePr>
          <p:nvPr>
            <p:ph idx="1"/>
          </p:nvPr>
        </p:nvGraphicFramePr>
        <p:xfrm>
          <a:off x="2214546" y="2268852"/>
          <a:ext cx="4095115" cy="1445900"/>
        </p:xfrm>
        <a:graphic>
          <a:graphicData uri="http://schemas.openxmlformats.org/drawingml/2006/table">
            <a:tbl>
              <a:tblPr/>
              <a:tblGrid>
                <a:gridCol w="944880"/>
                <a:gridCol w="1949450"/>
                <a:gridCol w="1200785"/>
              </a:tblGrid>
              <a:tr h="361475">
                <a:tc>
                  <a:txBody>
                    <a:bodyPr/>
                    <a:lstStyle/>
                    <a:p>
                      <a:pPr algn="just">
                        <a:spcAft>
                          <a:spcPts val="0"/>
                        </a:spcAft>
                      </a:pPr>
                      <a:r>
                        <a:rPr lang="fr-FR" sz="1200">
                          <a:latin typeface="Times New Roman"/>
                          <a:ea typeface="Times New Roman"/>
                          <a:cs typeface="Arial"/>
                        </a:rPr>
                        <a:t>Opérateur</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Signification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Exemple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4425">
                <a:tc>
                  <a:txBody>
                    <a:bodyPr/>
                    <a:lstStyle/>
                    <a:p>
                      <a:pPr algn="ctr">
                        <a:spcAft>
                          <a:spcPts val="0"/>
                        </a:spcAft>
                      </a:pPr>
                      <a:r>
                        <a:rPr lang="fr-FR" sz="1200">
                          <a:latin typeface="Times New Roman"/>
                          <a:ea typeface="Times New Roman"/>
                          <a:cs typeface="Arial"/>
                        </a:rPr>
                        <a:t>&amp;&amp;</a:t>
                      </a:r>
                    </a:p>
                    <a:p>
                      <a:pPr algn="ctr">
                        <a:spcAft>
                          <a:spcPts val="0"/>
                        </a:spcAft>
                      </a:pPr>
                      <a:r>
                        <a:rPr lang="fr-FR" sz="1200">
                          <a:latin typeface="Times New Roman"/>
                          <a:ea typeface="Times New Roman"/>
                          <a:cs typeface="Arial"/>
                        </a:rPr>
                        <a:t>| |</a:t>
                      </a:r>
                    </a:p>
                    <a:p>
                      <a:pPr algn="ctr">
                        <a:spcAft>
                          <a:spcPts val="0"/>
                        </a:spcAft>
                      </a:pPr>
                      <a:r>
                        <a:rPr lang="fr-FR" sz="1200">
                          <a:latin typeface="Times New Roman"/>
                          <a:ea typeface="Times New Roman"/>
                          <a:cs typeface="Arial"/>
                        </a:rPr>
                        <a: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 ET logique</a:t>
                      </a:r>
                    </a:p>
                    <a:p>
                      <a:pPr algn="just">
                        <a:spcAft>
                          <a:spcPts val="0"/>
                        </a:spcAft>
                      </a:pPr>
                      <a:r>
                        <a:rPr lang="fr-FR" sz="1200">
                          <a:latin typeface="Times New Roman"/>
                          <a:ea typeface="Times New Roman"/>
                          <a:cs typeface="Arial"/>
                        </a:rPr>
                        <a:t> OU logique </a:t>
                      </a:r>
                    </a:p>
                    <a:p>
                      <a:pPr algn="just">
                        <a:spcAft>
                          <a:spcPts val="0"/>
                        </a:spcAft>
                      </a:pPr>
                      <a:r>
                        <a:rPr lang="fr-FR" sz="1200">
                          <a:latin typeface="Times New Roman"/>
                          <a:ea typeface="Times New Roman"/>
                          <a:cs typeface="Arial"/>
                        </a:rPr>
                        <a:t> NON logique (négation)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dirty="0">
                          <a:latin typeface="Times New Roman"/>
                          <a:ea typeface="Times New Roman"/>
                          <a:cs typeface="Arial"/>
                        </a:rPr>
                        <a:t> x &amp;&amp; y</a:t>
                      </a:r>
                    </a:p>
                    <a:p>
                      <a:pPr algn="just">
                        <a:spcAft>
                          <a:spcPts val="0"/>
                        </a:spcAft>
                      </a:pPr>
                      <a:r>
                        <a:rPr lang="fr-FR" sz="1200" dirty="0">
                          <a:latin typeface="Times New Roman"/>
                          <a:ea typeface="Times New Roman"/>
                          <a:cs typeface="Arial"/>
                        </a:rPr>
                        <a:t> x  | | y</a:t>
                      </a:r>
                    </a:p>
                    <a:p>
                      <a:pPr algn="just">
                        <a:spcAft>
                          <a:spcPts val="0"/>
                        </a:spcAft>
                      </a:pPr>
                      <a:r>
                        <a:rPr lang="fr-FR" sz="1200" dirty="0">
                          <a:latin typeface="Times New Roman"/>
                          <a:ea typeface="Times New Roman"/>
                          <a:cs typeface="Arial"/>
                        </a:rPr>
                        <a:t> ! x</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au 4"/>
          <p:cNvGraphicFramePr>
            <a:graphicFrameLocks noGrp="1"/>
          </p:cNvGraphicFramePr>
          <p:nvPr/>
        </p:nvGraphicFramePr>
        <p:xfrm>
          <a:off x="2285984" y="4357694"/>
          <a:ext cx="4396105" cy="1304925"/>
        </p:xfrm>
        <a:graphic>
          <a:graphicData uri="http://schemas.openxmlformats.org/drawingml/2006/table">
            <a:tbl>
              <a:tblPr/>
              <a:tblGrid>
                <a:gridCol w="944880"/>
                <a:gridCol w="2250440"/>
                <a:gridCol w="1200785"/>
              </a:tblGrid>
              <a:tr h="207645">
                <a:tc>
                  <a:txBody>
                    <a:bodyPr/>
                    <a:lstStyle/>
                    <a:p>
                      <a:pPr algn="just">
                        <a:spcAft>
                          <a:spcPts val="0"/>
                        </a:spcAft>
                      </a:pPr>
                      <a:r>
                        <a:rPr lang="fr-FR" sz="1200">
                          <a:latin typeface="Times New Roman"/>
                          <a:ea typeface="Times New Roman"/>
                          <a:cs typeface="Arial"/>
                        </a:rPr>
                        <a:t>Opérateur</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Signification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Exemple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fr-FR" sz="1200">
                          <a:latin typeface="Times New Roman"/>
                          <a:ea typeface="Times New Roman"/>
                          <a:cs typeface="Arial"/>
                        </a:rPr>
                        <a:t>&amp;</a:t>
                      </a:r>
                    </a:p>
                    <a:p>
                      <a:pPr algn="ctr">
                        <a:spcAft>
                          <a:spcPts val="0"/>
                        </a:spcAft>
                      </a:pPr>
                      <a:r>
                        <a:rPr lang="fr-FR" sz="1200">
                          <a:latin typeface="Times New Roman"/>
                          <a:ea typeface="Times New Roman"/>
                          <a:cs typeface="Arial"/>
                        </a:rPr>
                        <a:t>^</a:t>
                      </a:r>
                    </a:p>
                    <a:p>
                      <a:pPr algn="ctr">
                        <a:spcAft>
                          <a:spcPts val="0"/>
                        </a:spcAft>
                      </a:pPr>
                      <a:r>
                        <a:rPr lang="fr-FR" sz="1200">
                          <a:latin typeface="Times New Roman"/>
                          <a:ea typeface="Times New Roman"/>
                          <a:cs typeface="Arial"/>
                        </a:rPr>
                        <a:t>|</a:t>
                      </a:r>
                    </a:p>
                    <a:p>
                      <a:pPr algn="ctr">
                        <a:spcAft>
                          <a:spcPts val="0"/>
                        </a:spcAft>
                      </a:pPr>
                      <a:r>
                        <a:rPr lang="fr-FR" sz="1200">
                          <a:latin typeface="Times New Roman"/>
                          <a:ea typeface="Times New Roman"/>
                          <a:cs typeface="Arial"/>
                        </a:rPr>
                        <a:t>~</a:t>
                      </a:r>
                    </a:p>
                    <a:p>
                      <a:pPr algn="ctr">
                        <a:spcAft>
                          <a:spcPts val="0"/>
                        </a:spcAft>
                      </a:pPr>
                      <a:r>
                        <a:rPr lang="fr-FR" sz="1200">
                          <a:latin typeface="Times New Roman"/>
                          <a:ea typeface="Times New Roman"/>
                          <a:cs typeface="Arial"/>
                        </a:rPr>
                        <a:t>&lt;&lt;</a:t>
                      </a:r>
                    </a:p>
                    <a:p>
                      <a:pPr algn="ctr">
                        <a:spcAft>
                          <a:spcPts val="0"/>
                        </a:spcAft>
                      </a:pPr>
                      <a:r>
                        <a:rPr lang="fr-FR" sz="1200">
                          <a:latin typeface="Times New Roman"/>
                          <a:ea typeface="Times New Roman"/>
                          <a:cs typeface="Arial"/>
                        </a:rPr>
                        <a:t>&gt;&gt;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Times New Roman"/>
                          <a:ea typeface="Times New Roman"/>
                          <a:cs typeface="Arial"/>
                        </a:rPr>
                        <a:t> ET </a:t>
                      </a:r>
                    </a:p>
                    <a:p>
                      <a:pPr algn="just">
                        <a:spcAft>
                          <a:spcPts val="0"/>
                        </a:spcAft>
                      </a:pPr>
                      <a:r>
                        <a:rPr lang="fr-FR" sz="1200">
                          <a:latin typeface="Times New Roman"/>
                          <a:ea typeface="Times New Roman"/>
                          <a:cs typeface="Arial"/>
                        </a:rPr>
                        <a:t> OU exclusif</a:t>
                      </a:r>
                    </a:p>
                    <a:p>
                      <a:pPr algn="just">
                        <a:spcAft>
                          <a:spcPts val="0"/>
                        </a:spcAft>
                      </a:pPr>
                      <a:r>
                        <a:rPr lang="fr-FR" sz="1200">
                          <a:latin typeface="Times New Roman"/>
                          <a:ea typeface="Times New Roman"/>
                          <a:cs typeface="Arial"/>
                        </a:rPr>
                        <a:t> OU inclusif</a:t>
                      </a:r>
                    </a:p>
                    <a:p>
                      <a:pPr algn="just">
                        <a:spcAft>
                          <a:spcPts val="0"/>
                        </a:spcAft>
                      </a:pPr>
                      <a:r>
                        <a:rPr lang="fr-FR" sz="1200">
                          <a:latin typeface="Times New Roman"/>
                          <a:ea typeface="Times New Roman"/>
                          <a:cs typeface="Arial"/>
                        </a:rPr>
                        <a:t> Négation</a:t>
                      </a:r>
                    </a:p>
                    <a:p>
                      <a:pPr algn="just">
                        <a:spcAft>
                          <a:spcPts val="0"/>
                        </a:spcAft>
                      </a:pPr>
                      <a:r>
                        <a:rPr lang="fr-FR" sz="1200">
                          <a:latin typeface="Times New Roman"/>
                          <a:ea typeface="Times New Roman"/>
                          <a:cs typeface="Arial"/>
                        </a:rPr>
                        <a:t>Décalage de n bits à droite</a:t>
                      </a:r>
                    </a:p>
                    <a:p>
                      <a:pPr algn="just">
                        <a:spcAft>
                          <a:spcPts val="0"/>
                        </a:spcAft>
                      </a:pPr>
                      <a:r>
                        <a:rPr lang="fr-FR" sz="1200">
                          <a:latin typeface="Times New Roman"/>
                          <a:ea typeface="Times New Roman"/>
                          <a:cs typeface="Arial"/>
                        </a:rPr>
                        <a:t>Décalage de n bits à gauche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dirty="0">
                          <a:latin typeface="Times New Roman"/>
                          <a:ea typeface="Times New Roman"/>
                          <a:cs typeface="Arial"/>
                        </a:rPr>
                        <a:t> x &amp; y</a:t>
                      </a:r>
                    </a:p>
                    <a:p>
                      <a:pPr algn="just">
                        <a:spcAft>
                          <a:spcPts val="0"/>
                        </a:spcAft>
                      </a:pPr>
                      <a:r>
                        <a:rPr lang="fr-FR" sz="1200" dirty="0">
                          <a:latin typeface="Times New Roman"/>
                          <a:ea typeface="Times New Roman"/>
                          <a:cs typeface="Arial"/>
                        </a:rPr>
                        <a:t> x  ^ y</a:t>
                      </a:r>
                    </a:p>
                    <a:p>
                      <a:pPr algn="just">
                        <a:spcAft>
                          <a:spcPts val="0"/>
                        </a:spcAft>
                      </a:pPr>
                      <a:r>
                        <a:rPr lang="fr-FR" sz="1200" dirty="0">
                          <a:latin typeface="Times New Roman"/>
                          <a:ea typeface="Times New Roman"/>
                          <a:cs typeface="Arial"/>
                        </a:rPr>
                        <a:t> x | y</a:t>
                      </a:r>
                    </a:p>
                    <a:p>
                      <a:pPr algn="just">
                        <a:spcAft>
                          <a:spcPts val="0"/>
                        </a:spcAft>
                      </a:pPr>
                      <a:r>
                        <a:rPr lang="fr-FR" sz="1200" dirty="0">
                          <a:latin typeface="Times New Roman"/>
                          <a:ea typeface="Times New Roman"/>
                          <a:cs typeface="Arial"/>
                        </a:rPr>
                        <a:t> ~ x</a:t>
                      </a:r>
                    </a:p>
                    <a:p>
                      <a:pPr algn="just">
                        <a:spcAft>
                          <a:spcPts val="0"/>
                        </a:spcAft>
                      </a:pPr>
                      <a:r>
                        <a:rPr lang="fr-FR" sz="1200" dirty="0">
                          <a:latin typeface="Times New Roman"/>
                          <a:ea typeface="Times New Roman"/>
                          <a:cs typeface="Arial"/>
                        </a:rPr>
                        <a:t>x &lt;&lt;n</a:t>
                      </a:r>
                    </a:p>
                    <a:p>
                      <a:pPr algn="just">
                        <a:spcAft>
                          <a:spcPts val="0"/>
                        </a:spcAft>
                      </a:pPr>
                      <a:r>
                        <a:rPr lang="fr-FR" sz="1200" dirty="0">
                          <a:latin typeface="Times New Roman"/>
                          <a:ea typeface="Times New Roman"/>
                          <a:cs typeface="Arial"/>
                        </a:rPr>
                        <a:t>x &gt;&gt;n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sz="4000" b="1" i="1" dirty="0" smtClean="0"/>
              <a:t>Circuits logiques</a:t>
            </a:r>
            <a:endParaRPr lang="fr-FR" sz="4000" dirty="0"/>
          </a:p>
        </p:txBody>
      </p:sp>
      <p:sp>
        <p:nvSpPr>
          <p:cNvPr id="3" name="Espace réservé du contenu 2"/>
          <p:cNvSpPr>
            <a:spLocks noGrp="1"/>
          </p:cNvSpPr>
          <p:nvPr>
            <p:ph idx="1"/>
          </p:nvPr>
        </p:nvSpPr>
        <p:spPr/>
        <p:txBody>
          <a:bodyPr/>
          <a:lstStyle/>
          <a:p>
            <a:pPr>
              <a:buNone/>
            </a:pPr>
            <a:endParaRPr lang="fr-FR" dirty="0" smtClean="0"/>
          </a:p>
          <a:p>
            <a:pPr marL="0" indent="17463">
              <a:buNone/>
            </a:pPr>
            <a:r>
              <a:rPr lang="fr-FR" dirty="0" smtClean="0"/>
              <a:t>Un Circuit logique, représenté par un logigramme, est un circuit qui permet de  matérialiser une fonction logique en associant des portes logiques</a:t>
            </a:r>
            <a:endParaRPr lang="fr-F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Exemple :</a:t>
            </a:r>
            <a:endParaRPr lang="fr-FR" sz="4000" dirty="0"/>
          </a:p>
        </p:txBody>
      </p:sp>
      <p:sp>
        <p:nvSpPr>
          <p:cNvPr id="3" name="Espace réservé du contenu 2"/>
          <p:cNvSpPr>
            <a:spLocks noGrp="1"/>
          </p:cNvSpPr>
          <p:nvPr>
            <p:ph idx="1"/>
          </p:nvPr>
        </p:nvSpPr>
        <p:spPr/>
        <p:txBody>
          <a:bodyPr/>
          <a:lstStyle/>
          <a:p>
            <a:endParaRPr lang="fr-FR"/>
          </a:p>
        </p:txBody>
      </p:sp>
      <p:pic>
        <p:nvPicPr>
          <p:cNvPr id="228354" name="Picture 2"/>
          <p:cNvPicPr>
            <a:picLocks noChangeAspect="1" noChangeArrowheads="1"/>
          </p:cNvPicPr>
          <p:nvPr/>
        </p:nvPicPr>
        <p:blipFill>
          <a:blip r:embed="rId2"/>
          <a:srcRect/>
          <a:stretch>
            <a:fillRect/>
          </a:stretch>
        </p:blipFill>
        <p:spPr bwMode="auto">
          <a:xfrm>
            <a:off x="2000232" y="3000372"/>
            <a:ext cx="53816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Exemples de quelques circuits intégrés série  74 :      </a:t>
            </a:r>
            <a:endParaRPr lang="fr-FR" sz="3600" dirty="0"/>
          </a:p>
        </p:txBody>
      </p:sp>
      <p:sp>
        <p:nvSpPr>
          <p:cNvPr id="3" name="Espace réservé du contenu 2"/>
          <p:cNvSpPr>
            <a:spLocks noGrp="1"/>
          </p:cNvSpPr>
          <p:nvPr>
            <p:ph idx="1"/>
          </p:nvPr>
        </p:nvSpPr>
        <p:spPr/>
        <p:txBody>
          <a:bodyPr/>
          <a:lstStyle/>
          <a:p>
            <a:endParaRPr lang="fr-FR"/>
          </a:p>
        </p:txBody>
      </p:sp>
      <p:pic>
        <p:nvPicPr>
          <p:cNvPr id="229378" name="Picture 2"/>
          <p:cNvPicPr>
            <a:picLocks noChangeAspect="1" noChangeArrowheads="1"/>
          </p:cNvPicPr>
          <p:nvPr/>
        </p:nvPicPr>
        <p:blipFill>
          <a:blip r:embed="rId2"/>
          <a:srcRect/>
          <a:stretch>
            <a:fillRect/>
          </a:stretch>
        </p:blipFill>
        <p:spPr bwMode="auto">
          <a:xfrm>
            <a:off x="1285852" y="2285992"/>
            <a:ext cx="2505075" cy="2390775"/>
          </a:xfrm>
          <a:prstGeom prst="rect">
            <a:avLst/>
          </a:prstGeom>
          <a:noFill/>
          <a:ln w="9525">
            <a:noFill/>
            <a:miter lim="800000"/>
            <a:headEnd/>
            <a:tailEnd/>
          </a:ln>
        </p:spPr>
      </p:pic>
      <p:pic>
        <p:nvPicPr>
          <p:cNvPr id="229379" name="Picture 3"/>
          <p:cNvPicPr>
            <a:picLocks noChangeAspect="1" noChangeArrowheads="1"/>
          </p:cNvPicPr>
          <p:nvPr/>
        </p:nvPicPr>
        <p:blipFill>
          <a:blip r:embed="rId3"/>
          <a:srcRect/>
          <a:stretch>
            <a:fillRect/>
          </a:stretch>
        </p:blipFill>
        <p:spPr bwMode="auto">
          <a:xfrm>
            <a:off x="4429124" y="2285992"/>
            <a:ext cx="2743200"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230402" name="Picture 2"/>
          <p:cNvPicPr>
            <a:picLocks noChangeAspect="1" noChangeArrowheads="1"/>
          </p:cNvPicPr>
          <p:nvPr/>
        </p:nvPicPr>
        <p:blipFill>
          <a:blip r:embed="rId2"/>
          <a:srcRect/>
          <a:stretch>
            <a:fillRect/>
          </a:stretch>
        </p:blipFill>
        <p:spPr bwMode="auto">
          <a:xfrm>
            <a:off x="1571604" y="2357430"/>
            <a:ext cx="2743200" cy="2390775"/>
          </a:xfrm>
          <a:prstGeom prst="rect">
            <a:avLst/>
          </a:prstGeom>
          <a:noFill/>
          <a:ln w="9525">
            <a:noFill/>
            <a:miter lim="800000"/>
            <a:headEnd/>
            <a:tailEnd/>
          </a:ln>
        </p:spPr>
      </p:pic>
      <p:pic>
        <p:nvPicPr>
          <p:cNvPr id="230403" name="Picture 3"/>
          <p:cNvPicPr>
            <a:picLocks noChangeAspect="1" noChangeArrowheads="1"/>
          </p:cNvPicPr>
          <p:nvPr/>
        </p:nvPicPr>
        <p:blipFill>
          <a:blip r:embed="rId3"/>
          <a:srcRect/>
          <a:stretch>
            <a:fillRect/>
          </a:stretch>
        </p:blipFill>
        <p:spPr bwMode="auto">
          <a:xfrm>
            <a:off x="5429256" y="2643182"/>
            <a:ext cx="244792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r>
              <a:rPr lang="fr-FR" sz="4000" b="1" dirty="0" smtClean="0"/>
              <a:t>Algèbre de Boole</a:t>
            </a:r>
            <a:endParaRPr lang="fr-FR" sz="4000" dirty="0"/>
          </a:p>
        </p:txBody>
      </p:sp>
      <p:sp>
        <p:nvSpPr>
          <p:cNvPr id="3" name="Espace réservé du contenu 2"/>
          <p:cNvSpPr>
            <a:spLocks noGrp="1"/>
          </p:cNvSpPr>
          <p:nvPr>
            <p:ph idx="1"/>
          </p:nvPr>
        </p:nvSpPr>
        <p:spPr>
          <a:xfrm>
            <a:off x="571472" y="2017713"/>
            <a:ext cx="8383616" cy="4114800"/>
          </a:xfrm>
        </p:spPr>
        <p:txBody>
          <a:bodyPr/>
          <a:lstStyle/>
          <a:p>
            <a:r>
              <a:rPr lang="fr-FR" dirty="0" smtClean="0"/>
              <a:t>Le Mathématicien Anglais G. Boole développa en 1847 la théorie des ensembles.</a:t>
            </a:r>
          </a:p>
          <a:p>
            <a:r>
              <a:rPr lang="fr-FR" dirty="0" smtClean="0"/>
              <a:t> L’algèbre booléenne définit un cadre mathématique d’étude de propositions logiques portant sur des ensembles E. </a:t>
            </a:r>
          </a:p>
          <a:p>
            <a:endParaRPr lang="fr-F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En utilisant la Base 2,  l’algèbre de Boole s’applique non plus à des ensembles mais à des variables logiques qui ne peuvent prendre que l’état logique "1" ou "0". </a:t>
            </a:r>
            <a:endParaRPr lang="fr-FR" b="1" dirty="0" smtClean="0"/>
          </a:p>
          <a:p>
            <a:endParaRPr lang="fr-F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L’algèbre de Boole est appelé également  une algèbre binaire ou algèbre de commutation. De ce fait, les variables et fonctions logiques sont appelées booléennes.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Chapitre 2 : Circuits logiques séquentiels</a:t>
            </a:r>
            <a:endParaRPr lang="fr-FR" sz="4000" dirty="0"/>
          </a:p>
        </p:txBody>
      </p:sp>
      <p:sp>
        <p:nvSpPr>
          <p:cNvPr id="3" name="Espace réservé du contenu 2"/>
          <p:cNvSpPr>
            <a:spLocks noGrp="1"/>
          </p:cNvSpPr>
          <p:nvPr>
            <p:ph idx="1"/>
          </p:nvPr>
        </p:nvSpPr>
        <p:spPr/>
        <p:txBody>
          <a:bodyPr/>
          <a:lstStyle/>
          <a:p>
            <a:pPr marL="0" lvl="2" indent="0">
              <a:buSzPct val="60000"/>
            </a:pPr>
            <a:r>
              <a:rPr lang="fr-FR" sz="3200" dirty="0" smtClean="0"/>
              <a:t> </a:t>
            </a:r>
            <a:r>
              <a:rPr lang="fr-FR" sz="3200" b="1" dirty="0" smtClean="0"/>
              <a:t>Introduction aux éléments bistables</a:t>
            </a:r>
            <a:endParaRPr lang="fr-FR" sz="3200" dirty="0" smtClean="0"/>
          </a:p>
          <a:p>
            <a:r>
              <a:rPr lang="fr-FR" b="1" dirty="0" smtClean="0"/>
              <a:t>Bascule de type R-S</a:t>
            </a:r>
            <a:endParaRPr lang="fr-FR" dirty="0" smtClean="0"/>
          </a:p>
          <a:p>
            <a:pPr lvl="0"/>
            <a:r>
              <a:rPr lang="fr-FR" b="1" i="1" dirty="0" smtClean="0"/>
              <a:t> </a:t>
            </a:r>
            <a:r>
              <a:rPr lang="fr-FR" b="1" dirty="0" smtClean="0"/>
              <a:t>Bascule</a:t>
            </a:r>
            <a:r>
              <a:rPr lang="fr-FR" b="1" i="1" dirty="0" smtClean="0"/>
              <a:t> à base de portes NAND  (ASYNCHRONE)</a:t>
            </a:r>
            <a:endParaRPr lang="fr-FR" dirty="0" smtClean="0"/>
          </a:p>
          <a:p>
            <a:pPr lvl="0"/>
            <a:r>
              <a:rPr lang="fr-FR" b="1" i="1" dirty="0" smtClean="0"/>
              <a:t> Bascule R-S à base des portes NOR.</a:t>
            </a:r>
            <a:endParaRPr lang="fr-FR" dirty="0" smtClean="0"/>
          </a:p>
          <a:p>
            <a:pPr lvl="0"/>
            <a:endParaRPr lang="fr-FR"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L’algèbre de Boole  permet de concevoir des circuits logiques qui matérialisent les fonctions logiques.</a:t>
            </a:r>
          </a:p>
          <a:p>
            <a:endParaRPr lang="fr-F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L’algèbre de Boole  permet de concevoir des circuits logiques qui matérialisent les fonctions logiques.</a:t>
            </a:r>
          </a:p>
          <a:p>
            <a:pPr>
              <a:buNone/>
            </a:pPr>
            <a:endParaRPr lang="fr-F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571472" y="2017713"/>
            <a:ext cx="8383616" cy="4114800"/>
          </a:xfrm>
        </p:spPr>
        <p:txBody>
          <a:bodyPr/>
          <a:lstStyle/>
          <a:p>
            <a:pPr>
              <a:buNone/>
            </a:pPr>
            <a:r>
              <a:rPr lang="fr-FR" dirty="0" smtClean="0"/>
              <a:t>L’algèbre de Boole dans la base 2 est constituée : </a:t>
            </a:r>
          </a:p>
          <a:p>
            <a:r>
              <a:rPr lang="fr-FR" dirty="0" smtClean="0"/>
              <a:t>d’un ensemble E, </a:t>
            </a:r>
          </a:p>
          <a:p>
            <a:r>
              <a:rPr lang="fr-FR" dirty="0" smtClean="0"/>
              <a:t>de deux éléments particuliers de E : 0 et 1, </a:t>
            </a:r>
          </a:p>
          <a:p>
            <a:r>
              <a:rPr lang="fr-FR" dirty="0" smtClean="0"/>
              <a:t>de deux opérations binaires sur E : </a:t>
            </a:r>
            <a:r>
              <a:rPr lang="fr-FR" b="1" dirty="0" smtClean="0"/>
              <a:t>+</a:t>
            </a:r>
            <a:r>
              <a:rPr lang="fr-FR" dirty="0" smtClean="0"/>
              <a:t> et </a:t>
            </a:r>
            <a:r>
              <a:rPr lang="fr-FR" b="1" dirty="0" smtClean="0"/>
              <a:t>· </a:t>
            </a:r>
            <a:r>
              <a:rPr lang="fr-FR" dirty="0" smtClean="0"/>
              <a:t>(correspondant respectivement au OU logique (UNION) et </a:t>
            </a:r>
            <a:r>
              <a:rPr lang="fr-FR" dirty="0" err="1" smtClean="0"/>
              <a:t>ET</a:t>
            </a:r>
            <a:r>
              <a:rPr lang="fr-FR" dirty="0" smtClean="0"/>
              <a:t> (INTERSECTION)  logique :</a:t>
            </a:r>
          </a:p>
          <a:p>
            <a:endParaRPr lang="fr-F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4348" y="214313"/>
            <a:ext cx="8229627" cy="1462087"/>
          </a:xfrm>
        </p:spPr>
        <p:txBody>
          <a:bodyPr/>
          <a:lstStyle/>
          <a:p>
            <a:r>
              <a:rPr lang="fr-FR" sz="4000" b="1" dirty="0" smtClean="0"/>
              <a:t>Théorèmes de l’algèbre de Boole :</a:t>
            </a:r>
            <a:endParaRPr lang="fr-FR" sz="4000" dirty="0"/>
          </a:p>
        </p:txBody>
      </p:sp>
      <p:sp>
        <p:nvSpPr>
          <p:cNvPr id="3" name="Espace réservé du contenu 2"/>
          <p:cNvSpPr>
            <a:spLocks noGrp="1"/>
          </p:cNvSpPr>
          <p:nvPr>
            <p:ph idx="1"/>
          </p:nvPr>
        </p:nvSpPr>
        <p:spPr/>
        <p:txBody>
          <a:bodyPr/>
          <a:lstStyle/>
          <a:p>
            <a:pPr lvl="0">
              <a:buNone/>
            </a:pPr>
            <a:endParaRPr lang="fr-FR" b="1" dirty="0" smtClean="0"/>
          </a:p>
          <a:p>
            <a:pPr lvl="0">
              <a:buNone/>
            </a:pPr>
            <a:endParaRPr lang="fr-FR" b="1" dirty="0" smtClean="0"/>
          </a:p>
          <a:p>
            <a:pPr lvl="0" algn="ctr">
              <a:buNone/>
            </a:pPr>
            <a:r>
              <a:rPr lang="fr-FR" b="1" dirty="0" smtClean="0"/>
              <a:t>Théorèmes </a:t>
            </a:r>
            <a:r>
              <a:rPr lang="fr-FR" b="1" dirty="0" err="1" smtClean="0"/>
              <a:t>monovariables</a:t>
            </a:r>
            <a:endParaRPr lang="fr-FR" dirty="0" smtClean="0"/>
          </a:p>
          <a:p>
            <a:endParaRPr lang="fr-F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14313"/>
            <a:ext cx="8372503" cy="1462087"/>
          </a:xfrm>
        </p:spPr>
        <p:txBody>
          <a:bodyPr/>
          <a:lstStyle/>
          <a:p>
            <a:endParaRPr lang="fr-FR" sz="3600" dirty="0"/>
          </a:p>
        </p:txBody>
      </p:sp>
      <p:sp>
        <p:nvSpPr>
          <p:cNvPr id="3" name="Espace réservé du contenu 2"/>
          <p:cNvSpPr>
            <a:spLocks noGrp="1"/>
          </p:cNvSpPr>
          <p:nvPr>
            <p:ph idx="1"/>
          </p:nvPr>
        </p:nvSpPr>
        <p:spPr/>
        <p:txBody>
          <a:bodyPr/>
          <a:lstStyle/>
          <a:p>
            <a:r>
              <a:rPr lang="fr-FR" b="1" i="1" dirty="0" smtClean="0"/>
              <a:t>Identité</a:t>
            </a:r>
            <a:endParaRPr lang="fr-FR" dirty="0" smtClean="0"/>
          </a:p>
          <a:p>
            <a:r>
              <a:rPr lang="fr-FR" dirty="0" smtClean="0"/>
              <a:t>À chaque opérateur correspond un élément neutre qui, lorsqu’il est opéré avec une variable quelconque A, donne un résultat identique à cette variable.</a:t>
            </a:r>
          </a:p>
          <a:p>
            <a:pPr>
              <a:buNone/>
            </a:pPr>
            <a:r>
              <a:rPr lang="fr-FR" dirty="0" smtClean="0"/>
              <a:t> </a:t>
            </a:r>
          </a:p>
          <a:p>
            <a:pPr>
              <a:buNone/>
            </a:pPr>
            <a:r>
              <a:rPr lang="fr-FR" dirty="0" smtClean="0"/>
              <a:t>A +  0 = A, 				 A . 1 = A</a:t>
            </a:r>
          </a:p>
          <a:p>
            <a:endParaRPr lang="fr-F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Élément nul</a:t>
            </a:r>
            <a:endParaRPr lang="fr-FR" dirty="0" smtClean="0"/>
          </a:p>
          <a:p>
            <a:pPr>
              <a:buNone/>
            </a:pPr>
            <a:r>
              <a:rPr lang="fr-FR" dirty="0" smtClean="0"/>
              <a:t>À chaque opérateur correspond un élément nul qui, lorsqu’il est opéré avec une variable quelconque A, donne un résultat identique à cet élément nul.</a:t>
            </a:r>
          </a:p>
          <a:p>
            <a:pPr>
              <a:buNone/>
            </a:pPr>
            <a:r>
              <a:rPr lang="fr-FR" dirty="0" smtClean="0"/>
              <a:t>A + 1 = 1, 				A . 0 = 0</a:t>
            </a:r>
          </a:p>
          <a:p>
            <a:endParaRPr lang="fr-F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Idempotence:</a:t>
            </a:r>
            <a:endParaRPr lang="fr-FR" dirty="0" smtClean="0"/>
          </a:p>
          <a:p>
            <a:pPr marL="0" indent="0">
              <a:buNone/>
            </a:pPr>
            <a:r>
              <a:rPr lang="fr-FR" dirty="0" smtClean="0"/>
              <a:t>Le résultat d’une opération entre une variable A et elle-même est égal à cette variable.</a:t>
            </a:r>
          </a:p>
          <a:p>
            <a:pPr marL="0" indent="17463">
              <a:buNone/>
            </a:pPr>
            <a:r>
              <a:rPr lang="fr-FR" dirty="0" smtClean="0"/>
              <a:t>A + A =  A 		A . A  =  A</a:t>
            </a:r>
          </a:p>
          <a:p>
            <a:pPr>
              <a:buNone/>
            </a:pPr>
            <a:endParaRPr lang="fr-FR" dirty="0" smtClean="0"/>
          </a:p>
          <a:p>
            <a:endParaRPr lang="fr-F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Complémentation.</a:t>
            </a:r>
            <a:endParaRPr lang="fr-FR" dirty="0" smtClean="0"/>
          </a:p>
          <a:p>
            <a:pPr>
              <a:buNone/>
            </a:pPr>
            <a:endParaRPr lang="fr-FR" dirty="0" smtClean="0"/>
          </a:p>
          <a:p>
            <a:pPr>
              <a:buNone/>
            </a:pPr>
            <a:endParaRPr lang="fr-FR" dirty="0" smtClean="0"/>
          </a:p>
          <a:p>
            <a:endParaRPr lang="fr-FR" dirty="0"/>
          </a:p>
        </p:txBody>
      </p:sp>
      <p:pic>
        <p:nvPicPr>
          <p:cNvPr id="232451" name="Picture 3"/>
          <p:cNvPicPr>
            <a:picLocks noChangeAspect="1" noChangeArrowheads="1"/>
          </p:cNvPicPr>
          <p:nvPr/>
        </p:nvPicPr>
        <p:blipFill>
          <a:blip r:embed="rId2"/>
          <a:srcRect/>
          <a:stretch>
            <a:fillRect/>
          </a:stretch>
        </p:blipFill>
        <p:spPr bwMode="auto">
          <a:xfrm>
            <a:off x="1714480" y="3357562"/>
            <a:ext cx="1214446" cy="642942"/>
          </a:xfrm>
          <a:prstGeom prst="rect">
            <a:avLst/>
          </a:prstGeom>
          <a:noFill/>
          <a:ln w="9525">
            <a:noFill/>
            <a:miter lim="800000"/>
            <a:headEnd/>
            <a:tailEnd/>
          </a:ln>
          <a:effectLst/>
        </p:spPr>
      </p:pic>
      <p:pic>
        <p:nvPicPr>
          <p:cNvPr id="232452" name="Picture 4"/>
          <p:cNvPicPr>
            <a:picLocks noChangeAspect="1" noChangeArrowheads="1"/>
          </p:cNvPicPr>
          <p:nvPr/>
        </p:nvPicPr>
        <p:blipFill>
          <a:blip r:embed="rId3"/>
          <a:srcRect/>
          <a:stretch>
            <a:fillRect/>
          </a:stretch>
        </p:blipFill>
        <p:spPr bwMode="auto">
          <a:xfrm>
            <a:off x="5072066" y="3357562"/>
            <a:ext cx="1214446" cy="571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dirty="0" smtClean="0"/>
              <a:t>Involution</a:t>
            </a:r>
            <a:endParaRPr lang="fr-FR" dirty="0" smtClean="0"/>
          </a:p>
          <a:p>
            <a:pPr>
              <a:buNone/>
            </a:pPr>
            <a:r>
              <a:rPr lang="fr-FR" dirty="0" smtClean="0"/>
              <a:t>Le complément du complément d’une variable A est égal à cette variable</a:t>
            </a:r>
          </a:p>
          <a:p>
            <a:endParaRPr lang="fr-FR" dirty="0"/>
          </a:p>
        </p:txBody>
      </p:sp>
      <p:pic>
        <p:nvPicPr>
          <p:cNvPr id="233474" name="Picture 2"/>
          <p:cNvPicPr>
            <a:picLocks noChangeAspect="1" noChangeArrowheads="1"/>
          </p:cNvPicPr>
          <p:nvPr/>
        </p:nvPicPr>
        <p:blipFill>
          <a:blip r:embed="rId2"/>
          <a:srcRect/>
          <a:stretch>
            <a:fillRect/>
          </a:stretch>
        </p:blipFill>
        <p:spPr bwMode="auto">
          <a:xfrm>
            <a:off x="3857620" y="4500570"/>
            <a:ext cx="1143008"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smtClean="0"/>
              <a:t>Théorèmes de l’algèbre de Boole :</a:t>
            </a:r>
            <a:endParaRPr lang="fr-FR" sz="4000" dirty="0"/>
          </a:p>
        </p:txBody>
      </p:sp>
      <p:sp>
        <p:nvSpPr>
          <p:cNvPr id="3" name="Espace réservé du contenu 2"/>
          <p:cNvSpPr>
            <a:spLocks noGrp="1"/>
          </p:cNvSpPr>
          <p:nvPr>
            <p:ph idx="1"/>
          </p:nvPr>
        </p:nvSpPr>
        <p:spPr/>
        <p:txBody>
          <a:bodyPr/>
          <a:lstStyle/>
          <a:p>
            <a:pPr lvl="0"/>
            <a:endParaRPr lang="fr-FR" b="1" dirty="0" smtClean="0"/>
          </a:p>
          <a:p>
            <a:pPr lvl="0"/>
            <a:endParaRPr lang="fr-FR" b="1" dirty="0" smtClean="0"/>
          </a:p>
          <a:p>
            <a:pPr lvl="0" algn="ctr">
              <a:buNone/>
            </a:pPr>
            <a:r>
              <a:rPr lang="fr-FR" b="1" dirty="0" smtClean="0"/>
              <a:t>Théorèmes </a:t>
            </a:r>
            <a:r>
              <a:rPr lang="fr-FR" b="1" dirty="0" err="1" smtClean="0"/>
              <a:t>multivariable</a:t>
            </a:r>
            <a:endParaRPr lang="fr-FR" dirty="0" smtClean="0"/>
          </a:p>
          <a:p>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usion">
  <a:themeElements>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1308</TotalTime>
  <Words>2819</Words>
  <Application>Microsoft Office PowerPoint</Application>
  <PresentationFormat>Affichage à l'écran (4:3)</PresentationFormat>
  <Paragraphs>813</Paragraphs>
  <Slides>149</Slides>
  <Notes>1</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149</vt:i4>
      </vt:variant>
    </vt:vector>
  </HeadingPairs>
  <TitlesOfParts>
    <vt:vector size="152" baseType="lpstr">
      <vt:lpstr>Fusion</vt:lpstr>
      <vt:lpstr>Document</vt:lpstr>
      <vt:lpstr>Équation</vt:lpstr>
      <vt:lpstr>Université Mohammed V – Agdal – Faculté des Sciences de Rabat    </vt:lpstr>
      <vt:lpstr>Plan du cours</vt:lpstr>
      <vt:lpstr>Chapitre 1 : Circuits logiques combinatoires</vt:lpstr>
      <vt:lpstr>Diapositive 4</vt:lpstr>
      <vt:lpstr>Diapositive 5</vt:lpstr>
      <vt:lpstr>Diapositive 6</vt:lpstr>
      <vt:lpstr>Diapositive 7</vt:lpstr>
      <vt:lpstr>Diapositive 8</vt:lpstr>
      <vt:lpstr>Chapitre 2 : Circuits logiques séquentiels</vt:lpstr>
      <vt:lpstr>Diapositive 10</vt:lpstr>
      <vt:lpstr>Diapositive 11</vt:lpstr>
      <vt:lpstr>Diapositive 12</vt:lpstr>
      <vt:lpstr>Diapositive 13</vt:lpstr>
      <vt:lpstr>Diapositive 14</vt:lpstr>
      <vt:lpstr>Diapositive 15</vt:lpstr>
      <vt:lpstr>Niveau 0</vt:lpstr>
      <vt:lpstr>Carte mère ( Motherboar)</vt:lpstr>
      <vt:lpstr>Applicatifs: Machines informatiques évoluées</vt:lpstr>
      <vt:lpstr>Carte mère miniaturisée: Microcontrôleur</vt:lpstr>
      <vt:lpstr>Applicatifs:  Systèmes embarqués </vt:lpstr>
      <vt:lpstr>Diapositive 21</vt:lpstr>
      <vt:lpstr>Codage binaire des informations</vt:lpstr>
      <vt:lpstr>Diapositive 23</vt:lpstr>
      <vt:lpstr>Diapositive 24</vt:lpstr>
      <vt:lpstr>Exemple avec la technologie bipolaire</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Définition d'une fonction logique</vt:lpstr>
      <vt:lpstr>Diapositive 37</vt:lpstr>
      <vt:lpstr>Diapositive 38</vt:lpstr>
      <vt:lpstr>Diapositive 39</vt:lpstr>
      <vt:lpstr>Diapositive 40</vt:lpstr>
      <vt:lpstr>Repésentation d’une fonction logique</vt:lpstr>
      <vt:lpstr>Diapositive 42</vt:lpstr>
      <vt:lpstr>Table de vérité</vt:lpstr>
      <vt:lpstr>Diapositive 44</vt:lpstr>
      <vt:lpstr>Notation</vt:lpstr>
      <vt:lpstr>Exemple:   n=2 ; une table de vérité constituée de 22 lignes</vt:lpstr>
      <vt:lpstr>Diapositive 47</vt:lpstr>
      <vt:lpstr>Diapositive 48</vt:lpstr>
      <vt:lpstr>Diapositive 49</vt:lpstr>
      <vt:lpstr>Forme canonique d'une fonction logique</vt:lpstr>
      <vt:lpstr>Diapositive 51</vt:lpstr>
      <vt:lpstr>Définitions</vt:lpstr>
      <vt:lpstr>Diapositive 53</vt:lpstr>
      <vt:lpstr>Extraction de l’équation logique de la fonction logique à partir d’une table de vérité </vt:lpstr>
      <vt:lpstr>Diapositive 55</vt:lpstr>
      <vt:lpstr>Diapositive 56</vt:lpstr>
      <vt:lpstr>Exemples</vt:lpstr>
      <vt:lpstr>Diapositive 58</vt:lpstr>
      <vt:lpstr>Diapositive 59</vt:lpstr>
      <vt:lpstr>Diapositive 60</vt:lpstr>
      <vt:lpstr>Diapositive 61</vt:lpstr>
      <vt:lpstr>Diapositive 62</vt:lpstr>
      <vt:lpstr>Porte NON (NOT)</vt:lpstr>
      <vt:lpstr>Exemple</vt:lpstr>
      <vt:lpstr>Diapositive 65</vt:lpstr>
      <vt:lpstr>Diapositive 66</vt:lpstr>
      <vt:lpstr>Porte ET ( AND)</vt:lpstr>
      <vt:lpstr>Diapositive 68</vt:lpstr>
      <vt:lpstr>Diapositive 69</vt:lpstr>
      <vt:lpstr>Diapositive 70</vt:lpstr>
      <vt:lpstr>Porte OU (OR)</vt:lpstr>
      <vt:lpstr>Diapositive 72</vt:lpstr>
      <vt:lpstr>Table de vérité</vt:lpstr>
      <vt:lpstr>Diapositive 74</vt:lpstr>
      <vt:lpstr>Diapositive 75</vt:lpstr>
      <vt:lpstr>Diapositive 76</vt:lpstr>
      <vt:lpstr>Diapositive 77</vt:lpstr>
      <vt:lpstr>Diapositive 78</vt:lpstr>
      <vt:lpstr>Diapositive 79</vt:lpstr>
      <vt:lpstr>Diapositive 80</vt:lpstr>
      <vt:lpstr>Diapositive 81</vt:lpstr>
      <vt:lpstr>En langage C</vt:lpstr>
      <vt:lpstr>Circuits logiques</vt:lpstr>
      <vt:lpstr>Exemple :</vt:lpstr>
      <vt:lpstr>Exemples de quelques circuits intégrés série  74 :      </vt:lpstr>
      <vt:lpstr>Diapositive 86</vt:lpstr>
      <vt:lpstr>Algèbre de Boole</vt:lpstr>
      <vt:lpstr>Diapositive 88</vt:lpstr>
      <vt:lpstr>Diapositive 89</vt:lpstr>
      <vt:lpstr>Diapositive 90</vt:lpstr>
      <vt:lpstr>Diapositive 91</vt:lpstr>
      <vt:lpstr>Diapositive 92</vt:lpstr>
      <vt:lpstr>Théorèmes de l’algèbre de Boole :</vt:lpstr>
      <vt:lpstr>Diapositive 94</vt:lpstr>
      <vt:lpstr>Diapositive 95</vt:lpstr>
      <vt:lpstr>Diapositive 96</vt:lpstr>
      <vt:lpstr>Diapositive 97</vt:lpstr>
      <vt:lpstr>Diapositive 98</vt:lpstr>
      <vt:lpstr>Théorèmes de l’algèbre de Boole :</vt:lpstr>
      <vt:lpstr>Diapositive 100</vt:lpstr>
      <vt:lpstr>Absorption  </vt:lpstr>
      <vt:lpstr>Théorèmes de DE MORGAN</vt:lpstr>
      <vt:lpstr>Simplification des fonctions logiques</vt:lpstr>
      <vt:lpstr>Diapositive 104</vt:lpstr>
      <vt:lpstr>Simplification algébrique</vt:lpstr>
      <vt:lpstr>Exemple</vt:lpstr>
      <vt:lpstr>Diapositive 107</vt:lpstr>
      <vt:lpstr>Diapositive 108</vt:lpstr>
      <vt:lpstr>Diapositive 109</vt:lpstr>
      <vt:lpstr>Exemples</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Lois de simplification.</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Diapositive 132</vt:lpstr>
      <vt:lpstr>Réalisation des circuits logiques combinatoires</vt:lpstr>
      <vt:lpstr>Schématisation du circuit logique combinatoire (logigramme) :</vt:lpstr>
      <vt:lpstr>Diapositive 135</vt:lpstr>
      <vt:lpstr>Exemple</vt:lpstr>
      <vt:lpstr>Diapositive 137</vt:lpstr>
      <vt:lpstr>Equivalence entre les circuits logiques combinatoires</vt:lpstr>
      <vt:lpstr>Diapositive 139</vt:lpstr>
      <vt:lpstr>Diapositive 140</vt:lpstr>
      <vt:lpstr>Diapositive 141</vt:lpstr>
      <vt:lpstr>Diapositive 142</vt:lpstr>
      <vt:lpstr>Diapositive 143</vt:lpstr>
      <vt:lpstr>Diapositive 144</vt:lpstr>
      <vt:lpstr>Diapositive 145</vt:lpstr>
      <vt:lpstr>Diapositive 146</vt:lpstr>
      <vt:lpstr>Portes à entrées multiples </vt:lpstr>
      <vt:lpstr>Diapositive 148</vt:lpstr>
      <vt:lpstr>Diapositive 149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 : Mémoire Centrale</dc:title>
  <dc:creator>xvox</dc:creator>
  <cp:lastModifiedBy>Probook</cp:lastModifiedBy>
  <cp:revision>155</cp:revision>
  <dcterms:created xsi:type="dcterms:W3CDTF">2008-10-21T21:03:48Z</dcterms:created>
  <dcterms:modified xsi:type="dcterms:W3CDTF">2014-09-18T12:01:48Z</dcterms:modified>
</cp:coreProperties>
</file>