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1826" r:id="rId2"/>
    <p:sldId id="1729" r:id="rId3"/>
    <p:sldId id="1795" r:id="rId4"/>
    <p:sldId id="1828" r:id="rId5"/>
    <p:sldId id="1829" r:id="rId6"/>
    <p:sldId id="2184" r:id="rId7"/>
    <p:sldId id="2185" r:id="rId8"/>
    <p:sldId id="2186" r:id="rId9"/>
    <p:sldId id="2187" r:id="rId10"/>
    <p:sldId id="2188" r:id="rId11"/>
    <p:sldId id="182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9"/>
  </p:normalViewPr>
  <p:slideViewPr>
    <p:cSldViewPr snapToGrid="0">
      <p:cViewPr varScale="1">
        <p:scale>
          <a:sx n="112" d="100"/>
          <a:sy n="112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6B6D1-4C3A-476A-B0DF-B8C5C8EAF845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06C7A-5C7F-4F2A-8949-FEE57BD2D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2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452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043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73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19AF1A-C455-4844-80A4-D9AEE66907DC}" type="slidenum">
              <a:rPr lang="zh-CN" altLang="en-US" smtClean="0">
                <a:latin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821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549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399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56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44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043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40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3-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8" r="23340"/>
          <a:stretch/>
        </p:blipFill>
        <p:spPr>
          <a:xfrm>
            <a:off x="4303956" y="0"/>
            <a:ext cx="7888043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4971C8F-15BA-41DC-9278-53FA77C2E557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50000">
                <a:schemeClr val="accent1">
                  <a:lumMod val="100000"/>
                </a:schemeClr>
              </a:gs>
              <a:gs pos="0">
                <a:schemeClr val="accent1">
                  <a:lumMod val="10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452" y="479393"/>
            <a:ext cx="2203058" cy="616640"/>
          </a:xfrm>
          <a:prstGeom prst="rect">
            <a:avLst/>
          </a:prstGeom>
        </p:spPr>
      </p:pic>
      <p:grpSp>
        <p:nvGrpSpPr>
          <p:cNvPr id="64" name="组合 63"/>
          <p:cNvGrpSpPr/>
          <p:nvPr userDrawn="1"/>
        </p:nvGrpSpPr>
        <p:grpSpPr>
          <a:xfrm>
            <a:off x="691959" y="5891503"/>
            <a:ext cx="4041392" cy="497055"/>
            <a:chOff x="671368" y="6061309"/>
            <a:chExt cx="2479573" cy="304965"/>
          </a:xfrm>
          <a:gradFill>
            <a:gsLst>
              <a:gs pos="0">
                <a:schemeClr val="accent1">
                  <a:lumMod val="5000"/>
                  <a:lumOff val="95000"/>
                  <a:alpha val="4000"/>
                </a:schemeClr>
              </a:gs>
              <a:gs pos="100000">
                <a:schemeClr val="bg1">
                  <a:alpha val="12000"/>
                </a:schemeClr>
              </a:gs>
            </a:gsLst>
            <a:lin ang="16200000" scaled="0"/>
          </a:gradFill>
        </p:grpSpPr>
        <p:grpSp>
          <p:nvGrpSpPr>
            <p:cNvPr id="65" name="组合 6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8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64461"/>
                <a:ext cx="331665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66" name="组合 6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7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0690131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3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73" r="198"/>
          <a:stretch/>
        </p:blipFill>
        <p:spPr>
          <a:xfrm>
            <a:off x="0" y="0"/>
            <a:ext cx="8678174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4971C8F-15BA-41DC-9278-53FA77C2E55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  <a:alpha val="0"/>
                </a:schemeClr>
              </a:gs>
              <a:gs pos="59000">
                <a:schemeClr val="accent1">
                  <a:lumMod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3566" y="501046"/>
            <a:ext cx="2203058" cy="616640"/>
          </a:xfrm>
          <a:prstGeom prst="rect">
            <a:avLst/>
          </a:prstGeom>
        </p:spPr>
      </p:pic>
      <p:grpSp>
        <p:nvGrpSpPr>
          <p:cNvPr id="64" name="组合 63"/>
          <p:cNvGrpSpPr/>
          <p:nvPr userDrawn="1"/>
        </p:nvGrpSpPr>
        <p:grpSpPr>
          <a:xfrm>
            <a:off x="7388034" y="5891503"/>
            <a:ext cx="4041392" cy="497055"/>
            <a:chOff x="671368" y="6061309"/>
            <a:chExt cx="2479573" cy="304965"/>
          </a:xfrm>
          <a:gradFill>
            <a:gsLst>
              <a:gs pos="0">
                <a:schemeClr val="accent1">
                  <a:lumMod val="5000"/>
                  <a:lumOff val="95000"/>
                  <a:alpha val="4000"/>
                </a:schemeClr>
              </a:gs>
              <a:gs pos="100000">
                <a:schemeClr val="bg1">
                  <a:alpha val="12000"/>
                </a:schemeClr>
              </a:gs>
            </a:gsLst>
            <a:lin ang="16200000" scaled="0"/>
          </a:gradFill>
        </p:grpSpPr>
        <p:grpSp>
          <p:nvGrpSpPr>
            <p:cNvPr id="65" name="组合 6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8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64461"/>
                <a:ext cx="331665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66" name="组合 6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7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179952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>
            <a:extLst>
              <a:ext uri="{FF2B5EF4-FFF2-40B4-BE49-F238E27FC236}">
                <a16:creationId xmlns:a16="http://schemas.microsoft.com/office/drawing/2014/main" id="{7A935A22-FEEB-4B78-9916-163644E822AB}"/>
              </a:ext>
            </a:extLst>
          </p:cNvPr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2313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64461"/>
                <a:ext cx="331665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5292784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45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AB33B51-F766-4E52-A432-713A7BA5782E}"/>
              </a:ext>
            </a:extLst>
          </p:cNvPr>
          <p:cNvCxnSpPr>
            <a:cxnSpLocks/>
          </p:cNvCxnSpPr>
          <p:nvPr/>
        </p:nvCxnSpPr>
        <p:spPr>
          <a:xfrm flipH="1">
            <a:off x="660400" y="4042946"/>
            <a:ext cx="7287114" cy="0"/>
          </a:xfrm>
          <a:prstGeom prst="line">
            <a:avLst/>
          </a:prstGeom>
          <a:ln w="9525" cmpd="sng">
            <a:gradFill>
              <a:gsLst>
                <a:gs pos="11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81000"/>
                  </a:schemeClr>
                </a:gs>
              </a:gsLst>
              <a:lin ang="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sinessman_126354">
            <a:extLst>
              <a:ext uri="{FF2B5EF4-FFF2-40B4-BE49-F238E27FC236}">
                <a16:creationId xmlns:a16="http://schemas.microsoft.com/office/drawing/2014/main" id="{7901EC8B-8BB6-45F3-B7A0-7DE683BA4B23}"/>
              </a:ext>
            </a:extLst>
          </p:cNvPr>
          <p:cNvSpPr>
            <a:spLocks noChangeAspect="1"/>
          </p:cNvSpPr>
          <p:nvPr/>
        </p:nvSpPr>
        <p:spPr bwMode="auto">
          <a:xfrm>
            <a:off x="660400" y="5102730"/>
            <a:ext cx="324490" cy="323999"/>
          </a:xfrm>
          <a:custGeom>
            <a:avLst/>
            <a:gdLst>
              <a:gd name="connsiteX0" fmla="*/ 296829 w 606086"/>
              <a:gd name="connsiteY0" fmla="*/ 111836 h 605169"/>
              <a:gd name="connsiteX1" fmla="*/ 345700 w 606086"/>
              <a:gd name="connsiteY1" fmla="*/ 122069 h 605169"/>
              <a:gd name="connsiteX2" fmla="*/ 369424 w 606086"/>
              <a:gd name="connsiteY2" fmla="*/ 144052 h 605169"/>
              <a:gd name="connsiteX3" fmla="*/ 395520 w 606086"/>
              <a:gd name="connsiteY3" fmla="*/ 226770 h 605169"/>
              <a:gd name="connsiteX4" fmla="*/ 392104 w 606086"/>
              <a:gd name="connsiteY4" fmla="*/ 239561 h 605169"/>
              <a:gd name="connsiteX5" fmla="*/ 400360 w 606086"/>
              <a:gd name="connsiteY5" fmla="*/ 274430 h 605169"/>
              <a:gd name="connsiteX6" fmla="*/ 383469 w 606086"/>
              <a:gd name="connsiteY6" fmla="*/ 303708 h 605169"/>
              <a:gd name="connsiteX7" fmla="*/ 324444 w 606086"/>
              <a:gd name="connsiteY7" fmla="*/ 376666 h 605169"/>
              <a:gd name="connsiteX8" fmla="*/ 281172 w 606086"/>
              <a:gd name="connsiteY8" fmla="*/ 376761 h 605169"/>
              <a:gd name="connsiteX9" fmla="*/ 222147 w 606086"/>
              <a:gd name="connsiteY9" fmla="*/ 303708 h 605169"/>
              <a:gd name="connsiteX10" fmla="*/ 205350 w 606086"/>
              <a:gd name="connsiteY10" fmla="*/ 274430 h 605169"/>
              <a:gd name="connsiteX11" fmla="*/ 213701 w 606086"/>
              <a:gd name="connsiteY11" fmla="*/ 239656 h 605169"/>
              <a:gd name="connsiteX12" fmla="*/ 210285 w 606086"/>
              <a:gd name="connsiteY12" fmla="*/ 226959 h 605169"/>
              <a:gd name="connsiteX13" fmla="*/ 210190 w 606086"/>
              <a:gd name="connsiteY13" fmla="*/ 186216 h 605169"/>
              <a:gd name="connsiteX14" fmla="*/ 233914 w 606086"/>
              <a:gd name="connsiteY14" fmla="*/ 144715 h 605169"/>
              <a:gd name="connsiteX15" fmla="*/ 255929 w 606086"/>
              <a:gd name="connsiteY15" fmla="*/ 126523 h 605169"/>
              <a:gd name="connsiteX16" fmla="*/ 277376 w 606086"/>
              <a:gd name="connsiteY16" fmla="*/ 115531 h 605169"/>
              <a:gd name="connsiteX17" fmla="*/ 296829 w 606086"/>
              <a:gd name="connsiteY17" fmla="*/ 111836 h 605169"/>
              <a:gd name="connsiteX18" fmla="*/ 304039 w 606086"/>
              <a:gd name="connsiteY18" fmla="*/ 58271 h 605169"/>
              <a:gd name="connsiteX19" fmla="*/ 59309 w 606086"/>
              <a:gd name="connsiteY19" fmla="*/ 302537 h 605169"/>
              <a:gd name="connsiteX20" fmla="*/ 113398 w 606086"/>
              <a:gd name="connsiteY20" fmla="*/ 455559 h 605169"/>
              <a:gd name="connsiteX21" fmla="*/ 149078 w 606086"/>
              <a:gd name="connsiteY21" fmla="*/ 407331 h 605169"/>
              <a:gd name="connsiteX22" fmla="*/ 236001 w 606086"/>
              <a:gd name="connsiteY22" fmla="*/ 367725 h 605169"/>
              <a:gd name="connsiteX23" fmla="*/ 272155 w 606086"/>
              <a:gd name="connsiteY23" fmla="*/ 481804 h 605169"/>
              <a:gd name="connsiteX24" fmla="*/ 277090 w 606086"/>
              <a:gd name="connsiteY24" fmla="*/ 497249 h 605169"/>
              <a:gd name="connsiteX25" fmla="*/ 293316 w 606086"/>
              <a:gd name="connsiteY25" fmla="*/ 451484 h 605169"/>
              <a:gd name="connsiteX26" fmla="*/ 304039 w 606086"/>
              <a:gd name="connsiteY26" fmla="*/ 397193 h 605169"/>
              <a:gd name="connsiteX27" fmla="*/ 314762 w 606086"/>
              <a:gd name="connsiteY27" fmla="*/ 451484 h 605169"/>
              <a:gd name="connsiteX28" fmla="*/ 330894 w 606086"/>
              <a:gd name="connsiteY28" fmla="*/ 496965 h 605169"/>
              <a:gd name="connsiteX29" fmla="*/ 335829 w 606086"/>
              <a:gd name="connsiteY29" fmla="*/ 481710 h 605169"/>
              <a:gd name="connsiteX30" fmla="*/ 335924 w 606086"/>
              <a:gd name="connsiteY30" fmla="*/ 481994 h 605169"/>
              <a:gd name="connsiteX31" fmla="*/ 341617 w 606086"/>
              <a:gd name="connsiteY31" fmla="*/ 463897 h 605169"/>
              <a:gd name="connsiteX32" fmla="*/ 371983 w 606086"/>
              <a:gd name="connsiteY32" fmla="*/ 367915 h 605169"/>
              <a:gd name="connsiteX33" fmla="*/ 458906 w 606086"/>
              <a:gd name="connsiteY33" fmla="*/ 407426 h 605169"/>
              <a:gd name="connsiteX34" fmla="*/ 494586 w 606086"/>
              <a:gd name="connsiteY34" fmla="*/ 455653 h 605169"/>
              <a:gd name="connsiteX35" fmla="*/ 548770 w 606086"/>
              <a:gd name="connsiteY35" fmla="*/ 302537 h 605169"/>
              <a:gd name="connsiteX36" fmla="*/ 304039 w 606086"/>
              <a:gd name="connsiteY36" fmla="*/ 58271 h 605169"/>
              <a:gd name="connsiteX37" fmla="*/ 302996 w 606086"/>
              <a:gd name="connsiteY37" fmla="*/ 0 h 605169"/>
              <a:gd name="connsiteX38" fmla="*/ 606086 w 606086"/>
              <a:gd name="connsiteY38" fmla="*/ 302537 h 605169"/>
              <a:gd name="connsiteX39" fmla="*/ 302996 w 606086"/>
              <a:gd name="connsiteY39" fmla="*/ 605169 h 605169"/>
              <a:gd name="connsiteX40" fmla="*/ 0 w 606086"/>
              <a:gd name="connsiteY40" fmla="*/ 302537 h 605169"/>
              <a:gd name="connsiteX41" fmla="*/ 302996 w 606086"/>
              <a:gd name="connsiteY41" fmla="*/ 0 h 60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6086" h="605169">
                <a:moveTo>
                  <a:pt x="296829" y="111836"/>
                </a:moveTo>
                <a:cubicBezTo>
                  <a:pt x="318086" y="109941"/>
                  <a:pt x="334123" y="115247"/>
                  <a:pt x="345700" y="122069"/>
                </a:cubicBezTo>
                <a:cubicBezTo>
                  <a:pt x="362876" y="131544"/>
                  <a:pt x="369424" y="144052"/>
                  <a:pt x="369424" y="144052"/>
                </a:cubicBezTo>
                <a:cubicBezTo>
                  <a:pt x="369424" y="144052"/>
                  <a:pt x="408806" y="146799"/>
                  <a:pt x="395520" y="226770"/>
                </a:cubicBezTo>
                <a:cubicBezTo>
                  <a:pt x="394761" y="231128"/>
                  <a:pt x="393622" y="235297"/>
                  <a:pt x="392104" y="239561"/>
                </a:cubicBezTo>
                <a:cubicBezTo>
                  <a:pt x="400075" y="238803"/>
                  <a:pt x="409280" y="243351"/>
                  <a:pt x="400360" y="274430"/>
                </a:cubicBezTo>
                <a:cubicBezTo>
                  <a:pt x="394002" y="297075"/>
                  <a:pt x="388023" y="303329"/>
                  <a:pt x="383469" y="303708"/>
                </a:cubicBezTo>
                <a:cubicBezTo>
                  <a:pt x="379293" y="330522"/>
                  <a:pt x="357942" y="364538"/>
                  <a:pt x="324444" y="376666"/>
                </a:cubicBezTo>
                <a:cubicBezTo>
                  <a:pt x="310494" y="381688"/>
                  <a:pt x="295026" y="381688"/>
                  <a:pt x="281172" y="376761"/>
                </a:cubicBezTo>
                <a:cubicBezTo>
                  <a:pt x="247009" y="364728"/>
                  <a:pt x="226322" y="330617"/>
                  <a:pt x="222147" y="303708"/>
                </a:cubicBezTo>
                <a:cubicBezTo>
                  <a:pt x="217782" y="303329"/>
                  <a:pt x="211803" y="297075"/>
                  <a:pt x="205350" y="274430"/>
                </a:cubicBezTo>
                <a:cubicBezTo>
                  <a:pt x="196525" y="243446"/>
                  <a:pt x="205825" y="238898"/>
                  <a:pt x="213701" y="239656"/>
                </a:cubicBezTo>
                <a:cubicBezTo>
                  <a:pt x="212183" y="235392"/>
                  <a:pt x="211044" y="231128"/>
                  <a:pt x="210285" y="226959"/>
                </a:cubicBezTo>
                <a:cubicBezTo>
                  <a:pt x="207533" y="212557"/>
                  <a:pt x="206774" y="199102"/>
                  <a:pt x="210190" y="186216"/>
                </a:cubicBezTo>
                <a:cubicBezTo>
                  <a:pt x="214176" y="169066"/>
                  <a:pt x="223475" y="155327"/>
                  <a:pt x="233914" y="144715"/>
                </a:cubicBezTo>
                <a:cubicBezTo>
                  <a:pt x="240556" y="137609"/>
                  <a:pt x="247958" y="131544"/>
                  <a:pt x="255929" y="126523"/>
                </a:cubicBezTo>
                <a:cubicBezTo>
                  <a:pt x="262382" y="121975"/>
                  <a:pt x="269499" y="118184"/>
                  <a:pt x="277376" y="115531"/>
                </a:cubicBezTo>
                <a:cubicBezTo>
                  <a:pt x="283544" y="113447"/>
                  <a:pt x="289997" y="112215"/>
                  <a:pt x="296829" y="111836"/>
                </a:cubicBezTo>
                <a:close/>
                <a:moveTo>
                  <a:pt x="304039" y="58271"/>
                </a:moveTo>
                <a:cubicBezTo>
                  <a:pt x="168911" y="58271"/>
                  <a:pt x="59309" y="167613"/>
                  <a:pt x="59309" y="302537"/>
                </a:cubicBezTo>
                <a:cubicBezTo>
                  <a:pt x="59309" y="360524"/>
                  <a:pt x="79616" y="413774"/>
                  <a:pt x="113398" y="455559"/>
                </a:cubicBezTo>
                <a:cubicBezTo>
                  <a:pt x="115675" y="435851"/>
                  <a:pt x="124026" y="413584"/>
                  <a:pt x="149078" y="407331"/>
                </a:cubicBezTo>
                <a:cubicBezTo>
                  <a:pt x="196999" y="395203"/>
                  <a:pt x="236001" y="367725"/>
                  <a:pt x="236001" y="367725"/>
                </a:cubicBezTo>
                <a:lnTo>
                  <a:pt x="272155" y="481804"/>
                </a:lnTo>
                <a:lnTo>
                  <a:pt x="277090" y="497249"/>
                </a:lnTo>
                <a:lnTo>
                  <a:pt x="293316" y="451484"/>
                </a:lnTo>
                <a:cubicBezTo>
                  <a:pt x="252797" y="395013"/>
                  <a:pt x="304039" y="397193"/>
                  <a:pt x="304039" y="397193"/>
                </a:cubicBezTo>
                <a:cubicBezTo>
                  <a:pt x="304039" y="397193"/>
                  <a:pt x="355377" y="395013"/>
                  <a:pt x="314762" y="451484"/>
                </a:cubicBezTo>
                <a:lnTo>
                  <a:pt x="330894" y="496965"/>
                </a:lnTo>
                <a:lnTo>
                  <a:pt x="335829" y="481710"/>
                </a:lnTo>
                <a:lnTo>
                  <a:pt x="335924" y="481994"/>
                </a:lnTo>
                <a:lnTo>
                  <a:pt x="341617" y="463897"/>
                </a:lnTo>
                <a:lnTo>
                  <a:pt x="371983" y="367915"/>
                </a:lnTo>
                <a:cubicBezTo>
                  <a:pt x="371983" y="367915"/>
                  <a:pt x="410985" y="395298"/>
                  <a:pt x="458906" y="407426"/>
                </a:cubicBezTo>
                <a:cubicBezTo>
                  <a:pt x="483958" y="413774"/>
                  <a:pt x="492308" y="435945"/>
                  <a:pt x="494586" y="455653"/>
                </a:cubicBezTo>
                <a:cubicBezTo>
                  <a:pt x="528368" y="413774"/>
                  <a:pt x="548770" y="360524"/>
                  <a:pt x="548770" y="302537"/>
                </a:cubicBezTo>
                <a:cubicBezTo>
                  <a:pt x="548770" y="167613"/>
                  <a:pt x="439168" y="58271"/>
                  <a:pt x="304039" y="58271"/>
                </a:cubicBezTo>
                <a:close/>
                <a:moveTo>
                  <a:pt x="302996" y="0"/>
                </a:moveTo>
                <a:cubicBezTo>
                  <a:pt x="470388" y="0"/>
                  <a:pt x="606086" y="135398"/>
                  <a:pt x="606086" y="302537"/>
                </a:cubicBezTo>
                <a:cubicBezTo>
                  <a:pt x="606086" y="469676"/>
                  <a:pt x="470388" y="605169"/>
                  <a:pt x="302996" y="605169"/>
                </a:cubicBezTo>
                <a:cubicBezTo>
                  <a:pt x="135603" y="605169"/>
                  <a:pt x="0" y="469676"/>
                  <a:pt x="0" y="302537"/>
                </a:cubicBezTo>
                <a:cubicBezTo>
                  <a:pt x="0" y="135398"/>
                  <a:pt x="135603" y="0"/>
                  <a:pt x="3029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user-avatar-profile_70039">
            <a:extLst>
              <a:ext uri="{FF2B5EF4-FFF2-40B4-BE49-F238E27FC236}">
                <a16:creationId xmlns:a16="http://schemas.microsoft.com/office/drawing/2014/main" id="{1EA20FEF-4221-46B5-8983-6249249C5BC1}"/>
              </a:ext>
            </a:extLst>
          </p:cNvPr>
          <p:cNvSpPr>
            <a:spLocks noChangeAspect="1"/>
          </p:cNvSpPr>
          <p:nvPr/>
        </p:nvSpPr>
        <p:spPr bwMode="auto">
          <a:xfrm>
            <a:off x="660400" y="4589511"/>
            <a:ext cx="324453" cy="324000"/>
          </a:xfrm>
          <a:custGeom>
            <a:avLst/>
            <a:gdLst>
              <a:gd name="connsiteX0" fmla="*/ 203130 w 605451"/>
              <a:gd name="connsiteY0" fmla="*/ 345841 h 604605"/>
              <a:gd name="connsiteX1" fmla="*/ 302807 w 605451"/>
              <a:gd name="connsiteY1" fmla="*/ 396386 h 604605"/>
              <a:gd name="connsiteX2" fmla="*/ 402301 w 605451"/>
              <a:gd name="connsiteY2" fmla="*/ 345933 h 604605"/>
              <a:gd name="connsiteX3" fmla="*/ 450630 w 605451"/>
              <a:gd name="connsiteY3" fmla="*/ 394101 h 604605"/>
              <a:gd name="connsiteX4" fmla="*/ 469119 w 605451"/>
              <a:gd name="connsiteY4" fmla="*/ 433038 h 604605"/>
              <a:gd name="connsiteX5" fmla="*/ 302807 w 605451"/>
              <a:gd name="connsiteY5" fmla="*/ 513928 h 604605"/>
              <a:gd name="connsiteX6" fmla="*/ 136403 w 605451"/>
              <a:gd name="connsiteY6" fmla="*/ 432947 h 604605"/>
              <a:gd name="connsiteX7" fmla="*/ 154893 w 605451"/>
              <a:gd name="connsiteY7" fmla="*/ 394101 h 604605"/>
              <a:gd name="connsiteX8" fmla="*/ 203130 w 605451"/>
              <a:gd name="connsiteY8" fmla="*/ 345841 h 604605"/>
              <a:gd name="connsiteX9" fmla="*/ 302771 w 605451"/>
              <a:gd name="connsiteY9" fmla="*/ 170278 h 604605"/>
              <a:gd name="connsiteX10" fmla="*/ 240548 w 605451"/>
              <a:gd name="connsiteY10" fmla="*/ 248130 h 604605"/>
              <a:gd name="connsiteX11" fmla="*/ 302771 w 605451"/>
              <a:gd name="connsiteY11" fmla="*/ 325798 h 604605"/>
              <a:gd name="connsiteX12" fmla="*/ 364903 w 605451"/>
              <a:gd name="connsiteY12" fmla="*/ 248130 h 604605"/>
              <a:gd name="connsiteX13" fmla="*/ 302771 w 605451"/>
              <a:gd name="connsiteY13" fmla="*/ 170278 h 604605"/>
              <a:gd name="connsiteX14" fmla="*/ 302771 w 605451"/>
              <a:gd name="connsiteY14" fmla="*/ 129982 h 604605"/>
              <a:gd name="connsiteX15" fmla="*/ 405257 w 605451"/>
              <a:gd name="connsiteY15" fmla="*/ 248130 h 604605"/>
              <a:gd name="connsiteX16" fmla="*/ 302771 w 605451"/>
              <a:gd name="connsiteY16" fmla="*/ 366094 h 604605"/>
              <a:gd name="connsiteX17" fmla="*/ 200194 w 605451"/>
              <a:gd name="connsiteY17" fmla="*/ 248130 h 604605"/>
              <a:gd name="connsiteX18" fmla="*/ 302771 w 605451"/>
              <a:gd name="connsiteY18" fmla="*/ 129982 h 604605"/>
              <a:gd name="connsiteX19" fmla="*/ 302771 w 605451"/>
              <a:gd name="connsiteY19" fmla="*/ 60415 h 604605"/>
              <a:gd name="connsiteX20" fmla="*/ 60591 w 605451"/>
              <a:gd name="connsiteY20" fmla="*/ 302348 h 604605"/>
              <a:gd name="connsiteX21" fmla="*/ 302771 w 605451"/>
              <a:gd name="connsiteY21" fmla="*/ 544190 h 604605"/>
              <a:gd name="connsiteX22" fmla="*/ 544952 w 605451"/>
              <a:gd name="connsiteY22" fmla="*/ 302348 h 604605"/>
              <a:gd name="connsiteX23" fmla="*/ 302771 w 605451"/>
              <a:gd name="connsiteY23" fmla="*/ 60415 h 604605"/>
              <a:gd name="connsiteX24" fmla="*/ 302771 w 605451"/>
              <a:gd name="connsiteY24" fmla="*/ 0 h 604605"/>
              <a:gd name="connsiteX25" fmla="*/ 605451 w 605451"/>
              <a:gd name="connsiteY25" fmla="*/ 302348 h 604605"/>
              <a:gd name="connsiteX26" fmla="*/ 302771 w 605451"/>
              <a:gd name="connsiteY26" fmla="*/ 604605 h 604605"/>
              <a:gd name="connsiteX27" fmla="*/ 0 w 605451"/>
              <a:gd name="connsiteY27" fmla="*/ 302348 h 604605"/>
              <a:gd name="connsiteX28" fmla="*/ 302771 w 605451"/>
              <a:gd name="connsiteY28" fmla="*/ 0 h 60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5451" h="604605">
                <a:moveTo>
                  <a:pt x="203130" y="345841"/>
                </a:moveTo>
                <a:cubicBezTo>
                  <a:pt x="227568" y="376735"/>
                  <a:pt x="263082" y="396386"/>
                  <a:pt x="302807" y="396386"/>
                </a:cubicBezTo>
                <a:cubicBezTo>
                  <a:pt x="342440" y="396386"/>
                  <a:pt x="378046" y="376735"/>
                  <a:pt x="402301" y="345933"/>
                </a:cubicBezTo>
                <a:cubicBezTo>
                  <a:pt x="423079" y="355895"/>
                  <a:pt x="440378" y="372530"/>
                  <a:pt x="450630" y="394101"/>
                </a:cubicBezTo>
                <a:lnTo>
                  <a:pt x="469119" y="433038"/>
                </a:lnTo>
                <a:cubicBezTo>
                  <a:pt x="430310" y="482212"/>
                  <a:pt x="370174" y="513928"/>
                  <a:pt x="302807" y="513928"/>
                </a:cubicBezTo>
                <a:cubicBezTo>
                  <a:pt x="235257" y="513928"/>
                  <a:pt x="175212" y="482212"/>
                  <a:pt x="136403" y="432947"/>
                </a:cubicBezTo>
                <a:lnTo>
                  <a:pt x="154893" y="394101"/>
                </a:lnTo>
                <a:cubicBezTo>
                  <a:pt x="165144" y="372530"/>
                  <a:pt x="182443" y="355804"/>
                  <a:pt x="203130" y="345841"/>
                </a:cubicBezTo>
                <a:close/>
                <a:moveTo>
                  <a:pt x="302771" y="170278"/>
                </a:moveTo>
                <a:cubicBezTo>
                  <a:pt x="268457" y="170278"/>
                  <a:pt x="240548" y="205184"/>
                  <a:pt x="240548" y="248130"/>
                </a:cubicBezTo>
                <a:cubicBezTo>
                  <a:pt x="240548" y="290984"/>
                  <a:pt x="268457" y="325798"/>
                  <a:pt x="302771" y="325798"/>
                </a:cubicBezTo>
                <a:cubicBezTo>
                  <a:pt x="336994" y="325798"/>
                  <a:pt x="364903" y="290984"/>
                  <a:pt x="364903" y="248130"/>
                </a:cubicBezTo>
                <a:cubicBezTo>
                  <a:pt x="364903" y="205184"/>
                  <a:pt x="336994" y="170278"/>
                  <a:pt x="302771" y="170278"/>
                </a:cubicBezTo>
                <a:close/>
                <a:moveTo>
                  <a:pt x="302771" y="129982"/>
                </a:moveTo>
                <a:cubicBezTo>
                  <a:pt x="359230" y="129982"/>
                  <a:pt x="405257" y="182980"/>
                  <a:pt x="405257" y="248130"/>
                </a:cubicBezTo>
                <a:cubicBezTo>
                  <a:pt x="405257" y="313188"/>
                  <a:pt x="359230" y="366094"/>
                  <a:pt x="302771" y="366094"/>
                </a:cubicBezTo>
                <a:cubicBezTo>
                  <a:pt x="246221" y="366094"/>
                  <a:pt x="200194" y="313188"/>
                  <a:pt x="200194" y="248130"/>
                </a:cubicBezTo>
                <a:cubicBezTo>
                  <a:pt x="200194" y="182980"/>
                  <a:pt x="246221" y="129982"/>
                  <a:pt x="302771" y="129982"/>
                </a:cubicBezTo>
                <a:close/>
                <a:moveTo>
                  <a:pt x="302771" y="60415"/>
                </a:moveTo>
                <a:cubicBezTo>
                  <a:pt x="169142" y="60415"/>
                  <a:pt x="60591" y="168997"/>
                  <a:pt x="60591" y="302348"/>
                </a:cubicBezTo>
                <a:cubicBezTo>
                  <a:pt x="60591" y="435700"/>
                  <a:pt x="169142" y="544190"/>
                  <a:pt x="302771" y="544190"/>
                </a:cubicBezTo>
                <a:cubicBezTo>
                  <a:pt x="436309" y="544190"/>
                  <a:pt x="544952" y="435700"/>
                  <a:pt x="544952" y="302348"/>
                </a:cubicBezTo>
                <a:cubicBezTo>
                  <a:pt x="544952" y="168997"/>
                  <a:pt x="436309" y="60415"/>
                  <a:pt x="302771" y="60415"/>
                </a:cubicBezTo>
                <a:close/>
                <a:moveTo>
                  <a:pt x="302771" y="0"/>
                </a:moveTo>
                <a:cubicBezTo>
                  <a:pt x="469717" y="0"/>
                  <a:pt x="605451" y="135636"/>
                  <a:pt x="605451" y="302348"/>
                </a:cubicBezTo>
                <a:cubicBezTo>
                  <a:pt x="605451" y="468969"/>
                  <a:pt x="469717" y="604605"/>
                  <a:pt x="302771" y="604605"/>
                </a:cubicBezTo>
                <a:cubicBezTo>
                  <a:pt x="135826" y="604605"/>
                  <a:pt x="0" y="468969"/>
                  <a:pt x="0" y="302348"/>
                </a:cubicBezTo>
                <a:cubicBezTo>
                  <a:pt x="0" y="135636"/>
                  <a:pt x="135826" y="0"/>
                  <a:pt x="3027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6BB7A1-C915-4625-AF26-BA1B1509A163}"/>
              </a:ext>
            </a:extLst>
          </p:cNvPr>
          <p:cNvSpPr txBox="1"/>
          <p:nvPr/>
        </p:nvSpPr>
        <p:spPr>
          <a:xfrm>
            <a:off x="1149487" y="4599386"/>
            <a:ext cx="3714570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alpha val="90000"/>
                  </a:prstClr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小组：</a:t>
            </a:r>
            <a:r>
              <a:rPr lang="en-US" altLang="zh-CN" spc="300" dirty="0" err="1">
                <a:solidFill>
                  <a:prstClr val="white">
                    <a:alpha val="90000"/>
                  </a:prstClr>
                </a:solidFill>
                <a:ea typeface="微软雅黑" panose="020B0503020204020204" pitchFamily="34" charset="-122"/>
              </a:rPr>
              <a:t>BitMiners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alpha val="90000"/>
                </a:prstClr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3A9C09-FE5F-41C7-98F6-0085B5436E93}"/>
              </a:ext>
            </a:extLst>
          </p:cNvPr>
          <p:cNvSpPr txBox="1"/>
          <p:nvPr/>
        </p:nvSpPr>
        <p:spPr>
          <a:xfrm>
            <a:off x="1149487" y="5112604"/>
            <a:ext cx="6968146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pc="300" dirty="0">
                <a:solidFill>
                  <a:prstClr val="white">
                    <a:alpha val="90000"/>
                  </a:prstClr>
                </a:solidFill>
                <a:latin typeface="微软雅黑"/>
                <a:ea typeface="微软雅黑" panose="020B0503020204020204" pitchFamily="34" charset="-122"/>
              </a:rPr>
              <a:t>成员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alpha val="90000"/>
                  </a:prstClr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：王鹿鸣，林斐璇，线依然，程嘉荣，周永扬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B82B07-BE7E-45C0-80DE-43A55E3A70ED}"/>
              </a:ext>
            </a:extLst>
          </p:cNvPr>
          <p:cNvSpPr txBox="1"/>
          <p:nvPr/>
        </p:nvSpPr>
        <p:spPr>
          <a:xfrm>
            <a:off x="660400" y="2011086"/>
            <a:ext cx="9996516" cy="1960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spc="300" dirty="0">
                <a:solidFill>
                  <a:prstClr val="white"/>
                </a:solidFill>
                <a:latin typeface="微软雅黑"/>
                <a:ea typeface="微软雅黑"/>
              </a:rPr>
              <a:t>数据挖掘</a:t>
            </a:r>
            <a:r>
              <a:rPr lang="en-US" altLang="zh-CN" sz="6000" b="1" spc="300" dirty="0">
                <a:solidFill>
                  <a:prstClr val="white"/>
                </a:solidFill>
              </a:rPr>
              <a:t>-StumbleUpon</a:t>
            </a:r>
            <a:r>
              <a:rPr lang="zh-CN" altLang="en-US" sz="6000" b="1" spc="300" dirty="0">
                <a:solidFill>
                  <a:prstClr val="white"/>
                </a:solidFill>
              </a:rPr>
              <a:t>网页分类</a:t>
            </a: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97491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ym typeface="+mn-lt"/>
              </a:rPr>
              <a:t>模型训练</a:t>
            </a:r>
            <a:r>
              <a:rPr lang="en-US" altLang="zh-CN" dirty="0">
                <a:sym typeface="+mn-lt"/>
              </a:rPr>
              <a:t>-BERT</a:t>
            </a:r>
            <a:endParaRPr lang="zh-CN" altLang="en-US" dirty="0">
              <a:sym typeface="+mn-lt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4CCC8D-62BA-0C28-8023-C9DDB8EE3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0" y="5106169"/>
            <a:ext cx="5108229" cy="3841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E20CF07-6C6C-B2DE-2FED-A50B2419976D}"/>
              </a:ext>
            </a:extLst>
          </p:cNvPr>
          <p:cNvSpPr txBox="1"/>
          <p:nvPr/>
        </p:nvSpPr>
        <p:spPr>
          <a:xfrm>
            <a:off x="191799" y="1407903"/>
            <a:ext cx="6097904" cy="336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做二分类的模型使用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库中的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BertForSequenceClassification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类。我们将交叉熵作为损失，使用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AdamW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作为损失函数。</a:t>
            </a:r>
            <a:endParaRPr lang="zh-CN" altLang="zh-CN" sz="2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模型训练的参数使用类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TrainConfig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类来定义。这个类包括了训练的轮数、学习率、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batchsize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、输入序列长度等信息。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训练多个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会产生过拟合。最终经过一个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的训练，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82.2%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的准确率。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1A4CD82F-2B97-68EF-E20C-211F87F07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460" y="1078674"/>
            <a:ext cx="4559300" cy="390345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1ECC136-71C5-0DF2-E91E-6A74FDBA42B7}"/>
              </a:ext>
            </a:extLst>
          </p:cNvPr>
          <p:cNvSpPr txBox="1"/>
          <p:nvPr/>
        </p:nvSpPr>
        <p:spPr>
          <a:xfrm>
            <a:off x="8412480" y="5236356"/>
            <a:ext cx="169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BERT</a:t>
            </a:r>
            <a:r>
              <a:rPr kumimoji="1" lang="zh-CN" altLang="en-US" b="1" dirty="0"/>
              <a:t>参数选取</a:t>
            </a: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2854631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2BFA38D-9A8C-4E0C-9C6C-2CB34BEACF7B}"/>
              </a:ext>
            </a:extLst>
          </p:cNvPr>
          <p:cNvCxnSpPr>
            <a:cxnSpLocks/>
          </p:cNvCxnSpPr>
          <p:nvPr/>
        </p:nvCxnSpPr>
        <p:spPr>
          <a:xfrm>
            <a:off x="4230912" y="4042946"/>
            <a:ext cx="7287114" cy="0"/>
          </a:xfrm>
          <a:prstGeom prst="line">
            <a:avLst/>
          </a:prstGeom>
          <a:ln w="9525" cmpd="sng">
            <a:gradFill>
              <a:gsLst>
                <a:gs pos="11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81000"/>
                  </a:schemeClr>
                </a:gs>
              </a:gsLst>
              <a:lin ang="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21A0AC7-8073-4C40-8F36-F45903884EC7}"/>
              </a:ext>
            </a:extLst>
          </p:cNvPr>
          <p:cNvSpPr txBox="1"/>
          <p:nvPr/>
        </p:nvSpPr>
        <p:spPr>
          <a:xfrm>
            <a:off x="4603211" y="2342617"/>
            <a:ext cx="6914815" cy="9448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zh-CN" sz="6000" b="1" spc="300" dirty="0">
                <a:solidFill>
                  <a:schemeClr val="bg1"/>
                </a:solidFill>
                <a:latin typeface="+mn-ea"/>
              </a:rPr>
              <a:t>Thanks</a:t>
            </a:r>
            <a:endParaRPr lang="zh-CN" altLang="en-US" sz="6000" b="1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businessman_126354">
            <a:extLst>
              <a:ext uri="{FF2B5EF4-FFF2-40B4-BE49-F238E27FC236}">
                <a16:creationId xmlns:a16="http://schemas.microsoft.com/office/drawing/2014/main" id="{0F74C938-AE82-4332-B326-1AE70622AFA0}"/>
              </a:ext>
            </a:extLst>
          </p:cNvPr>
          <p:cNvSpPr>
            <a:spLocks noChangeAspect="1"/>
          </p:cNvSpPr>
          <p:nvPr/>
        </p:nvSpPr>
        <p:spPr bwMode="auto">
          <a:xfrm>
            <a:off x="5400351" y="5065407"/>
            <a:ext cx="324490" cy="323999"/>
          </a:xfrm>
          <a:custGeom>
            <a:avLst/>
            <a:gdLst>
              <a:gd name="connsiteX0" fmla="*/ 296829 w 606086"/>
              <a:gd name="connsiteY0" fmla="*/ 111836 h 605169"/>
              <a:gd name="connsiteX1" fmla="*/ 345700 w 606086"/>
              <a:gd name="connsiteY1" fmla="*/ 122069 h 605169"/>
              <a:gd name="connsiteX2" fmla="*/ 369424 w 606086"/>
              <a:gd name="connsiteY2" fmla="*/ 144052 h 605169"/>
              <a:gd name="connsiteX3" fmla="*/ 395520 w 606086"/>
              <a:gd name="connsiteY3" fmla="*/ 226770 h 605169"/>
              <a:gd name="connsiteX4" fmla="*/ 392104 w 606086"/>
              <a:gd name="connsiteY4" fmla="*/ 239561 h 605169"/>
              <a:gd name="connsiteX5" fmla="*/ 400360 w 606086"/>
              <a:gd name="connsiteY5" fmla="*/ 274430 h 605169"/>
              <a:gd name="connsiteX6" fmla="*/ 383469 w 606086"/>
              <a:gd name="connsiteY6" fmla="*/ 303708 h 605169"/>
              <a:gd name="connsiteX7" fmla="*/ 324444 w 606086"/>
              <a:gd name="connsiteY7" fmla="*/ 376666 h 605169"/>
              <a:gd name="connsiteX8" fmla="*/ 281172 w 606086"/>
              <a:gd name="connsiteY8" fmla="*/ 376761 h 605169"/>
              <a:gd name="connsiteX9" fmla="*/ 222147 w 606086"/>
              <a:gd name="connsiteY9" fmla="*/ 303708 h 605169"/>
              <a:gd name="connsiteX10" fmla="*/ 205350 w 606086"/>
              <a:gd name="connsiteY10" fmla="*/ 274430 h 605169"/>
              <a:gd name="connsiteX11" fmla="*/ 213701 w 606086"/>
              <a:gd name="connsiteY11" fmla="*/ 239656 h 605169"/>
              <a:gd name="connsiteX12" fmla="*/ 210285 w 606086"/>
              <a:gd name="connsiteY12" fmla="*/ 226959 h 605169"/>
              <a:gd name="connsiteX13" fmla="*/ 210190 w 606086"/>
              <a:gd name="connsiteY13" fmla="*/ 186216 h 605169"/>
              <a:gd name="connsiteX14" fmla="*/ 233914 w 606086"/>
              <a:gd name="connsiteY14" fmla="*/ 144715 h 605169"/>
              <a:gd name="connsiteX15" fmla="*/ 255929 w 606086"/>
              <a:gd name="connsiteY15" fmla="*/ 126523 h 605169"/>
              <a:gd name="connsiteX16" fmla="*/ 277376 w 606086"/>
              <a:gd name="connsiteY16" fmla="*/ 115531 h 605169"/>
              <a:gd name="connsiteX17" fmla="*/ 296829 w 606086"/>
              <a:gd name="connsiteY17" fmla="*/ 111836 h 605169"/>
              <a:gd name="connsiteX18" fmla="*/ 304039 w 606086"/>
              <a:gd name="connsiteY18" fmla="*/ 58271 h 605169"/>
              <a:gd name="connsiteX19" fmla="*/ 59309 w 606086"/>
              <a:gd name="connsiteY19" fmla="*/ 302537 h 605169"/>
              <a:gd name="connsiteX20" fmla="*/ 113398 w 606086"/>
              <a:gd name="connsiteY20" fmla="*/ 455559 h 605169"/>
              <a:gd name="connsiteX21" fmla="*/ 149078 w 606086"/>
              <a:gd name="connsiteY21" fmla="*/ 407331 h 605169"/>
              <a:gd name="connsiteX22" fmla="*/ 236001 w 606086"/>
              <a:gd name="connsiteY22" fmla="*/ 367725 h 605169"/>
              <a:gd name="connsiteX23" fmla="*/ 272155 w 606086"/>
              <a:gd name="connsiteY23" fmla="*/ 481804 h 605169"/>
              <a:gd name="connsiteX24" fmla="*/ 277090 w 606086"/>
              <a:gd name="connsiteY24" fmla="*/ 497249 h 605169"/>
              <a:gd name="connsiteX25" fmla="*/ 293316 w 606086"/>
              <a:gd name="connsiteY25" fmla="*/ 451484 h 605169"/>
              <a:gd name="connsiteX26" fmla="*/ 304039 w 606086"/>
              <a:gd name="connsiteY26" fmla="*/ 397193 h 605169"/>
              <a:gd name="connsiteX27" fmla="*/ 314762 w 606086"/>
              <a:gd name="connsiteY27" fmla="*/ 451484 h 605169"/>
              <a:gd name="connsiteX28" fmla="*/ 330894 w 606086"/>
              <a:gd name="connsiteY28" fmla="*/ 496965 h 605169"/>
              <a:gd name="connsiteX29" fmla="*/ 335829 w 606086"/>
              <a:gd name="connsiteY29" fmla="*/ 481710 h 605169"/>
              <a:gd name="connsiteX30" fmla="*/ 335924 w 606086"/>
              <a:gd name="connsiteY30" fmla="*/ 481994 h 605169"/>
              <a:gd name="connsiteX31" fmla="*/ 341617 w 606086"/>
              <a:gd name="connsiteY31" fmla="*/ 463897 h 605169"/>
              <a:gd name="connsiteX32" fmla="*/ 371983 w 606086"/>
              <a:gd name="connsiteY32" fmla="*/ 367915 h 605169"/>
              <a:gd name="connsiteX33" fmla="*/ 458906 w 606086"/>
              <a:gd name="connsiteY33" fmla="*/ 407426 h 605169"/>
              <a:gd name="connsiteX34" fmla="*/ 494586 w 606086"/>
              <a:gd name="connsiteY34" fmla="*/ 455653 h 605169"/>
              <a:gd name="connsiteX35" fmla="*/ 548770 w 606086"/>
              <a:gd name="connsiteY35" fmla="*/ 302537 h 605169"/>
              <a:gd name="connsiteX36" fmla="*/ 304039 w 606086"/>
              <a:gd name="connsiteY36" fmla="*/ 58271 h 605169"/>
              <a:gd name="connsiteX37" fmla="*/ 302996 w 606086"/>
              <a:gd name="connsiteY37" fmla="*/ 0 h 605169"/>
              <a:gd name="connsiteX38" fmla="*/ 606086 w 606086"/>
              <a:gd name="connsiteY38" fmla="*/ 302537 h 605169"/>
              <a:gd name="connsiteX39" fmla="*/ 302996 w 606086"/>
              <a:gd name="connsiteY39" fmla="*/ 605169 h 605169"/>
              <a:gd name="connsiteX40" fmla="*/ 0 w 606086"/>
              <a:gd name="connsiteY40" fmla="*/ 302537 h 605169"/>
              <a:gd name="connsiteX41" fmla="*/ 302996 w 606086"/>
              <a:gd name="connsiteY41" fmla="*/ 0 h 60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6086" h="605169">
                <a:moveTo>
                  <a:pt x="296829" y="111836"/>
                </a:moveTo>
                <a:cubicBezTo>
                  <a:pt x="318086" y="109941"/>
                  <a:pt x="334123" y="115247"/>
                  <a:pt x="345700" y="122069"/>
                </a:cubicBezTo>
                <a:cubicBezTo>
                  <a:pt x="362876" y="131544"/>
                  <a:pt x="369424" y="144052"/>
                  <a:pt x="369424" y="144052"/>
                </a:cubicBezTo>
                <a:cubicBezTo>
                  <a:pt x="369424" y="144052"/>
                  <a:pt x="408806" y="146799"/>
                  <a:pt x="395520" y="226770"/>
                </a:cubicBezTo>
                <a:cubicBezTo>
                  <a:pt x="394761" y="231128"/>
                  <a:pt x="393622" y="235297"/>
                  <a:pt x="392104" y="239561"/>
                </a:cubicBezTo>
                <a:cubicBezTo>
                  <a:pt x="400075" y="238803"/>
                  <a:pt x="409280" y="243351"/>
                  <a:pt x="400360" y="274430"/>
                </a:cubicBezTo>
                <a:cubicBezTo>
                  <a:pt x="394002" y="297075"/>
                  <a:pt x="388023" y="303329"/>
                  <a:pt x="383469" y="303708"/>
                </a:cubicBezTo>
                <a:cubicBezTo>
                  <a:pt x="379293" y="330522"/>
                  <a:pt x="357942" y="364538"/>
                  <a:pt x="324444" y="376666"/>
                </a:cubicBezTo>
                <a:cubicBezTo>
                  <a:pt x="310494" y="381688"/>
                  <a:pt x="295026" y="381688"/>
                  <a:pt x="281172" y="376761"/>
                </a:cubicBezTo>
                <a:cubicBezTo>
                  <a:pt x="247009" y="364728"/>
                  <a:pt x="226322" y="330617"/>
                  <a:pt x="222147" y="303708"/>
                </a:cubicBezTo>
                <a:cubicBezTo>
                  <a:pt x="217782" y="303329"/>
                  <a:pt x="211803" y="297075"/>
                  <a:pt x="205350" y="274430"/>
                </a:cubicBezTo>
                <a:cubicBezTo>
                  <a:pt x="196525" y="243446"/>
                  <a:pt x="205825" y="238898"/>
                  <a:pt x="213701" y="239656"/>
                </a:cubicBezTo>
                <a:cubicBezTo>
                  <a:pt x="212183" y="235392"/>
                  <a:pt x="211044" y="231128"/>
                  <a:pt x="210285" y="226959"/>
                </a:cubicBezTo>
                <a:cubicBezTo>
                  <a:pt x="207533" y="212557"/>
                  <a:pt x="206774" y="199102"/>
                  <a:pt x="210190" y="186216"/>
                </a:cubicBezTo>
                <a:cubicBezTo>
                  <a:pt x="214176" y="169066"/>
                  <a:pt x="223475" y="155327"/>
                  <a:pt x="233914" y="144715"/>
                </a:cubicBezTo>
                <a:cubicBezTo>
                  <a:pt x="240556" y="137609"/>
                  <a:pt x="247958" y="131544"/>
                  <a:pt x="255929" y="126523"/>
                </a:cubicBezTo>
                <a:cubicBezTo>
                  <a:pt x="262382" y="121975"/>
                  <a:pt x="269499" y="118184"/>
                  <a:pt x="277376" y="115531"/>
                </a:cubicBezTo>
                <a:cubicBezTo>
                  <a:pt x="283544" y="113447"/>
                  <a:pt x="289997" y="112215"/>
                  <a:pt x="296829" y="111836"/>
                </a:cubicBezTo>
                <a:close/>
                <a:moveTo>
                  <a:pt x="304039" y="58271"/>
                </a:moveTo>
                <a:cubicBezTo>
                  <a:pt x="168911" y="58271"/>
                  <a:pt x="59309" y="167613"/>
                  <a:pt x="59309" y="302537"/>
                </a:cubicBezTo>
                <a:cubicBezTo>
                  <a:pt x="59309" y="360524"/>
                  <a:pt x="79616" y="413774"/>
                  <a:pt x="113398" y="455559"/>
                </a:cubicBezTo>
                <a:cubicBezTo>
                  <a:pt x="115675" y="435851"/>
                  <a:pt x="124026" y="413584"/>
                  <a:pt x="149078" y="407331"/>
                </a:cubicBezTo>
                <a:cubicBezTo>
                  <a:pt x="196999" y="395203"/>
                  <a:pt x="236001" y="367725"/>
                  <a:pt x="236001" y="367725"/>
                </a:cubicBezTo>
                <a:lnTo>
                  <a:pt x="272155" y="481804"/>
                </a:lnTo>
                <a:lnTo>
                  <a:pt x="277090" y="497249"/>
                </a:lnTo>
                <a:lnTo>
                  <a:pt x="293316" y="451484"/>
                </a:lnTo>
                <a:cubicBezTo>
                  <a:pt x="252797" y="395013"/>
                  <a:pt x="304039" y="397193"/>
                  <a:pt x="304039" y="397193"/>
                </a:cubicBezTo>
                <a:cubicBezTo>
                  <a:pt x="304039" y="397193"/>
                  <a:pt x="355377" y="395013"/>
                  <a:pt x="314762" y="451484"/>
                </a:cubicBezTo>
                <a:lnTo>
                  <a:pt x="330894" y="496965"/>
                </a:lnTo>
                <a:lnTo>
                  <a:pt x="335829" y="481710"/>
                </a:lnTo>
                <a:lnTo>
                  <a:pt x="335924" y="481994"/>
                </a:lnTo>
                <a:lnTo>
                  <a:pt x="341617" y="463897"/>
                </a:lnTo>
                <a:lnTo>
                  <a:pt x="371983" y="367915"/>
                </a:lnTo>
                <a:cubicBezTo>
                  <a:pt x="371983" y="367915"/>
                  <a:pt x="410985" y="395298"/>
                  <a:pt x="458906" y="407426"/>
                </a:cubicBezTo>
                <a:cubicBezTo>
                  <a:pt x="483958" y="413774"/>
                  <a:pt x="492308" y="435945"/>
                  <a:pt x="494586" y="455653"/>
                </a:cubicBezTo>
                <a:cubicBezTo>
                  <a:pt x="528368" y="413774"/>
                  <a:pt x="548770" y="360524"/>
                  <a:pt x="548770" y="302537"/>
                </a:cubicBezTo>
                <a:cubicBezTo>
                  <a:pt x="548770" y="167613"/>
                  <a:pt x="439168" y="58271"/>
                  <a:pt x="304039" y="58271"/>
                </a:cubicBezTo>
                <a:close/>
                <a:moveTo>
                  <a:pt x="302996" y="0"/>
                </a:moveTo>
                <a:cubicBezTo>
                  <a:pt x="470388" y="0"/>
                  <a:pt x="606086" y="135398"/>
                  <a:pt x="606086" y="302537"/>
                </a:cubicBezTo>
                <a:cubicBezTo>
                  <a:pt x="606086" y="469676"/>
                  <a:pt x="470388" y="605169"/>
                  <a:pt x="302996" y="605169"/>
                </a:cubicBezTo>
                <a:cubicBezTo>
                  <a:pt x="135603" y="605169"/>
                  <a:pt x="0" y="469676"/>
                  <a:pt x="0" y="302537"/>
                </a:cubicBezTo>
                <a:cubicBezTo>
                  <a:pt x="0" y="135398"/>
                  <a:pt x="135603" y="0"/>
                  <a:pt x="3029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user-avatar-profile_70039">
            <a:extLst>
              <a:ext uri="{FF2B5EF4-FFF2-40B4-BE49-F238E27FC236}">
                <a16:creationId xmlns:a16="http://schemas.microsoft.com/office/drawing/2014/main" id="{C609B902-AAFD-4C36-9A4B-EC92058A36E5}"/>
              </a:ext>
            </a:extLst>
          </p:cNvPr>
          <p:cNvSpPr>
            <a:spLocks noChangeAspect="1"/>
          </p:cNvSpPr>
          <p:nvPr/>
        </p:nvSpPr>
        <p:spPr bwMode="auto">
          <a:xfrm>
            <a:off x="5400351" y="4552188"/>
            <a:ext cx="324453" cy="324000"/>
          </a:xfrm>
          <a:custGeom>
            <a:avLst/>
            <a:gdLst>
              <a:gd name="connsiteX0" fmla="*/ 203130 w 605451"/>
              <a:gd name="connsiteY0" fmla="*/ 345841 h 604605"/>
              <a:gd name="connsiteX1" fmla="*/ 302807 w 605451"/>
              <a:gd name="connsiteY1" fmla="*/ 396386 h 604605"/>
              <a:gd name="connsiteX2" fmla="*/ 402301 w 605451"/>
              <a:gd name="connsiteY2" fmla="*/ 345933 h 604605"/>
              <a:gd name="connsiteX3" fmla="*/ 450630 w 605451"/>
              <a:gd name="connsiteY3" fmla="*/ 394101 h 604605"/>
              <a:gd name="connsiteX4" fmla="*/ 469119 w 605451"/>
              <a:gd name="connsiteY4" fmla="*/ 433038 h 604605"/>
              <a:gd name="connsiteX5" fmla="*/ 302807 w 605451"/>
              <a:gd name="connsiteY5" fmla="*/ 513928 h 604605"/>
              <a:gd name="connsiteX6" fmla="*/ 136403 w 605451"/>
              <a:gd name="connsiteY6" fmla="*/ 432947 h 604605"/>
              <a:gd name="connsiteX7" fmla="*/ 154893 w 605451"/>
              <a:gd name="connsiteY7" fmla="*/ 394101 h 604605"/>
              <a:gd name="connsiteX8" fmla="*/ 203130 w 605451"/>
              <a:gd name="connsiteY8" fmla="*/ 345841 h 604605"/>
              <a:gd name="connsiteX9" fmla="*/ 302771 w 605451"/>
              <a:gd name="connsiteY9" fmla="*/ 170278 h 604605"/>
              <a:gd name="connsiteX10" fmla="*/ 240548 w 605451"/>
              <a:gd name="connsiteY10" fmla="*/ 248130 h 604605"/>
              <a:gd name="connsiteX11" fmla="*/ 302771 w 605451"/>
              <a:gd name="connsiteY11" fmla="*/ 325798 h 604605"/>
              <a:gd name="connsiteX12" fmla="*/ 364903 w 605451"/>
              <a:gd name="connsiteY12" fmla="*/ 248130 h 604605"/>
              <a:gd name="connsiteX13" fmla="*/ 302771 w 605451"/>
              <a:gd name="connsiteY13" fmla="*/ 170278 h 604605"/>
              <a:gd name="connsiteX14" fmla="*/ 302771 w 605451"/>
              <a:gd name="connsiteY14" fmla="*/ 129982 h 604605"/>
              <a:gd name="connsiteX15" fmla="*/ 405257 w 605451"/>
              <a:gd name="connsiteY15" fmla="*/ 248130 h 604605"/>
              <a:gd name="connsiteX16" fmla="*/ 302771 w 605451"/>
              <a:gd name="connsiteY16" fmla="*/ 366094 h 604605"/>
              <a:gd name="connsiteX17" fmla="*/ 200194 w 605451"/>
              <a:gd name="connsiteY17" fmla="*/ 248130 h 604605"/>
              <a:gd name="connsiteX18" fmla="*/ 302771 w 605451"/>
              <a:gd name="connsiteY18" fmla="*/ 129982 h 604605"/>
              <a:gd name="connsiteX19" fmla="*/ 302771 w 605451"/>
              <a:gd name="connsiteY19" fmla="*/ 60415 h 604605"/>
              <a:gd name="connsiteX20" fmla="*/ 60591 w 605451"/>
              <a:gd name="connsiteY20" fmla="*/ 302348 h 604605"/>
              <a:gd name="connsiteX21" fmla="*/ 302771 w 605451"/>
              <a:gd name="connsiteY21" fmla="*/ 544190 h 604605"/>
              <a:gd name="connsiteX22" fmla="*/ 544952 w 605451"/>
              <a:gd name="connsiteY22" fmla="*/ 302348 h 604605"/>
              <a:gd name="connsiteX23" fmla="*/ 302771 w 605451"/>
              <a:gd name="connsiteY23" fmla="*/ 60415 h 604605"/>
              <a:gd name="connsiteX24" fmla="*/ 302771 w 605451"/>
              <a:gd name="connsiteY24" fmla="*/ 0 h 604605"/>
              <a:gd name="connsiteX25" fmla="*/ 605451 w 605451"/>
              <a:gd name="connsiteY25" fmla="*/ 302348 h 604605"/>
              <a:gd name="connsiteX26" fmla="*/ 302771 w 605451"/>
              <a:gd name="connsiteY26" fmla="*/ 604605 h 604605"/>
              <a:gd name="connsiteX27" fmla="*/ 0 w 605451"/>
              <a:gd name="connsiteY27" fmla="*/ 302348 h 604605"/>
              <a:gd name="connsiteX28" fmla="*/ 302771 w 605451"/>
              <a:gd name="connsiteY28" fmla="*/ 0 h 60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5451" h="604605">
                <a:moveTo>
                  <a:pt x="203130" y="345841"/>
                </a:moveTo>
                <a:cubicBezTo>
                  <a:pt x="227568" y="376735"/>
                  <a:pt x="263082" y="396386"/>
                  <a:pt x="302807" y="396386"/>
                </a:cubicBezTo>
                <a:cubicBezTo>
                  <a:pt x="342440" y="396386"/>
                  <a:pt x="378046" y="376735"/>
                  <a:pt x="402301" y="345933"/>
                </a:cubicBezTo>
                <a:cubicBezTo>
                  <a:pt x="423079" y="355895"/>
                  <a:pt x="440378" y="372530"/>
                  <a:pt x="450630" y="394101"/>
                </a:cubicBezTo>
                <a:lnTo>
                  <a:pt x="469119" y="433038"/>
                </a:lnTo>
                <a:cubicBezTo>
                  <a:pt x="430310" y="482212"/>
                  <a:pt x="370174" y="513928"/>
                  <a:pt x="302807" y="513928"/>
                </a:cubicBezTo>
                <a:cubicBezTo>
                  <a:pt x="235257" y="513928"/>
                  <a:pt x="175212" y="482212"/>
                  <a:pt x="136403" y="432947"/>
                </a:cubicBezTo>
                <a:lnTo>
                  <a:pt x="154893" y="394101"/>
                </a:lnTo>
                <a:cubicBezTo>
                  <a:pt x="165144" y="372530"/>
                  <a:pt x="182443" y="355804"/>
                  <a:pt x="203130" y="345841"/>
                </a:cubicBezTo>
                <a:close/>
                <a:moveTo>
                  <a:pt x="302771" y="170278"/>
                </a:moveTo>
                <a:cubicBezTo>
                  <a:pt x="268457" y="170278"/>
                  <a:pt x="240548" y="205184"/>
                  <a:pt x="240548" y="248130"/>
                </a:cubicBezTo>
                <a:cubicBezTo>
                  <a:pt x="240548" y="290984"/>
                  <a:pt x="268457" y="325798"/>
                  <a:pt x="302771" y="325798"/>
                </a:cubicBezTo>
                <a:cubicBezTo>
                  <a:pt x="336994" y="325798"/>
                  <a:pt x="364903" y="290984"/>
                  <a:pt x="364903" y="248130"/>
                </a:cubicBezTo>
                <a:cubicBezTo>
                  <a:pt x="364903" y="205184"/>
                  <a:pt x="336994" y="170278"/>
                  <a:pt x="302771" y="170278"/>
                </a:cubicBezTo>
                <a:close/>
                <a:moveTo>
                  <a:pt x="302771" y="129982"/>
                </a:moveTo>
                <a:cubicBezTo>
                  <a:pt x="359230" y="129982"/>
                  <a:pt x="405257" y="182980"/>
                  <a:pt x="405257" y="248130"/>
                </a:cubicBezTo>
                <a:cubicBezTo>
                  <a:pt x="405257" y="313188"/>
                  <a:pt x="359230" y="366094"/>
                  <a:pt x="302771" y="366094"/>
                </a:cubicBezTo>
                <a:cubicBezTo>
                  <a:pt x="246221" y="366094"/>
                  <a:pt x="200194" y="313188"/>
                  <a:pt x="200194" y="248130"/>
                </a:cubicBezTo>
                <a:cubicBezTo>
                  <a:pt x="200194" y="182980"/>
                  <a:pt x="246221" y="129982"/>
                  <a:pt x="302771" y="129982"/>
                </a:cubicBezTo>
                <a:close/>
                <a:moveTo>
                  <a:pt x="302771" y="60415"/>
                </a:moveTo>
                <a:cubicBezTo>
                  <a:pt x="169142" y="60415"/>
                  <a:pt x="60591" y="168997"/>
                  <a:pt x="60591" y="302348"/>
                </a:cubicBezTo>
                <a:cubicBezTo>
                  <a:pt x="60591" y="435700"/>
                  <a:pt x="169142" y="544190"/>
                  <a:pt x="302771" y="544190"/>
                </a:cubicBezTo>
                <a:cubicBezTo>
                  <a:pt x="436309" y="544190"/>
                  <a:pt x="544952" y="435700"/>
                  <a:pt x="544952" y="302348"/>
                </a:cubicBezTo>
                <a:cubicBezTo>
                  <a:pt x="544952" y="168997"/>
                  <a:pt x="436309" y="60415"/>
                  <a:pt x="302771" y="60415"/>
                </a:cubicBezTo>
                <a:close/>
                <a:moveTo>
                  <a:pt x="302771" y="0"/>
                </a:moveTo>
                <a:cubicBezTo>
                  <a:pt x="469717" y="0"/>
                  <a:pt x="605451" y="135636"/>
                  <a:pt x="605451" y="302348"/>
                </a:cubicBezTo>
                <a:cubicBezTo>
                  <a:pt x="605451" y="468969"/>
                  <a:pt x="469717" y="604605"/>
                  <a:pt x="302771" y="604605"/>
                </a:cubicBezTo>
                <a:cubicBezTo>
                  <a:pt x="135826" y="604605"/>
                  <a:pt x="0" y="468969"/>
                  <a:pt x="0" y="302348"/>
                </a:cubicBezTo>
                <a:cubicBezTo>
                  <a:pt x="0" y="135636"/>
                  <a:pt x="135826" y="0"/>
                  <a:pt x="3027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9D18BE-59AD-4453-AA57-429B76DE4C26}"/>
              </a:ext>
            </a:extLst>
          </p:cNvPr>
          <p:cNvSpPr txBox="1"/>
          <p:nvPr/>
        </p:nvSpPr>
        <p:spPr>
          <a:xfrm>
            <a:off x="5889438" y="4562063"/>
            <a:ext cx="3714570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alpha val="90000"/>
                  </a:prstClr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小组：</a:t>
            </a:r>
            <a:r>
              <a:rPr lang="en-US" altLang="zh-CN" spc="300" dirty="0" err="1">
                <a:solidFill>
                  <a:prstClr val="white">
                    <a:alpha val="90000"/>
                  </a:prstClr>
                </a:solidFill>
                <a:ea typeface="微软雅黑" panose="020B0503020204020204" pitchFamily="34" charset="-122"/>
              </a:rPr>
              <a:t>BitMiners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alpha val="90000"/>
                </a:prstClr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2F3B0C-839B-4532-A0C5-0FE65A15A4B8}"/>
              </a:ext>
            </a:extLst>
          </p:cNvPr>
          <p:cNvSpPr txBox="1"/>
          <p:nvPr/>
        </p:nvSpPr>
        <p:spPr>
          <a:xfrm>
            <a:off x="5889438" y="5075281"/>
            <a:ext cx="6968146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pc="300" dirty="0">
                <a:solidFill>
                  <a:prstClr val="white">
                    <a:alpha val="90000"/>
                  </a:prstClr>
                </a:solidFill>
                <a:latin typeface="微软雅黑"/>
                <a:ea typeface="微软雅黑" panose="020B0503020204020204" pitchFamily="34" charset="-122"/>
              </a:rPr>
              <a:t>成员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alpha val="90000"/>
                  </a:prstClr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：王鹿鸣，林斐璇，线依然，程嘉荣，周永扬</a:t>
            </a:r>
          </a:p>
        </p:txBody>
      </p:sp>
    </p:spTree>
    <p:extLst>
      <p:ext uri="{BB962C8B-B14F-4D97-AF65-F5344CB8AC3E}">
        <p14:creationId xmlns:p14="http://schemas.microsoft.com/office/powerpoint/2010/main" val="406996779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234987F0-E0CB-448B-93C2-1AED92645BA7}"/>
              </a:ext>
            </a:extLst>
          </p:cNvPr>
          <p:cNvSpPr/>
          <p:nvPr/>
        </p:nvSpPr>
        <p:spPr bwMode="auto">
          <a:xfrm>
            <a:off x="3262558" y="112345"/>
            <a:ext cx="952500" cy="1446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7792EE0-0A94-4B1A-89B0-B8AEF3BFFF8B}"/>
              </a:ext>
            </a:extLst>
          </p:cNvPr>
          <p:cNvSpPr txBox="1"/>
          <p:nvPr/>
        </p:nvSpPr>
        <p:spPr bwMode="auto">
          <a:xfrm>
            <a:off x="5335437" y="844409"/>
            <a:ext cx="861774" cy="524335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sz="4400" b="1" spc="200" dirty="0">
                <a:solidFill>
                  <a:schemeClr val="tx2"/>
                </a:solidFill>
                <a:latin typeface="+mn-ea"/>
                <a:ea typeface="+mn-ea"/>
                <a:cs typeface="+mn-ea"/>
                <a:sym typeface="+mn-lt"/>
              </a:rPr>
              <a:t>|</a:t>
            </a:r>
            <a:r>
              <a:rPr lang="en-US" altLang="zh-CN" sz="4400" b="1" spc="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4400" b="1" spc="200" dirty="0"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299253" y="1538442"/>
            <a:ext cx="3751673" cy="3729893"/>
            <a:chOff x="6597449" y="1148208"/>
            <a:chExt cx="3751673" cy="3729893"/>
          </a:xfrm>
        </p:grpSpPr>
        <p:grpSp>
          <p:nvGrpSpPr>
            <p:cNvPr id="3" name="组合 2"/>
            <p:cNvGrpSpPr/>
            <p:nvPr/>
          </p:nvGrpSpPr>
          <p:grpSpPr>
            <a:xfrm>
              <a:off x="6597449" y="1148208"/>
              <a:ext cx="3751673" cy="620713"/>
              <a:chOff x="5855427" y="1647453"/>
              <a:chExt cx="3751673" cy="620713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B256AE-680D-4CCC-B51F-B69BF45F0365}"/>
                  </a:ext>
                </a:extLst>
              </p:cNvPr>
              <p:cNvSpPr txBox="1"/>
              <p:nvPr/>
            </p:nvSpPr>
            <p:spPr>
              <a:xfrm>
                <a:off x="6549853" y="1696200"/>
                <a:ext cx="3057247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数据准备与预处理</a:t>
                </a: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CD969C8-E62F-446D-85AA-293C5C9F7396}"/>
                  </a:ext>
                </a:extLst>
              </p:cNvPr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6597449" y="2185044"/>
              <a:ext cx="2674455" cy="620713"/>
              <a:chOff x="5855427" y="1647453"/>
              <a:chExt cx="2674455" cy="620713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1B256AE-680D-4CCC-B51F-B69BF45F0365}"/>
                  </a:ext>
                </a:extLst>
              </p:cNvPr>
              <p:cNvSpPr txBox="1"/>
              <p:nvPr/>
            </p:nvSpPr>
            <p:spPr>
              <a:xfrm>
                <a:off x="6549853" y="1696200"/>
                <a:ext cx="1980029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数据可视化</a:t>
                </a: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4CD969C8-E62F-446D-85AA-293C5C9F7396}"/>
                  </a:ext>
                </a:extLst>
              </p:cNvPr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597449" y="3221216"/>
              <a:ext cx="2315383" cy="620713"/>
              <a:chOff x="5855427" y="1647453"/>
              <a:chExt cx="2315383" cy="620713"/>
            </a:xfrm>
          </p:grpSpPr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41B256AE-680D-4CCC-B51F-B69BF45F0365}"/>
                  </a:ext>
                </a:extLst>
              </p:cNvPr>
              <p:cNvSpPr txBox="1"/>
              <p:nvPr/>
            </p:nvSpPr>
            <p:spPr>
              <a:xfrm>
                <a:off x="6549853" y="1696200"/>
                <a:ext cx="1620957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模型训练</a:t>
                </a: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4CD969C8-E62F-446D-85AA-293C5C9F7396}"/>
                  </a:ext>
                </a:extLst>
              </p:cNvPr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3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6597449" y="4257388"/>
              <a:ext cx="2315383" cy="620713"/>
              <a:chOff x="5855427" y="1647453"/>
              <a:chExt cx="2315383" cy="620713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1B256AE-680D-4CCC-B51F-B69BF45F0365}"/>
                  </a:ext>
                </a:extLst>
              </p:cNvPr>
              <p:cNvSpPr txBox="1"/>
              <p:nvPr/>
            </p:nvSpPr>
            <p:spPr>
              <a:xfrm>
                <a:off x="6549853" y="1696200"/>
                <a:ext cx="1620957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结果展示</a:t>
                </a: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4CD969C8-E62F-446D-85AA-293C5C9F7396}"/>
                  </a:ext>
                </a:extLst>
              </p:cNvPr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4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91815" y="3000270"/>
            <a:ext cx="4839831" cy="857460"/>
            <a:chOff x="5588007" y="1590635"/>
            <a:chExt cx="4839831" cy="85746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1B256AE-680D-4CCC-B51F-B69BF45F0365}"/>
                </a:ext>
              </a:extLst>
            </p:cNvPr>
            <p:cNvSpPr txBox="1"/>
            <p:nvPr/>
          </p:nvSpPr>
          <p:spPr>
            <a:xfrm>
              <a:off x="6549853" y="1696200"/>
              <a:ext cx="387798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600" b="1" dirty="0">
                  <a:sym typeface="+mn-lt"/>
                </a:rPr>
                <a:t>数据准备与预处理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D969C8-E62F-446D-85AA-293C5C9F7396}"/>
                </a:ext>
              </a:extLst>
            </p:cNvPr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4000" b="1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67066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91815" y="3000270"/>
            <a:ext cx="3454836" cy="857460"/>
            <a:chOff x="5588007" y="1590635"/>
            <a:chExt cx="3454836" cy="85746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1B256AE-680D-4CCC-B51F-B69BF45F0365}"/>
                </a:ext>
              </a:extLst>
            </p:cNvPr>
            <p:cNvSpPr txBox="1"/>
            <p:nvPr/>
          </p:nvSpPr>
          <p:spPr>
            <a:xfrm>
              <a:off x="6549853" y="1696200"/>
              <a:ext cx="249299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600" b="1" dirty="0">
                  <a:sym typeface="+mn-lt"/>
                </a:rPr>
                <a:t>数据可视化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D969C8-E62F-446D-85AA-293C5C9F7396}"/>
                </a:ext>
              </a:extLst>
            </p:cNvPr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4000" b="1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01727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91815" y="3000270"/>
            <a:ext cx="2993171" cy="857460"/>
            <a:chOff x="5588007" y="1590635"/>
            <a:chExt cx="2993171" cy="85746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1B256AE-680D-4CCC-B51F-B69BF45F0365}"/>
                </a:ext>
              </a:extLst>
            </p:cNvPr>
            <p:cNvSpPr txBox="1"/>
            <p:nvPr/>
          </p:nvSpPr>
          <p:spPr>
            <a:xfrm>
              <a:off x="6549853" y="1696200"/>
              <a:ext cx="203132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600" b="1" dirty="0">
                  <a:sym typeface="+mn-lt"/>
                </a:rPr>
                <a:t>模型训练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D969C8-E62F-446D-85AA-293C5C9F7396}"/>
                </a:ext>
              </a:extLst>
            </p:cNvPr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3</a:t>
              </a:r>
              <a:endParaRPr lang="zh-CN" altLang="en-US" sz="4000" b="1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0998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ym typeface="+mn-lt"/>
              </a:rPr>
              <a:t>模型训练</a:t>
            </a:r>
            <a:r>
              <a:rPr lang="en-US" altLang="zh-CN" dirty="0">
                <a:sym typeface="+mn-lt"/>
              </a:rPr>
              <a:t>-</a:t>
            </a:r>
            <a:r>
              <a:rPr lang="zh-CN" altLang="en-US" dirty="0">
                <a:sym typeface="+mn-lt"/>
              </a:rPr>
              <a:t>特征提取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C0F95D-3B38-4B34-906F-8E5B424B722D}"/>
              </a:ext>
            </a:extLst>
          </p:cNvPr>
          <p:cNvSpPr txBox="1"/>
          <p:nvPr/>
        </p:nvSpPr>
        <p:spPr>
          <a:xfrm>
            <a:off x="257694" y="881223"/>
            <a:ext cx="11676611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训练目标：</a:t>
            </a:r>
            <a:r>
              <a:rPr lang="zh-CN" altLang="en-US" sz="2400" dirty="0"/>
              <a:t>采用</a:t>
            </a:r>
            <a:r>
              <a:rPr lang="en-US" altLang="zh-CN" sz="2400" dirty="0"/>
              <a:t>KNN</a:t>
            </a:r>
            <a:r>
              <a:rPr lang="zh-CN" altLang="en-US" sz="2400" dirty="0"/>
              <a:t>、支持向量机（</a:t>
            </a:r>
            <a:r>
              <a:rPr lang="en-US" altLang="zh-CN" sz="2400" dirty="0"/>
              <a:t>SVM</a:t>
            </a:r>
            <a:r>
              <a:rPr lang="zh-CN" altLang="en-US" sz="2400" dirty="0"/>
              <a:t>）、</a:t>
            </a:r>
            <a:r>
              <a:rPr lang="en-US" altLang="zh-CN" sz="2400" dirty="0"/>
              <a:t>BP</a:t>
            </a:r>
            <a:r>
              <a:rPr lang="zh-CN" altLang="en-US" sz="2400" dirty="0"/>
              <a:t>神经网络、</a:t>
            </a:r>
            <a:r>
              <a:rPr lang="en-US" altLang="zh-CN" sz="2400" dirty="0"/>
              <a:t>BERT</a:t>
            </a:r>
            <a:r>
              <a:rPr lang="zh-CN" altLang="en-US" sz="2400" dirty="0"/>
              <a:t>实现对</a:t>
            </a:r>
            <a:r>
              <a:rPr lang="en-US" altLang="zh-CN" sz="2400" dirty="0"/>
              <a:t>StumbleUpon</a:t>
            </a:r>
            <a:r>
              <a:rPr lang="zh-CN" altLang="en-US" sz="2400" dirty="0"/>
              <a:t>数据集的分类。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特征提取：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TF-IDF</a:t>
            </a:r>
            <a:r>
              <a:rPr lang="zh-CN" altLang="en-US" sz="2400" b="1" dirty="0"/>
              <a:t>：</a:t>
            </a:r>
            <a:r>
              <a:rPr lang="zh-CN" altLang="en-US" sz="2400" dirty="0"/>
              <a:t>词频</a:t>
            </a:r>
            <a:r>
              <a:rPr lang="en-US" altLang="zh-CN" sz="2400" dirty="0"/>
              <a:t>-</a:t>
            </a:r>
            <a:r>
              <a:rPr lang="zh-CN" altLang="en-US" sz="2400" dirty="0"/>
              <a:t>逆文档频率。采用</a:t>
            </a:r>
            <a:r>
              <a:rPr lang="en-US" altLang="zh-CN" sz="2400" dirty="0"/>
              <a:t>TF-IDF</a:t>
            </a:r>
            <a:r>
              <a:rPr lang="zh-CN" altLang="en-US" sz="2400" dirty="0"/>
              <a:t>作为文本特征，输出一个稀疏矩阵，每行代表一个文本，每列代表一个词条，每个元素代表该词条在该文本中的</a:t>
            </a:r>
            <a:r>
              <a:rPr lang="en-US" altLang="zh-CN" sz="2400" dirty="0"/>
              <a:t>TF-IDF</a:t>
            </a:r>
            <a:r>
              <a:rPr lang="zh-CN" altLang="en-US" sz="2400" dirty="0"/>
              <a:t>值。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截断奇异值分解：</a:t>
            </a:r>
            <a:r>
              <a:rPr lang="en-US" altLang="zh-CN" sz="2400" dirty="0"/>
              <a:t>TF-IDF</a:t>
            </a:r>
            <a:r>
              <a:rPr lang="zh-CN" altLang="en-US" sz="2400" dirty="0"/>
              <a:t>矩阵过大且稀疏，通过奇异值分解进行降维。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45472D-99C1-4A1E-8343-09017EE5A0E9}"/>
                  </a:ext>
                </a:extLst>
              </p:cNvPr>
              <p:cNvSpPr txBox="1"/>
              <p:nvPr/>
            </p:nvSpPr>
            <p:spPr>
              <a:xfrm>
                <a:off x="3340100" y="4843041"/>
                <a:ext cx="23183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altLang="zh-CN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zh-CN" altLang="zh-CN" sz="3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Σ</m:t>
                      </m:r>
                      <m:sSup>
                        <m:sSupPr>
                          <m:ctrlPr>
                            <a:rPr lang="zh-CN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zh-CN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45472D-99C1-4A1E-8343-09017EE5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00" y="4843041"/>
                <a:ext cx="231832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A60A0E-5FD3-454F-AEEB-F42C1B9EDEF5}"/>
                  </a:ext>
                </a:extLst>
              </p:cNvPr>
              <p:cNvSpPr/>
              <p:nvPr/>
            </p:nvSpPr>
            <p:spPr>
              <a:xfrm>
                <a:off x="6533575" y="4970383"/>
                <a:ext cx="2771464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360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36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A60A0E-5FD3-454F-AEEB-F42C1B9ED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75" y="4970383"/>
                <a:ext cx="2771464" cy="668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03759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ym typeface="+mn-lt"/>
              </a:rPr>
              <a:t>模型训练</a:t>
            </a:r>
            <a:r>
              <a:rPr lang="en-US" altLang="zh-CN" dirty="0">
                <a:sym typeface="+mn-lt"/>
              </a:rPr>
              <a:t>-K-NN</a:t>
            </a:r>
            <a:endParaRPr lang="zh-CN" altLang="en-US" dirty="0">
              <a:sym typeface="+mn-lt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23ECD4-33D2-47A6-8051-E4BE65AB35C0}"/>
              </a:ext>
            </a:extLst>
          </p:cNvPr>
          <p:cNvSpPr txBox="1"/>
          <p:nvPr/>
        </p:nvSpPr>
        <p:spPr>
          <a:xfrm>
            <a:off x="357352" y="1067384"/>
            <a:ext cx="5707012" cy="2797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K-NN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采用欧氏距离作为距离度量方法，</a:t>
            </a:r>
            <a:r>
              <a:rPr lang="en-US" altLang="zh-CN" sz="2400" dirty="0"/>
              <a:t>n=3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取最多类别为最终预测结果。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准确率：</a:t>
            </a:r>
            <a:r>
              <a:rPr lang="en-US" altLang="zh-CN" sz="2400" dirty="0"/>
              <a:t>0.752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9135FB-FAD4-44E7-985C-E448966C09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1085850"/>
            <a:ext cx="4836948" cy="459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0404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ym typeface="+mn-lt"/>
              </a:rPr>
              <a:t>模型训练</a:t>
            </a:r>
            <a:r>
              <a:rPr lang="en-US" altLang="zh-CN" dirty="0">
                <a:sym typeface="+mn-lt"/>
              </a:rPr>
              <a:t>-SVM</a:t>
            </a:r>
            <a:endParaRPr lang="zh-CN" altLang="en-US" dirty="0">
              <a:sym typeface="+mn-lt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3D188A-F3B8-4ED6-B92E-26844ECC55AF}"/>
              </a:ext>
            </a:extLst>
          </p:cNvPr>
          <p:cNvSpPr txBox="1"/>
          <p:nvPr/>
        </p:nvSpPr>
        <p:spPr>
          <a:xfrm>
            <a:off x="357352" y="1463040"/>
            <a:ext cx="3818674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SVM: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核函数使用</a:t>
            </a:r>
            <a:r>
              <a:rPr lang="en-US" altLang="zh-CN" sz="2400" dirty="0"/>
              <a:t>RBF</a:t>
            </a:r>
            <a:r>
              <a:rPr lang="zh-CN" altLang="en-US" sz="2400" dirty="0"/>
              <a:t>（高斯核）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8FF207-6507-4B00-A062-212F31D22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89" y="3322743"/>
            <a:ext cx="5079172" cy="766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7AA8676-F738-419E-BEB3-8ABC55D62835}"/>
              </a:ext>
            </a:extLst>
          </p:cNvPr>
          <p:cNvSpPr txBox="1"/>
          <p:nvPr/>
        </p:nvSpPr>
        <p:spPr>
          <a:xfrm>
            <a:off x="357352" y="4259907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准确率：</a:t>
            </a:r>
            <a:r>
              <a:rPr lang="en-US" altLang="zh-CN" sz="2400" dirty="0"/>
              <a:t>0.804</a:t>
            </a:r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C0C97D2-E22E-4AF2-B0D6-291B1E3DAE1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641" y="2901205"/>
            <a:ext cx="4706102" cy="10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1838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ym typeface="+mn-lt"/>
              </a:rPr>
              <a:t>模型训练</a:t>
            </a:r>
            <a:r>
              <a:rPr lang="en-US" altLang="zh-CN" dirty="0">
                <a:sym typeface="+mn-lt"/>
              </a:rPr>
              <a:t>-BP</a:t>
            </a:r>
            <a:r>
              <a:rPr lang="zh-CN" altLang="en-US" dirty="0">
                <a:sym typeface="+mn-lt"/>
              </a:rPr>
              <a:t>神经网络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3D188A-F3B8-4ED6-B92E-26844ECC55AF}"/>
              </a:ext>
            </a:extLst>
          </p:cNvPr>
          <p:cNvSpPr txBox="1"/>
          <p:nvPr/>
        </p:nvSpPr>
        <p:spPr>
          <a:xfrm>
            <a:off x="357352" y="1463040"/>
            <a:ext cx="625957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BP</a:t>
            </a:r>
            <a:r>
              <a:rPr lang="zh-CN" altLang="en-US" sz="2400" b="1" dirty="0"/>
              <a:t>神经网络</a:t>
            </a:r>
            <a:r>
              <a:rPr lang="en-US" altLang="zh-CN" sz="2400" b="1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Batch_size</a:t>
            </a:r>
            <a:r>
              <a:rPr lang="en-US" altLang="zh-CN" sz="2400" dirty="0"/>
              <a:t> = 32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共</a:t>
            </a:r>
            <a:r>
              <a:rPr lang="en-US" altLang="zh-CN" sz="2400" dirty="0"/>
              <a:t>3</a:t>
            </a:r>
            <a:r>
              <a:rPr lang="zh-CN" altLang="en-US" sz="2400" dirty="0"/>
              <a:t>个全连接层，隐藏层采用</a:t>
            </a:r>
            <a:r>
              <a:rPr lang="en-US" altLang="zh-CN" sz="2400" dirty="0" err="1"/>
              <a:t>relu</a:t>
            </a:r>
            <a:r>
              <a:rPr lang="zh-CN" altLang="en-US" sz="2400" dirty="0"/>
              <a:t>激活，输出采用</a:t>
            </a:r>
            <a:r>
              <a:rPr lang="en-US" altLang="zh-CN" sz="2400" dirty="0"/>
              <a:t>sigmoid</a:t>
            </a:r>
            <a:r>
              <a:rPr lang="zh-CN" altLang="en-US" sz="2400" dirty="0"/>
              <a:t>激活。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AA8676-F738-419E-BEB3-8ABC55D62835}"/>
              </a:ext>
            </a:extLst>
          </p:cNvPr>
          <p:cNvSpPr txBox="1"/>
          <p:nvPr/>
        </p:nvSpPr>
        <p:spPr>
          <a:xfrm>
            <a:off x="499516" y="4667847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准确率：</a:t>
            </a:r>
            <a:r>
              <a:rPr lang="en-US" altLang="zh-CN" sz="2400" dirty="0"/>
              <a:t>0.805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D1BC4B-E5A8-4E33-9813-F5BFD5A879E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931" y="1728488"/>
            <a:ext cx="5353396" cy="36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0560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封3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377</Words>
  <Application>Microsoft Macintosh PowerPoint</Application>
  <PresentationFormat>宽屏</PresentationFormat>
  <Paragraphs>65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微软雅黑</vt:lpstr>
      <vt:lpstr>Arial</vt:lpstr>
      <vt:lpstr>Cambria Math</vt:lpstr>
      <vt:lpstr>Century Gothic</vt:lpstr>
      <vt:lpstr>Times New Roman</vt:lpstr>
      <vt:lpstr>封3​​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模型训练-特征提取</vt:lpstr>
      <vt:lpstr>模型训练-K-NN</vt:lpstr>
      <vt:lpstr>模型训练-SVM</vt:lpstr>
      <vt:lpstr>模型训练-BP神经网络</vt:lpstr>
      <vt:lpstr>模型训练-BERT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zyy</dc:creator>
  <cp:lastModifiedBy>M14697</cp:lastModifiedBy>
  <cp:revision>55</cp:revision>
  <dcterms:created xsi:type="dcterms:W3CDTF">2024-05-07T09:28:42Z</dcterms:created>
  <dcterms:modified xsi:type="dcterms:W3CDTF">2024-05-07T12:25:34Z</dcterms:modified>
</cp:coreProperties>
</file>