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1" r:id="rId7"/>
    <p:sldId id="262" r:id="rId8"/>
    <p:sldId id="275" r:id="rId9"/>
    <p:sldId id="263" r:id="rId10"/>
    <p:sldId id="265" r:id="rId11"/>
    <p:sldId id="272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3692"/>
  </p:normalViewPr>
  <p:slideViewPr>
    <p:cSldViewPr snapToGrid="0" snapToObjects="1">
      <p:cViewPr varScale="1">
        <p:scale>
          <a:sx n="81" d="100"/>
          <a:sy n="81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6629400" y="2395537"/>
            <a:ext cx="488526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BUSINESS PLAN</a:t>
            </a:r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6629400" y="3015848"/>
            <a:ext cx="4885267" cy="82638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5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项目策划</a:t>
            </a:r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629400" y="3857940"/>
            <a:ext cx="488526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0" name="Picture 2" descr="http://dc.officeplus.cn/t/33/CF843B91917E7B5BAA55EB332D39666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3" r="21883"/>
          <a:stretch/>
        </p:blipFill>
        <p:spPr bwMode="auto">
          <a:xfrm>
            <a:off x="694277" y="660905"/>
            <a:ext cx="5274000" cy="5274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52400">
            <a:solidFill>
              <a:schemeClr val="accent2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96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 userDrawn="1"/>
        </p:nvSpPr>
        <p:spPr>
          <a:xfrm>
            <a:off x="4421189" y="1753397"/>
            <a:ext cx="3351212" cy="3351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4421189" y="2782669"/>
            <a:ext cx="326813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4421189" y="3334301"/>
            <a:ext cx="3268134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市场分析</a:t>
            </a:r>
          </a:p>
        </p:txBody>
      </p:sp>
    </p:spTree>
    <p:extLst>
      <p:ext uri="{BB962C8B-B14F-4D97-AF65-F5344CB8AC3E}">
        <p14:creationId xmlns:p14="http://schemas.microsoft.com/office/powerpoint/2010/main" val="203483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1"/>
            <a:ext cx="12192000" cy="6856101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"/>
            <a:ext cx="12192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7" y="215846"/>
            <a:ext cx="4667249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7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377" y="776319"/>
            <a:ext cx="4667249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18059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78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88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89" r:id="rId3"/>
    <p:sldLayoutId id="2147483692" r:id="rId4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29400" y="2395537"/>
            <a:ext cx="4885267" cy="646331"/>
          </a:xfrm>
        </p:spPr>
        <p:txBody>
          <a:bodyPr/>
          <a:lstStyle/>
          <a:p>
            <a:r>
              <a:rPr lang="en-US" altLang="zh-CN" dirty="0"/>
              <a:t>Message Board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29400" y="3015848"/>
            <a:ext cx="4885267" cy="826380"/>
          </a:xfrm>
        </p:spPr>
        <p:txBody>
          <a:bodyPr/>
          <a:lstStyle/>
          <a:p>
            <a:r>
              <a:rPr lang="zh-CN" altLang="en-US" dirty="0"/>
              <a:t>学生留言板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9693111" y="3915074"/>
            <a:ext cx="1355103" cy="313932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对不队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6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项目集合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3707152" y="1866561"/>
            <a:ext cx="4777699" cy="4137072"/>
            <a:chOff x="2724079" y="1043685"/>
            <a:chExt cx="3583741" cy="3103208"/>
          </a:xfrm>
        </p:grpSpPr>
        <p:grpSp>
          <p:nvGrpSpPr>
            <p:cNvPr id="43" name="组 42"/>
            <p:cNvGrpSpPr/>
            <p:nvPr/>
          </p:nvGrpSpPr>
          <p:grpSpPr>
            <a:xfrm>
              <a:off x="3317472" y="1043685"/>
              <a:ext cx="2396954" cy="1072428"/>
              <a:chOff x="3286088" y="1061323"/>
              <a:chExt cx="2396954" cy="1072428"/>
            </a:xfrm>
          </p:grpSpPr>
          <p:sp>
            <p:nvSpPr>
              <p:cNvPr id="61" name="六边形 60"/>
              <p:cNvSpPr/>
              <p:nvPr/>
            </p:nvSpPr>
            <p:spPr>
              <a:xfrm rot="1799508">
                <a:off x="4439027" y="1061324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799508">
                <a:off x="3286088" y="106132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 48"/>
            <p:cNvGrpSpPr/>
            <p:nvPr/>
          </p:nvGrpSpPr>
          <p:grpSpPr>
            <a:xfrm>
              <a:off x="2724079" y="2060311"/>
              <a:ext cx="3583741" cy="1072433"/>
              <a:chOff x="2724079" y="2060313"/>
              <a:chExt cx="3583741" cy="1072433"/>
            </a:xfrm>
          </p:grpSpPr>
          <p:sp>
            <p:nvSpPr>
              <p:cNvPr id="59" name="六边形 58"/>
              <p:cNvSpPr/>
              <p:nvPr/>
            </p:nvSpPr>
            <p:spPr>
              <a:xfrm rot="1799508">
                <a:off x="2724079" y="206031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799508">
                <a:off x="5063805" y="2060319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 52"/>
            <p:cNvGrpSpPr/>
            <p:nvPr/>
          </p:nvGrpSpPr>
          <p:grpSpPr>
            <a:xfrm>
              <a:off x="3317472" y="3074463"/>
              <a:ext cx="2396954" cy="1072430"/>
              <a:chOff x="3286088" y="3039187"/>
              <a:chExt cx="2396954" cy="1072430"/>
            </a:xfrm>
          </p:grpSpPr>
          <p:sp>
            <p:nvSpPr>
              <p:cNvPr id="57" name="六边形 56"/>
              <p:cNvSpPr/>
              <p:nvPr/>
            </p:nvSpPr>
            <p:spPr>
              <a:xfrm rot="1799508">
                <a:off x="3286088" y="3039187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六边形 57"/>
              <p:cNvSpPr/>
              <p:nvPr/>
            </p:nvSpPr>
            <p:spPr>
              <a:xfrm rot="1799508">
                <a:off x="4439027" y="3039190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6" name="六边形 55"/>
            <p:cNvSpPr/>
            <p:nvPr/>
          </p:nvSpPr>
          <p:spPr>
            <a:xfrm rot="1799508">
              <a:off x="3893942" y="2060314"/>
              <a:ext cx="1244015" cy="1072427"/>
            </a:xfrm>
            <a:prstGeom prst="hexagon">
              <a:avLst>
                <a:gd name="adj" fmla="val 28919"/>
                <a:gd name="vf" fmla="val 115470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931609" y="18910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定时重启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740269" y="2217305"/>
            <a:ext cx="263253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服务器以及服务器软件定时重启，防止服务器冗机</a:t>
            </a:r>
            <a:endParaRPr lang="zh-CN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08346" y="32610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4"/>
                </a:solidFill>
                <a:cs typeface="+mn-ea"/>
                <a:sym typeface="+mn-lt"/>
              </a:rPr>
              <a:t>服务器系统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519599" y="3587312"/>
            <a:ext cx="2472885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采用轻量级</a:t>
            </a:r>
            <a:r>
              <a:rPr lang="en-US" altLang="zh-CN" sz="1333" kern="0" dirty="0" err="1">
                <a:solidFill>
                  <a:schemeClr val="bg1"/>
                </a:solidFill>
                <a:cs typeface="+mn-ea"/>
                <a:sym typeface="+mn-lt"/>
              </a:rPr>
              <a:t>debian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系统，手动安装需求软件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200331" y="460111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安全密钥登陆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740269" y="4927325"/>
            <a:ext cx="263253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关闭传统密码登陆服务器，开启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SSH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安全密钥登陆服务器</a:t>
            </a:r>
          </a:p>
        </p:txBody>
      </p:sp>
      <p:sp>
        <p:nvSpPr>
          <p:cNvPr id="75" name="文本框 74"/>
          <p:cNvSpPr txBox="1"/>
          <p:nvPr/>
        </p:nvSpPr>
        <p:spPr>
          <a:xfrm flipH="1">
            <a:off x="2484651" y="189109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腾讯云高性能服务器</a:t>
            </a:r>
          </a:p>
        </p:txBody>
      </p:sp>
      <p:sp>
        <p:nvSpPr>
          <p:cNvPr id="76" name="文本框 75"/>
          <p:cNvSpPr txBox="1"/>
          <p:nvPr/>
        </p:nvSpPr>
        <p:spPr>
          <a:xfrm flipH="1">
            <a:off x="1953407" y="2217305"/>
            <a:ext cx="257253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采用腾讯云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1G1H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高性能服务器，满足高并发时的业务需求</a:t>
            </a:r>
            <a:endParaRPr lang="zh-CN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 flipH="1">
            <a:off x="2486433" y="32610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4"/>
                </a:solidFill>
                <a:cs typeface="+mn-ea"/>
                <a:sym typeface="+mn-lt"/>
              </a:rPr>
              <a:t>域名解析</a:t>
            </a:r>
          </a:p>
        </p:txBody>
      </p:sp>
      <p:sp>
        <p:nvSpPr>
          <p:cNvPr id="78" name="文本框 77"/>
          <p:cNvSpPr txBox="1"/>
          <p:nvPr/>
        </p:nvSpPr>
        <p:spPr>
          <a:xfrm flipH="1">
            <a:off x="1311762" y="3587312"/>
            <a:ext cx="2600121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申请域名并配置服务器，能通过域名访问网站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2708447" y="4601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防火墙配置</a:t>
            </a:r>
          </a:p>
        </p:txBody>
      </p:sp>
      <p:sp>
        <p:nvSpPr>
          <p:cNvPr id="80" name="文本框 79"/>
          <p:cNvSpPr txBox="1"/>
          <p:nvPr/>
        </p:nvSpPr>
        <p:spPr>
          <a:xfrm flipH="1">
            <a:off x="2091093" y="4927325"/>
            <a:ext cx="244529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配置服务器端</a:t>
            </a:r>
            <a:r>
              <a:rPr lang="en-US" altLang="zh-CN" sz="1333" kern="0" dirty="0" err="1">
                <a:solidFill>
                  <a:schemeClr val="bg1"/>
                </a:solidFill>
                <a:cs typeface="+mn-ea"/>
                <a:sym typeface="+mn-lt"/>
              </a:rPr>
              <a:t>iptables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，仅放通所需端口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5597311" y="3716693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项目集合</a:t>
            </a:r>
          </a:p>
        </p:txBody>
      </p:sp>
    </p:spTree>
    <p:extLst>
      <p:ext uri="{BB962C8B-B14F-4D97-AF65-F5344CB8AC3E}">
        <p14:creationId xmlns:p14="http://schemas.microsoft.com/office/powerpoint/2010/main" val="5121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29400" y="2395537"/>
            <a:ext cx="4885267" cy="646331"/>
          </a:xfrm>
        </p:spPr>
        <p:txBody>
          <a:bodyPr/>
          <a:lstStyle/>
          <a:p>
            <a:r>
              <a:rPr lang="en-US" altLang="zh-CN" dirty="0"/>
              <a:t>THANK YOU!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29400" y="3015848"/>
            <a:ext cx="4885267" cy="826380"/>
          </a:xfrm>
        </p:spPr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629400" y="3857940"/>
            <a:ext cx="4885267" cy="313932"/>
          </a:xfrm>
        </p:spPr>
        <p:txBody>
          <a:bodyPr/>
          <a:lstStyle/>
          <a:p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2210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项目分析 </a:t>
            </a:r>
          </a:p>
        </p:txBody>
      </p:sp>
    </p:spTree>
    <p:extLst>
      <p:ext uri="{BB962C8B-B14F-4D97-AF65-F5344CB8AC3E}">
        <p14:creationId xmlns:p14="http://schemas.microsoft.com/office/powerpoint/2010/main" val="1696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1593" y="1734420"/>
            <a:ext cx="29161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一、功能业务分析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451593" y="2319050"/>
            <a:ext cx="58986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37943" y="2564060"/>
            <a:ext cx="5665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①学生向两位校长留言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②学生向普通校长留言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③学生向指定部门留言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④学生向指定学院留言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⑤可以选择不同留言类型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⑥是否匿名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⑦验证码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⑧留言包括标题、内容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⑨学生可以查询留言（已回复留言）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⑩每个留言成功，生成编号，学生可以记住编号查询</a:t>
            </a:r>
            <a:endParaRPr lang="zh-CN" altLang="zh-CN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2817" y="1838196"/>
            <a:ext cx="5062887" cy="32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前提准备</a:t>
            </a:r>
          </a:p>
        </p:txBody>
      </p:sp>
    </p:spTree>
    <p:extLst>
      <p:ext uri="{BB962C8B-B14F-4D97-AF65-F5344CB8AC3E}">
        <p14:creationId xmlns:p14="http://schemas.microsoft.com/office/powerpoint/2010/main" val="30941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26723" y="2110921"/>
            <a:ext cx="3423710" cy="3394021"/>
            <a:chOff x="836142" y="2356202"/>
            <a:chExt cx="2354275" cy="233385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489740" y="2072171"/>
            <a:ext cx="501506" cy="501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489740" y="3183146"/>
            <a:ext cx="501506" cy="501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522829" y="4351418"/>
            <a:ext cx="501506" cy="5015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160557" y="1911503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首页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60557" y="2312338"/>
            <a:ext cx="617046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最新留言、热门留言显示留言的逻辑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留言板预览默认排序顺序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5160560" y="3011234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留言板列表页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46354" y="3414110"/>
            <a:ext cx="592293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根据用户需求选择留言板显示的留言对象</a:t>
            </a:r>
            <a:endParaRPr lang="en-US" altLang="zh-CN" sz="16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列表内容的翻页功能，指定页数翻页功能</a:t>
            </a:r>
          </a:p>
        </p:txBody>
      </p:sp>
      <p:sp>
        <p:nvSpPr>
          <p:cNvPr id="28" name="文本框 8"/>
          <p:cNvSpPr txBox="1"/>
          <p:nvPr/>
        </p:nvSpPr>
        <p:spPr>
          <a:xfrm>
            <a:off x="5179175" y="4169925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发表留言页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75349" y="4625267"/>
            <a:ext cx="634014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匿名发表、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客户端校验文字长度、验证码，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 Servlet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进行二次校验，确认发表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敏感词单独做一张数据库的表，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中利用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DFA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算法进行检索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防止提交失败数据丢失，跳转新页面、防止重复留言，每次访问生成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Token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令牌</a:t>
            </a: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536722" y="5870298"/>
            <a:ext cx="501506" cy="5015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160562" y="5750346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异常页面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46354" y="6165594"/>
            <a:ext cx="592293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404</a:t>
            </a: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500</a:t>
            </a: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等错误页面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2"/>
          </p:nvPr>
        </p:nvSpPr>
        <p:spPr>
          <a:xfrm>
            <a:off x="3762377" y="776319"/>
            <a:ext cx="4667249" cy="421829"/>
          </a:xfrm>
        </p:spPr>
        <p:txBody>
          <a:bodyPr/>
          <a:lstStyle/>
          <a:p>
            <a:r>
              <a:rPr lang="zh-CN" altLang="en-US" dirty="0"/>
              <a:t>前提准备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719659" y="1222210"/>
            <a:ext cx="29161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二、需求页面分析</a:t>
            </a:r>
          </a:p>
        </p:txBody>
      </p:sp>
      <p:cxnSp>
        <p:nvCxnSpPr>
          <p:cNvPr id="42" name="直线连接符 4"/>
          <p:cNvCxnSpPr/>
          <p:nvPr/>
        </p:nvCxnSpPr>
        <p:spPr>
          <a:xfrm>
            <a:off x="4612914" y="1894100"/>
            <a:ext cx="58986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TWO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前端设计</a:t>
            </a:r>
          </a:p>
        </p:txBody>
      </p:sp>
    </p:spTree>
    <p:extLst>
      <p:ext uri="{BB962C8B-B14F-4D97-AF65-F5344CB8AC3E}">
        <p14:creationId xmlns:p14="http://schemas.microsoft.com/office/powerpoint/2010/main" val="15665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>
                <a:cs typeface="+mn-ea"/>
                <a:sym typeface="+mn-lt"/>
              </a:rPr>
              <a:t>前端设计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美感体现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884391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页面</a:t>
            </a:r>
            <a:r>
              <a:rPr lang="en-US" altLang="zh-CN" sz="3200" b="1" kern="0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布局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436508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比例   搭配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5988623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色彩   组合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8540741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交互   设计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56682" y="4795742"/>
            <a:ext cx="250123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Bootstrap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框架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左右对称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减少无用信息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81007" y="4795742"/>
            <a:ext cx="2501235" cy="5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比例分配均匀、合适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重点部分比例突出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05332" y="4795742"/>
            <a:ext cx="250123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采用浅灰色背景为主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淡蓝色填充为辅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搭配醒目的绿色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29657" y="4795742"/>
            <a:ext cx="250123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从用户体验着手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搜索栏放置顶部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出现网页错误依然能够跳转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每个模块搭配矢量小图标</a:t>
            </a:r>
            <a:endParaRPr lang="en-US" altLang="zh-CN" sz="13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4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THREE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后端构架</a:t>
            </a:r>
          </a:p>
        </p:txBody>
      </p:sp>
    </p:spTree>
    <p:extLst>
      <p:ext uri="{BB962C8B-B14F-4D97-AF65-F5344CB8AC3E}">
        <p14:creationId xmlns:p14="http://schemas.microsoft.com/office/powerpoint/2010/main" val="11514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后端构架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线程安全</a:t>
            </a:r>
          </a:p>
        </p:txBody>
      </p:sp>
      <p:sp>
        <p:nvSpPr>
          <p:cNvPr id="9" name="矩形 8"/>
          <p:cNvSpPr/>
          <p:nvPr/>
        </p:nvSpPr>
        <p:spPr>
          <a:xfrm>
            <a:off x="904599" y="4938071"/>
            <a:ext cx="2512756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采用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MVC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分层模式，将后端与前端分离。</a:t>
            </a:r>
            <a:endParaRPr lang="en-US" altLang="zh-CN" sz="13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428" y="4891829"/>
            <a:ext cx="226242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通过随机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md5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加密字符串验证用户唯一性。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47105" y="3863623"/>
            <a:ext cx="466202" cy="466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8226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业务分层</a:t>
            </a:r>
          </a:p>
        </p:txBody>
      </p:sp>
      <p:sp>
        <p:nvSpPr>
          <p:cNvPr id="13" name="椭圆 12"/>
          <p:cNvSpPr/>
          <p:nvPr/>
        </p:nvSpPr>
        <p:spPr>
          <a:xfrm>
            <a:off x="4630450" y="3863623"/>
            <a:ext cx="466202" cy="4662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41572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用户令牌</a:t>
            </a:r>
          </a:p>
        </p:txBody>
      </p:sp>
      <p:sp>
        <p:nvSpPr>
          <p:cNvPr id="15" name="椭圆 14"/>
          <p:cNvSpPr/>
          <p:nvPr/>
        </p:nvSpPr>
        <p:spPr>
          <a:xfrm>
            <a:off x="8536498" y="3863623"/>
            <a:ext cx="466202" cy="466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7619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过滤算法</a:t>
            </a:r>
          </a:p>
        </p:txBody>
      </p:sp>
      <p:sp>
        <p:nvSpPr>
          <p:cNvPr id="17" name="矩形 16"/>
          <p:cNvSpPr/>
          <p:nvPr/>
        </p:nvSpPr>
        <p:spPr>
          <a:xfrm>
            <a:off x="8769599" y="4871401"/>
            <a:ext cx="2296785" cy="599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防止用户留言时输入敏感词，使用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DFA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过滤算法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0871" y="1714602"/>
            <a:ext cx="3026904" cy="1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688264" y="1714602"/>
            <a:ext cx="2724214" cy="1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7106" y="1615297"/>
            <a:ext cx="2770250" cy="18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FOUR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422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this</cp:lastModifiedBy>
  <cp:revision>196</cp:revision>
  <dcterms:created xsi:type="dcterms:W3CDTF">2015-08-18T02:51:41Z</dcterms:created>
  <dcterms:modified xsi:type="dcterms:W3CDTF">2017-04-20T05:21:18Z</dcterms:modified>
  <cp:category/>
</cp:coreProperties>
</file>