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62" r:id="rId7"/>
    <p:sldId id="275" r:id="rId8"/>
    <p:sldId id="263" r:id="rId9"/>
    <p:sldId id="265" r:id="rId10"/>
    <p:sldId id="272" r:id="rId11"/>
    <p:sldId id="274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61157" y="1958527"/>
            <a:ext cx="12877803" cy="2678757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6629400" y="2395537"/>
            <a:ext cx="488526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BUSINESS PLAN</a:t>
            </a:r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6629400" y="3015848"/>
            <a:ext cx="4885267" cy="82638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5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项目策划</a:t>
            </a:r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629400" y="3857940"/>
            <a:ext cx="4885267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pic>
        <p:nvPicPr>
          <p:cNvPr id="20" name="Picture 2" descr="http://dc.officeplus.cn/t/33/CF843B91917E7B5BAA55EB332D396666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3" r="21883"/>
          <a:stretch/>
        </p:blipFill>
        <p:spPr bwMode="auto">
          <a:xfrm>
            <a:off x="694277" y="660905"/>
            <a:ext cx="5274000" cy="5274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2400">
            <a:solidFill>
              <a:schemeClr val="accent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96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4421189" y="1753397"/>
            <a:ext cx="3351212" cy="3351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4421189" y="2782669"/>
            <a:ext cx="326813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4421189" y="3334301"/>
            <a:ext cx="3268134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市场分析</a:t>
            </a:r>
          </a:p>
        </p:txBody>
      </p:sp>
    </p:spTree>
    <p:extLst>
      <p:ext uri="{BB962C8B-B14F-4D97-AF65-F5344CB8AC3E}">
        <p14:creationId xmlns:p14="http://schemas.microsoft.com/office/powerpoint/2010/main" val="203483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1"/>
            <a:ext cx="12192000" cy="6856101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"/>
            <a:ext cx="12192000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7" y="215846"/>
            <a:ext cx="4667249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7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762377" y="776319"/>
            <a:ext cx="4667249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180599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78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8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1" r:id="rId2"/>
    <p:sldLayoutId id="2147483689" r:id="rId3"/>
    <p:sldLayoutId id="2147483692" r:id="rId4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Message Board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学生留言板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9693111" y="3915074"/>
            <a:ext cx="1355103" cy="313932"/>
          </a:xfrm>
        </p:spPr>
        <p:txBody>
          <a:bodyPr/>
          <a:lstStyle/>
          <a:p>
            <a:r>
              <a:rPr lang="en-US" altLang="zh-CN"/>
              <a:t>——NO1</a:t>
            </a:r>
            <a:r>
              <a:rPr lang="zh-CN" altLang="en-US"/>
              <a:t>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29400" y="2395537"/>
            <a:ext cx="4885267" cy="646331"/>
          </a:xfrm>
        </p:spPr>
        <p:txBody>
          <a:bodyPr/>
          <a:lstStyle/>
          <a:p>
            <a:r>
              <a:rPr lang="en-US" altLang="zh-CN" dirty="0"/>
              <a:t>THANK YOU!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29400" y="3015848"/>
            <a:ext cx="4885267" cy="82638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629400" y="3857940"/>
            <a:ext cx="4885267" cy="313932"/>
          </a:xfrm>
        </p:spPr>
        <p:txBody>
          <a:bodyPr/>
          <a:lstStyle/>
          <a:p>
            <a:r>
              <a:rPr lang="en-US" altLang="zh-CN" dirty="0"/>
              <a:t>PRESENTED BY OfficePLUS</a:t>
            </a:r>
          </a:p>
        </p:txBody>
      </p:sp>
    </p:spTree>
    <p:extLst>
      <p:ext uri="{BB962C8B-B14F-4D97-AF65-F5344CB8AC3E}">
        <p14:creationId xmlns:p14="http://schemas.microsoft.com/office/powerpoint/2010/main" val="22104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6723" y="2110921"/>
            <a:ext cx="3423710" cy="3394021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4489740" y="2072171"/>
            <a:ext cx="501506" cy="5015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4489740" y="3183146"/>
            <a:ext cx="501506" cy="5015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4522829" y="4351418"/>
            <a:ext cx="501506" cy="5015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160557" y="1911503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首页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60557" y="2312338"/>
            <a:ext cx="6170462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最新留言、热门留言显示留言的逻辑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留言板预览默认排序顺序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160560" y="3011234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留言板列表页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46354" y="3414110"/>
            <a:ext cx="592293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根据用户需求选择留言板显示的留言对象</a:t>
            </a:r>
            <a:endParaRPr lang="en-US" altLang="zh-CN" sz="1600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列表内容的翻页功能，指定页数翻页功能</a:t>
            </a:r>
          </a:p>
        </p:txBody>
      </p:sp>
      <p:sp>
        <p:nvSpPr>
          <p:cNvPr id="28" name="文本框 8"/>
          <p:cNvSpPr txBox="1"/>
          <p:nvPr/>
        </p:nvSpPr>
        <p:spPr>
          <a:xfrm>
            <a:off x="5179175" y="4169925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发表留言页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75349" y="4625267"/>
            <a:ext cx="634014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匿名发表、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JS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客户端校验文字长度、验证码，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 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进行二次校验，确认发表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敏感词单独做一张数据库的表，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Servlet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中利用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DFA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算法进行检索</a:t>
            </a:r>
          </a:p>
          <a:p>
            <a:pPr defTabSz="914309">
              <a:lnSpc>
                <a:spcPct val="130000"/>
              </a:lnSpc>
            </a:pP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防止提交失败数据丢失，跳转新页面、防止重复留言，每次访问生成</a:t>
            </a:r>
            <a:r>
              <a:rPr lang="en-US" altLang="zh-CN" sz="1400" kern="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1400" kern="0" dirty="0">
                <a:solidFill>
                  <a:schemeClr val="bg1"/>
                </a:solidFill>
                <a:cs typeface="+mn-ea"/>
                <a:sym typeface="+mn-lt"/>
              </a:rPr>
              <a:t>令牌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4536722" y="5870298"/>
            <a:ext cx="501506" cy="5015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1867" b="1" kern="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867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160562" y="5750346"/>
            <a:ext cx="303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04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异常页面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46354" y="6165594"/>
            <a:ext cx="592293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404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CN" sz="1600" kern="0" dirty="0">
                <a:solidFill>
                  <a:schemeClr val="bg1"/>
                </a:solidFill>
                <a:cs typeface="+mn-ea"/>
                <a:sym typeface="+mn-lt"/>
              </a:rPr>
              <a:t>500</a:t>
            </a:r>
            <a:r>
              <a:rPr lang="zh-CN" altLang="en-US" sz="1600" kern="0" dirty="0">
                <a:solidFill>
                  <a:schemeClr val="bg1"/>
                </a:solidFill>
                <a:cs typeface="+mn-ea"/>
                <a:sym typeface="+mn-lt"/>
              </a:rPr>
              <a:t>等错误页面</a:t>
            </a: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2"/>
          </p:nvPr>
        </p:nvSpPr>
        <p:spPr>
          <a:xfrm>
            <a:off x="3762377" y="776319"/>
            <a:ext cx="4667249" cy="421829"/>
          </a:xfrm>
        </p:spPr>
        <p:txBody>
          <a:bodyPr/>
          <a:lstStyle/>
          <a:p>
            <a:r>
              <a:rPr lang="zh-CN" altLang="en-US" dirty="0"/>
              <a:t>前提准备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719659" y="122221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二、需求页面分析</a:t>
            </a:r>
          </a:p>
        </p:txBody>
      </p:sp>
      <p:cxnSp>
        <p:nvCxnSpPr>
          <p:cNvPr id="42" name="直线连接符 4"/>
          <p:cNvCxnSpPr/>
          <p:nvPr/>
        </p:nvCxnSpPr>
        <p:spPr>
          <a:xfrm>
            <a:off x="4612914" y="189410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项目分析 </a:t>
            </a:r>
          </a:p>
        </p:txBody>
      </p:sp>
    </p:spTree>
    <p:extLst>
      <p:ext uri="{BB962C8B-B14F-4D97-AF65-F5344CB8AC3E}">
        <p14:creationId xmlns:p14="http://schemas.microsoft.com/office/powerpoint/2010/main" val="1696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项目分析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1593" y="1734420"/>
            <a:ext cx="291618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kumimoji="1" lang="zh-CN" altLang="en-US" sz="2667" b="1" kern="0" dirty="0">
                <a:solidFill>
                  <a:schemeClr val="accent2"/>
                </a:solidFill>
                <a:cs typeface="+mn-ea"/>
                <a:sym typeface="+mn-lt"/>
              </a:rPr>
              <a:t>一、功能业务分析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451593" y="2319050"/>
            <a:ext cx="58986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37943" y="2564060"/>
            <a:ext cx="5665509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①学生选择留言对象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②可以选择不同留言类型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③留言回复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④验证码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⑤敏感词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⑥留言包括标题、内容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⑦学生可以查询留言（已回复留言）</a:t>
            </a:r>
            <a:endParaRPr lang="en-US" altLang="zh-CN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⑧管理员删除、回复留言</a:t>
            </a:r>
          </a:p>
          <a:p>
            <a:pPr defTabSz="914309"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cs typeface="+mn-ea"/>
                <a:sym typeface="+mn-lt"/>
              </a:rPr>
              <a:t>⑨管理员修改登陆密码、</a:t>
            </a:r>
            <a:r>
              <a:rPr lang="zh-CN" altLang="en-US" kern="0">
                <a:solidFill>
                  <a:schemeClr val="bg1"/>
                </a:solidFill>
                <a:cs typeface="+mn-ea"/>
                <a:sym typeface="+mn-lt"/>
              </a:rPr>
              <a:t>用户信息</a:t>
            </a:r>
            <a:endParaRPr lang="zh-CN" altLang="zh-CN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2817" y="1838196"/>
            <a:ext cx="5062887" cy="329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前提准备</a:t>
            </a:r>
          </a:p>
        </p:txBody>
      </p:sp>
    </p:spTree>
    <p:extLst>
      <p:ext uri="{BB962C8B-B14F-4D97-AF65-F5344CB8AC3E}">
        <p14:creationId xmlns:p14="http://schemas.microsoft.com/office/powerpoint/2010/main" val="309410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TWO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前端设计</a:t>
            </a:r>
          </a:p>
        </p:txBody>
      </p:sp>
    </p:spTree>
    <p:extLst>
      <p:ext uri="{BB962C8B-B14F-4D97-AF65-F5344CB8AC3E}">
        <p14:creationId xmlns:p14="http://schemas.microsoft.com/office/powerpoint/2010/main" val="15665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b="1" dirty="0">
                <a:cs typeface="+mn-ea"/>
                <a:sym typeface="+mn-lt"/>
              </a:rPr>
              <a:t>前端设计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美感体现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88439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页面</a:t>
            </a:r>
            <a:r>
              <a:rPr lang="en-US" altLang="zh-CN" sz="3200" b="1" kern="0" dirty="0">
                <a:solidFill>
                  <a:schemeClr val="bg1"/>
                </a:solidFill>
                <a:cs typeface="+mn-ea"/>
                <a:sym typeface="+mn-lt"/>
              </a:rPr>
              <a:t>   </a:t>
            </a: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布局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436508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比例   搭配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5988623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色彩   组合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8540741" y="1725647"/>
            <a:ext cx="2797225" cy="2797225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42749" tIns="507821" rIns="642749" bIns="507821" numCol="1" spcCol="1270" anchor="ctr" anchorCtr="0">
            <a:noAutofit/>
          </a:bodyPr>
          <a:lstStyle/>
          <a:p>
            <a:pPr algn="ctr" defTabSz="1422222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0" dirty="0">
                <a:solidFill>
                  <a:schemeClr val="bg1"/>
                </a:solidFill>
                <a:cs typeface="+mn-ea"/>
                <a:sym typeface="+mn-lt"/>
              </a:rPr>
              <a:t>交互   设计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5668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</a:t>
            </a:r>
            <a:r>
              <a:rPr kumimoji="1"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Bootstrap</a:t>
            </a: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左右对称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减少无用信息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81007" y="4795742"/>
            <a:ext cx="2501235" cy="5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比例分配均匀、合适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重点部分比例突出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5332" y="4795742"/>
            <a:ext cx="250123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采用浅灰色背景为主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淡蓝色填充为辅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搭配醒目的绿色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29657" y="4795742"/>
            <a:ext cx="2501235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从用户体验着手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搜索栏放置顶部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kumimoji="1"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出现网页错误依然能够跳转</a:t>
            </a:r>
            <a:endParaRPr kumimoji="1" lang="en-US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每个模块搭配矢量小图标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4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THREE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后端构架</a:t>
            </a:r>
          </a:p>
        </p:txBody>
      </p:sp>
    </p:spTree>
    <p:extLst>
      <p:ext uri="{BB962C8B-B14F-4D97-AF65-F5344CB8AC3E}">
        <p14:creationId xmlns:p14="http://schemas.microsoft.com/office/powerpoint/2010/main" val="11514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后端构架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线程安全</a:t>
            </a:r>
          </a:p>
        </p:txBody>
      </p:sp>
      <p:sp>
        <p:nvSpPr>
          <p:cNvPr id="9" name="矩形 8"/>
          <p:cNvSpPr/>
          <p:nvPr/>
        </p:nvSpPr>
        <p:spPr>
          <a:xfrm>
            <a:off x="904599" y="4938071"/>
            <a:ext cx="2512756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采用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MVC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分层模式，将后端与前端分离。</a:t>
            </a:r>
            <a:endParaRPr lang="en-US" altLang="zh-CN" sz="1333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3428" y="4891829"/>
            <a:ext cx="2262427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通过随机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md5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加密字符串验证用户唯一性。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47105" y="3863623"/>
            <a:ext cx="466202" cy="4662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8226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业务分层</a:t>
            </a:r>
          </a:p>
        </p:txBody>
      </p:sp>
      <p:sp>
        <p:nvSpPr>
          <p:cNvPr id="13" name="椭圆 12"/>
          <p:cNvSpPr/>
          <p:nvPr/>
        </p:nvSpPr>
        <p:spPr>
          <a:xfrm>
            <a:off x="4630450" y="3863623"/>
            <a:ext cx="466202" cy="4662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1572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用户令牌</a:t>
            </a:r>
          </a:p>
        </p:txBody>
      </p:sp>
      <p:sp>
        <p:nvSpPr>
          <p:cNvPr id="15" name="椭圆 14"/>
          <p:cNvSpPr/>
          <p:nvPr/>
        </p:nvSpPr>
        <p:spPr>
          <a:xfrm>
            <a:off x="8536498" y="3863623"/>
            <a:ext cx="466202" cy="466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/>
            <a:r>
              <a:rPr lang="en-US" altLang="zh-CN" sz="2133" b="1" kern="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2133" b="1" kern="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7619" y="37547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09"/>
            <a:r>
              <a:rPr lang="zh-CN" altLang="en-US" sz="3200" b="1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8769599" y="4871401"/>
            <a:ext cx="2296785" cy="599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24">
              <a:lnSpc>
                <a:spcPct val="130000"/>
              </a:lnSpc>
            </a:pP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防止用户留言时输入敏感词，使用</a:t>
            </a:r>
            <a:r>
              <a:rPr lang="en-US" altLang="zh-CN" sz="1333" kern="0" dirty="0">
                <a:solidFill>
                  <a:srgbClr val="FFFFFF"/>
                </a:solidFill>
                <a:cs typeface="+mn-ea"/>
                <a:sym typeface="+mn-lt"/>
              </a:rPr>
              <a:t>DFA</a:t>
            </a:r>
            <a:r>
              <a:rPr lang="zh-CN" altLang="en-US" sz="1333" kern="0" dirty="0">
                <a:solidFill>
                  <a:srgbClr val="FFFFFF"/>
                </a:solidFill>
                <a:cs typeface="+mn-ea"/>
                <a:sym typeface="+mn-lt"/>
              </a:rPr>
              <a:t>过滤算法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0871" y="1714602"/>
            <a:ext cx="302690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88264" y="1714602"/>
            <a:ext cx="2724214" cy="170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7106" y="1615297"/>
            <a:ext cx="2770250" cy="18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5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421189" y="2782669"/>
            <a:ext cx="3268134" cy="646331"/>
          </a:xfrm>
        </p:spPr>
        <p:txBody>
          <a:bodyPr/>
          <a:lstStyle/>
          <a:p>
            <a:r>
              <a:rPr lang="en-US" altLang="zh-CN" dirty="0"/>
              <a:t>PART FOUR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4421189" y="3334301"/>
            <a:ext cx="3268134" cy="757130"/>
          </a:xfrm>
        </p:spPr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482" y="6279823"/>
            <a:ext cx="483909" cy="4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项目集合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3707152" y="1866561"/>
            <a:ext cx="4777699" cy="4137072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09"/>
                <a:endParaRPr kumimoji="1" lang="zh-CN" altLang="en-US" sz="2400" kern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kumimoji="1" lang="zh-CN" altLang="en-US" sz="24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7931609" y="18910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定时重启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740269" y="221730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服务器以及服务器软件定时重启，防止服务器冗机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08346" y="32610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服务器系统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519599" y="3587312"/>
            <a:ext cx="2472885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采用轻量级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debian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系统，手动安装需求软件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00331" y="46011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安全密钥登陆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740269" y="4927325"/>
            <a:ext cx="2632536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关闭传统密码登陆服务器，开启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SSH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安全密钥登陆服务器</a:t>
            </a:r>
          </a:p>
        </p:txBody>
      </p:sp>
      <p:sp>
        <p:nvSpPr>
          <p:cNvPr id="75" name="文本框 74"/>
          <p:cNvSpPr txBox="1"/>
          <p:nvPr/>
        </p:nvSpPr>
        <p:spPr>
          <a:xfrm flipH="1">
            <a:off x="2484651" y="189109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腾讯云高性能服务器</a:t>
            </a:r>
          </a:p>
        </p:txBody>
      </p:sp>
      <p:sp>
        <p:nvSpPr>
          <p:cNvPr id="76" name="文本框 75"/>
          <p:cNvSpPr txBox="1"/>
          <p:nvPr/>
        </p:nvSpPr>
        <p:spPr>
          <a:xfrm flipH="1">
            <a:off x="1953407" y="2217305"/>
            <a:ext cx="257253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采用腾讯云</a:t>
            </a:r>
            <a:r>
              <a:rPr lang="en-US" altLang="zh-CN" sz="1333" kern="0" dirty="0">
                <a:solidFill>
                  <a:schemeClr val="bg1"/>
                </a:solidFill>
                <a:cs typeface="+mn-ea"/>
                <a:sym typeface="+mn-lt"/>
              </a:rPr>
              <a:t>1G1H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高性能服务器，满足高并发时的业务需求</a:t>
            </a:r>
            <a:endParaRPr lang="zh-CN" altLang="zh-CN" sz="1333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2486433" y="32610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4"/>
                </a:solidFill>
                <a:cs typeface="+mn-ea"/>
                <a:sym typeface="+mn-lt"/>
              </a:rPr>
              <a:t>域名解析</a:t>
            </a:r>
          </a:p>
        </p:txBody>
      </p:sp>
      <p:sp>
        <p:nvSpPr>
          <p:cNvPr id="78" name="文本框 77"/>
          <p:cNvSpPr txBox="1"/>
          <p:nvPr/>
        </p:nvSpPr>
        <p:spPr>
          <a:xfrm flipH="1">
            <a:off x="1311762" y="3587312"/>
            <a:ext cx="2600121" cy="599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申请域名并配置服务器，能通过域名访问网站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2708447" y="4601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2"/>
                </a:solidFill>
                <a:cs typeface="+mn-ea"/>
                <a:sym typeface="+mn-lt"/>
              </a:rPr>
              <a:t>防火墙配置</a:t>
            </a:r>
          </a:p>
        </p:txBody>
      </p:sp>
      <p:sp>
        <p:nvSpPr>
          <p:cNvPr id="80" name="文本框 79"/>
          <p:cNvSpPr txBox="1"/>
          <p:nvPr/>
        </p:nvSpPr>
        <p:spPr>
          <a:xfrm flipH="1">
            <a:off x="2091093" y="4927325"/>
            <a:ext cx="244529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130000"/>
              </a:lnSpc>
            </a:pP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配置服务器端</a:t>
            </a:r>
            <a:r>
              <a:rPr lang="en-US" altLang="zh-CN" sz="1333" kern="0" dirty="0" err="1">
                <a:solidFill>
                  <a:schemeClr val="bg1"/>
                </a:solidFill>
                <a:cs typeface="+mn-ea"/>
                <a:sym typeface="+mn-lt"/>
              </a:rPr>
              <a:t>iptables</a:t>
            </a:r>
            <a:r>
              <a:rPr lang="zh-CN" altLang="en-US" sz="1333" kern="0" dirty="0">
                <a:solidFill>
                  <a:schemeClr val="bg1"/>
                </a:solidFill>
                <a:cs typeface="+mn-ea"/>
                <a:sym typeface="+mn-lt"/>
              </a:rPr>
              <a:t>，仅放通所需端口</a:t>
            </a:r>
            <a:endParaRPr kumimoji="1" lang="zh-CN" altLang="en-US" sz="1067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5597311" y="3716693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09"/>
            <a:r>
              <a:rPr kumimoji="1" lang="zh-CN" altLang="en-US" sz="1600" b="1" kern="0" dirty="0">
                <a:solidFill>
                  <a:schemeClr val="accent1"/>
                </a:solidFill>
                <a:cs typeface="+mn-ea"/>
                <a:sym typeface="+mn-lt"/>
              </a:rPr>
              <a:t>项目集合</a:t>
            </a:r>
          </a:p>
        </p:txBody>
      </p:sp>
    </p:spTree>
    <p:extLst>
      <p:ext uri="{BB962C8B-B14F-4D97-AF65-F5344CB8AC3E}">
        <p14:creationId xmlns:p14="http://schemas.microsoft.com/office/powerpoint/2010/main" val="51217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408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Segoe UI Light</vt:lpstr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this</cp:lastModifiedBy>
  <cp:revision>204</cp:revision>
  <dcterms:created xsi:type="dcterms:W3CDTF">2015-08-18T02:51:41Z</dcterms:created>
  <dcterms:modified xsi:type="dcterms:W3CDTF">2017-12-15T07:45:40Z</dcterms:modified>
  <cp:category/>
</cp:coreProperties>
</file>