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57" r:id="rId4"/>
    <p:sldId id="318" r:id="rId5"/>
    <p:sldId id="320" r:id="rId6"/>
    <p:sldId id="260" r:id="rId7"/>
    <p:sldId id="330" r:id="rId8"/>
    <p:sldId id="331" r:id="rId9"/>
    <p:sldId id="336" r:id="rId10"/>
    <p:sldId id="261" r:id="rId11"/>
    <p:sldId id="321" r:id="rId12"/>
    <p:sldId id="322" r:id="rId13"/>
    <p:sldId id="28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81D"/>
    <a:srgbClr val="ED6265"/>
    <a:srgbClr val="C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80" y="114"/>
      </p:cViewPr>
      <p:guideLst>
        <p:guide orient="horz" pos="2160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027112"/>
            <a:ext cx="5314950" cy="255428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0" y="3733800"/>
            <a:ext cx="4343400" cy="10096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266700"/>
            <a:ext cx="7886700" cy="592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0" y="1943100"/>
            <a:ext cx="5486400" cy="381476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4103734"/>
            <a:ext cx="7886700" cy="1108916"/>
          </a:xfrm>
        </p:spPr>
        <p:txBody>
          <a:bodyPr anchor="t" anchorCtr="0">
            <a:normAutofit/>
          </a:bodyPr>
          <a:lstStyle>
            <a:lvl1pPr algn="ctr">
              <a:defRPr sz="5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354436"/>
            <a:ext cx="7886700" cy="73521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45071" y="1916590"/>
            <a:ext cx="2453858" cy="1672793"/>
            <a:chOff x="4957430" y="2221390"/>
            <a:chExt cx="2453858" cy="1672793"/>
          </a:xfrm>
        </p:grpSpPr>
        <p:sp>
          <p:nvSpPr>
            <p:cNvPr id="7" name="矩形 6"/>
            <p:cNvSpPr/>
            <p:nvPr/>
          </p:nvSpPr>
          <p:spPr>
            <a:xfrm rot="2772067">
              <a:off x="4957430" y="2466235"/>
              <a:ext cx="1183104" cy="1183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738495" y="2221390"/>
              <a:ext cx="1672793" cy="1672793"/>
            </a:xfrm>
            <a:custGeom>
              <a:avLst/>
              <a:gdLst>
                <a:gd name="connsiteX0" fmla="*/ 853933 w 1672793"/>
                <a:gd name="connsiteY0" fmla="*/ 0 h 1672793"/>
                <a:gd name="connsiteX1" fmla="*/ 1672793 w 1672793"/>
                <a:gd name="connsiteY1" fmla="*/ 853933 h 1672793"/>
                <a:gd name="connsiteX2" fmla="*/ 818861 w 1672793"/>
                <a:gd name="connsiteY2" fmla="*/ 1672793 h 1672793"/>
                <a:gd name="connsiteX3" fmla="*/ 0 w 1672793"/>
                <a:gd name="connsiteY3" fmla="*/ 818860 h 167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793" h="1672793">
                  <a:moveTo>
                    <a:pt x="853933" y="0"/>
                  </a:moveTo>
                  <a:lnTo>
                    <a:pt x="1672793" y="853933"/>
                  </a:lnTo>
                  <a:lnTo>
                    <a:pt x="818861" y="1672793"/>
                  </a:lnTo>
                  <a:lnTo>
                    <a:pt x="0" y="8188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7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3410745" y="624343"/>
            <a:ext cx="0" cy="5445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10745" y="1168878"/>
            <a:ext cx="8440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57982" y="761136"/>
            <a:ext cx="488601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54807" y="746848"/>
            <a:ext cx="0" cy="422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 rot="2914656">
            <a:off x="493704" y="300663"/>
            <a:ext cx="563949" cy="589305"/>
          </a:xfrm>
          <a:custGeom>
            <a:avLst/>
            <a:gdLst>
              <a:gd name="connsiteX0" fmla="*/ 0 w 563949"/>
              <a:gd name="connsiteY0" fmla="*/ 215460 h 589305"/>
              <a:gd name="connsiteX1" fmla="*/ 190104 w 563949"/>
              <a:gd name="connsiteY1" fmla="*/ 215460 h 589305"/>
              <a:gd name="connsiteX2" fmla="*/ 190104 w 563949"/>
              <a:gd name="connsiteY2" fmla="*/ 0 h 589305"/>
              <a:gd name="connsiteX3" fmla="*/ 563949 w 563949"/>
              <a:gd name="connsiteY3" fmla="*/ 0 h 589305"/>
              <a:gd name="connsiteX4" fmla="*/ 563949 w 563949"/>
              <a:gd name="connsiteY4" fmla="*/ 152330 h 589305"/>
              <a:gd name="connsiteX5" fmla="*/ 370639 w 563949"/>
              <a:gd name="connsiteY5" fmla="*/ 152330 h 589305"/>
              <a:gd name="connsiteX6" fmla="*/ 370639 w 563949"/>
              <a:gd name="connsiteY6" fmla="*/ 383713 h 589305"/>
              <a:gd name="connsiteX7" fmla="*/ 166485 w 563949"/>
              <a:gd name="connsiteY7" fmla="*/ 383713 h 589305"/>
              <a:gd name="connsiteX8" fmla="*/ 166485 w 563949"/>
              <a:gd name="connsiteY8" fmla="*/ 589305 h 589305"/>
              <a:gd name="connsiteX9" fmla="*/ 0 w 563949"/>
              <a:gd name="connsiteY9" fmla="*/ 589305 h 58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949" h="589305">
                <a:moveTo>
                  <a:pt x="0" y="215460"/>
                </a:moveTo>
                <a:lnTo>
                  <a:pt x="190104" y="215460"/>
                </a:lnTo>
                <a:lnTo>
                  <a:pt x="190104" y="0"/>
                </a:lnTo>
                <a:lnTo>
                  <a:pt x="563949" y="0"/>
                </a:lnTo>
                <a:lnTo>
                  <a:pt x="563949" y="152330"/>
                </a:lnTo>
                <a:lnTo>
                  <a:pt x="370639" y="152330"/>
                </a:lnTo>
                <a:lnTo>
                  <a:pt x="370639" y="383713"/>
                </a:lnTo>
                <a:lnTo>
                  <a:pt x="166485" y="383713"/>
                </a:lnTo>
                <a:lnTo>
                  <a:pt x="166485" y="589305"/>
                </a:lnTo>
                <a:lnTo>
                  <a:pt x="0" y="5893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3"/>
            </p:custDataLst>
          </p:nvPr>
        </p:nvCxnSpPr>
        <p:spPr>
          <a:xfrm>
            <a:off x="1074057" y="619349"/>
            <a:ext cx="235494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8950" y="1562101"/>
            <a:ext cx="5486400" cy="2132805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8950" y="3925095"/>
            <a:ext cx="5486400" cy="2132805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0" y="1"/>
            <a:ext cx="6419850" cy="933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921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3124"/>
            <a:ext cx="3868340" cy="4029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1921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3124"/>
            <a:ext cx="3887391" cy="40290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7150" y="1276350"/>
            <a:ext cx="4362450" cy="2286001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9" y="19050"/>
            <a:ext cx="6457951" cy="914400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402547"/>
            <a:ext cx="3256359" cy="47768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0" y="1402547"/>
            <a:ext cx="4629150" cy="477680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solidFill>
            <a:schemeClr val="bg1"/>
          </a:solidFill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95400" y="0"/>
            <a:ext cx="6400800" cy="933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09700"/>
            <a:ext cx="78867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/>
          <p:nvPr/>
        </p:nvGrpSpPr>
        <p:grpSpPr bwMode="auto">
          <a:xfrm>
            <a:off x="-2385695" y="1583055"/>
            <a:ext cx="9251950" cy="4824413"/>
            <a:chOff x="0" y="0"/>
            <a:chExt cx="5829" cy="3039"/>
          </a:xfrm>
        </p:grpSpPr>
        <p:sp>
          <p:nvSpPr>
            <p:cNvPr id="22531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rgbClr val="C5C5C5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820" name="AutoShape 4"/>
            <p:cNvSpPr>
              <a:spLocks noChangeArrowheads="1"/>
            </p:cNvSpPr>
            <p:nvPr/>
          </p:nvSpPr>
          <p:spPr bwMode="auto">
            <a:xfrm rot="5400000" flipH="1">
              <a:off x="238" y="290"/>
              <a:ext cx="2540" cy="2475"/>
            </a:xfrm>
            <a:custGeom>
              <a:avLst/>
              <a:gdLst>
                <a:gd name="T0" fmla="*/ 18 w 21600"/>
                <a:gd name="T1" fmla="*/ 0 h 21600"/>
                <a:gd name="T2" fmla="*/ 9 w 21600"/>
                <a:gd name="T3" fmla="*/ 16 h 21600"/>
                <a:gd name="T4" fmla="*/ 18 w 21600"/>
                <a:gd name="T5" fmla="*/ 16 h 21600"/>
                <a:gd name="T6" fmla="*/ 26 w 21600"/>
                <a:gd name="T7" fmla="*/ 1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rgbClr val="FFFFFF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1" name="Group 5"/>
            <p:cNvGrpSpPr/>
            <p:nvPr/>
          </p:nvGrpSpPr>
          <p:grpSpPr bwMode="auto">
            <a:xfrm>
              <a:off x="2421" y="235"/>
              <a:ext cx="2984" cy="320"/>
              <a:chOff x="0" y="0"/>
              <a:chExt cx="2984" cy="320"/>
            </a:xfrm>
          </p:grpSpPr>
          <p:sp>
            <p:nvSpPr>
              <p:cNvPr id="34858" name="AutoShape 6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b="1" dirty="0" err="1">
                    <a:solidFill>
                      <a:schemeClr val="tx2"/>
                    </a:solidFill>
                  </a:rPr>
                  <a:t>C#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语言及其特点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859" name="Group 7"/>
              <p:cNvGrpSpPr/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34860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61" name="Oval 9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38" name="Oval 10"/>
                <p:cNvSpPr>
                  <a:spLocks noChangeArrowheads="1"/>
                </p:cNvSpPr>
                <p:nvPr/>
              </p:nvSpPr>
              <p:spPr bwMode="auto">
                <a:xfrm>
                  <a:off x="178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FFFFFF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63" name="Oval 11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0" name="Oval 12"/>
                <p:cNvSpPr>
                  <a:spLocks noChangeArrowheads="1"/>
                </p:cNvSpPr>
                <p:nvPr/>
              </p:nvSpPr>
              <p:spPr bwMode="auto">
                <a:xfrm>
                  <a:off x="259" y="256"/>
                  <a:ext cx="1104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005353"/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65" name="Oval 13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4822" name="Group 14"/>
            <p:cNvGrpSpPr/>
            <p:nvPr/>
          </p:nvGrpSpPr>
          <p:grpSpPr bwMode="auto">
            <a:xfrm>
              <a:off x="2757" y="720"/>
              <a:ext cx="2976" cy="320"/>
              <a:chOff x="0" y="0"/>
              <a:chExt cx="2976" cy="320"/>
            </a:xfrm>
          </p:grpSpPr>
          <p:sp>
            <p:nvSpPr>
              <p:cNvPr id="34850" name="AutoShape 15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solidFill>
                      <a:schemeClr val="tx2"/>
                    </a:solidFill>
                  </a:rPr>
                  <a:t>.NET Framwork</a:t>
                </a:r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851" name="Group 16"/>
              <p:cNvGrpSpPr/>
              <p:nvPr/>
            </p:nvGrpSpPr>
            <p:grpSpPr bwMode="auto">
              <a:xfrm>
                <a:off x="0" y="67"/>
                <a:ext cx="240" cy="240"/>
                <a:chOff x="0" y="0"/>
                <a:chExt cx="1615" cy="1615"/>
              </a:xfrm>
            </p:grpSpPr>
            <p:sp>
              <p:nvSpPr>
                <p:cNvPr id="34852" name="Oval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53" name="Oval 18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7" name="Oval 19"/>
                <p:cNvSpPr>
                  <a:spLocks noChangeArrowheads="1"/>
                </p:cNvSpPr>
                <p:nvPr/>
              </p:nvSpPr>
              <p:spPr bwMode="auto">
                <a:xfrm>
                  <a:off x="178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FFFFFF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55" name="Oval 2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9" name="Oval 21"/>
                <p:cNvSpPr>
                  <a:spLocks noChangeArrowheads="1"/>
                </p:cNvSpPr>
                <p:nvPr/>
              </p:nvSpPr>
              <p:spPr bwMode="auto">
                <a:xfrm>
                  <a:off x="259" y="256"/>
                  <a:ext cx="1104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005353"/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57" name="Oval 2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4823" name="Group 23"/>
            <p:cNvGrpSpPr/>
            <p:nvPr/>
          </p:nvGrpSpPr>
          <p:grpSpPr bwMode="auto">
            <a:xfrm>
              <a:off x="2853" y="1267"/>
              <a:ext cx="2976" cy="320"/>
              <a:chOff x="0" y="0"/>
              <a:chExt cx="2976" cy="320"/>
            </a:xfrm>
          </p:grpSpPr>
          <p:sp>
            <p:nvSpPr>
              <p:cNvPr id="34842" name="AutoShape 24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solidFill>
                      <a:schemeClr val="tx2"/>
                    </a:solidFill>
                  </a:rPr>
                  <a:t>C#</a:t>
                </a:r>
                <a:r>
                  <a:rPr lang="zh-CN" altLang="en-US" b="1">
                    <a:solidFill>
                      <a:schemeClr val="tx2"/>
                    </a:solidFill>
                  </a:rPr>
                  <a:t>应用领域</a:t>
                </a:r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843" name="Group 25"/>
              <p:cNvGrpSpPr/>
              <p:nvPr/>
            </p:nvGrpSpPr>
            <p:grpSpPr bwMode="auto">
              <a:xfrm>
                <a:off x="0" y="48"/>
                <a:ext cx="240" cy="240"/>
                <a:chOff x="0" y="0"/>
                <a:chExt cx="1615" cy="1615"/>
              </a:xfrm>
            </p:grpSpPr>
            <p:sp>
              <p:nvSpPr>
                <p:cNvPr id="34844" name="Oval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45" name="Oval 27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6" name="Oval 28"/>
                <p:cNvSpPr>
                  <a:spLocks noChangeArrowheads="1"/>
                </p:cNvSpPr>
                <p:nvPr/>
              </p:nvSpPr>
              <p:spPr bwMode="auto">
                <a:xfrm>
                  <a:off x="178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FFFFFF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47" name="Oval 29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58" name="Oval 30"/>
                <p:cNvSpPr>
                  <a:spLocks noChangeArrowheads="1"/>
                </p:cNvSpPr>
                <p:nvPr/>
              </p:nvSpPr>
              <p:spPr bwMode="auto">
                <a:xfrm>
                  <a:off x="259" y="256"/>
                  <a:ext cx="1104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005353"/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49" name="Oval 31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4824" name="Group 32"/>
            <p:cNvGrpSpPr/>
            <p:nvPr/>
          </p:nvGrpSpPr>
          <p:grpSpPr bwMode="auto">
            <a:xfrm>
              <a:off x="2757" y="1779"/>
              <a:ext cx="2996" cy="320"/>
              <a:chOff x="0" y="0"/>
              <a:chExt cx="2996" cy="320"/>
            </a:xfrm>
          </p:grpSpPr>
          <p:sp>
            <p:nvSpPr>
              <p:cNvPr id="34834" name="AutoShape 33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835" name="Group 34"/>
              <p:cNvGrpSpPr/>
              <p:nvPr/>
            </p:nvGrpSpPr>
            <p:grpSpPr bwMode="auto">
              <a:xfrm>
                <a:off x="0" y="64"/>
                <a:ext cx="240" cy="240"/>
                <a:chOff x="0" y="0"/>
                <a:chExt cx="1615" cy="1615"/>
              </a:xfrm>
            </p:grpSpPr>
            <p:sp>
              <p:nvSpPr>
                <p:cNvPr id="34836" name="Oval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37" name="Oval 36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65" name="Oval 37"/>
                <p:cNvSpPr>
                  <a:spLocks noChangeArrowheads="1"/>
                </p:cNvSpPr>
                <p:nvPr/>
              </p:nvSpPr>
              <p:spPr bwMode="auto">
                <a:xfrm>
                  <a:off x="178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FFFFFF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39" name="Oval 38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67" name="Oval 39"/>
                <p:cNvSpPr>
                  <a:spLocks noChangeArrowheads="1"/>
                </p:cNvSpPr>
                <p:nvPr/>
              </p:nvSpPr>
              <p:spPr bwMode="auto">
                <a:xfrm>
                  <a:off x="259" y="256"/>
                  <a:ext cx="1104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005353"/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41" name="Oval 40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4825" name="Group 41"/>
            <p:cNvGrpSpPr/>
            <p:nvPr/>
          </p:nvGrpSpPr>
          <p:grpSpPr bwMode="auto">
            <a:xfrm>
              <a:off x="2469" y="2300"/>
              <a:ext cx="2972" cy="320"/>
              <a:chOff x="0" y="0"/>
              <a:chExt cx="2972" cy="320"/>
            </a:xfrm>
          </p:grpSpPr>
          <p:sp>
            <p:nvSpPr>
              <p:cNvPr id="34826" name="AutoShape 42"/>
              <p:cNvSpPr>
                <a:spLocks noChangeArrowheads="1"/>
              </p:cNvSpPr>
              <p:nvPr/>
            </p:nvSpPr>
            <p:spPr bwMode="auto">
              <a:xfrm>
                <a:off x="188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zh-CN" altLang="en-US" b="1">
                    <a:solidFill>
                      <a:schemeClr val="tx2"/>
                    </a:solidFill>
                  </a:rPr>
                  <a:t>互动练习：一个关于抉择的游戏</a:t>
                </a:r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827" name="Group 43"/>
              <p:cNvGrpSpPr/>
              <p:nvPr/>
            </p:nvGrpSpPr>
            <p:grpSpPr bwMode="auto">
              <a:xfrm>
                <a:off x="0" y="31"/>
                <a:ext cx="224" cy="240"/>
                <a:chOff x="0" y="0"/>
                <a:chExt cx="1615" cy="1615"/>
              </a:xfrm>
            </p:grpSpPr>
            <p:sp>
              <p:nvSpPr>
                <p:cNvPr id="34828" name="Oval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29" name="Oval 45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74" name="Oval 46"/>
                <p:cNvSpPr>
                  <a:spLocks noChangeArrowheads="1"/>
                </p:cNvSpPr>
                <p:nvPr/>
              </p:nvSpPr>
              <p:spPr bwMode="auto">
                <a:xfrm>
                  <a:off x="176" y="175"/>
                  <a:ext cx="1262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FFFFFF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31" name="Oval 47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E35E23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76" name="Oval 48"/>
                <p:cNvSpPr>
                  <a:spLocks noChangeArrowheads="1"/>
                </p:cNvSpPr>
                <p:nvPr/>
              </p:nvSpPr>
              <p:spPr bwMode="auto">
                <a:xfrm>
                  <a:off x="263" y="256"/>
                  <a:ext cx="1096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005353"/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33" name="Oval 49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6E2E1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2" name="文本框 1"/>
          <p:cNvSpPr txBox="1"/>
          <p:nvPr/>
        </p:nvSpPr>
        <p:spPr>
          <a:xfrm>
            <a:off x="575310" y="262890"/>
            <a:ext cx="6989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基础篇：初识</a:t>
            </a:r>
            <a:r>
              <a:rPr lang="en-US" altLang="zh-CN" sz="2400"/>
              <a:t>C#</a:t>
            </a:r>
            <a:r>
              <a:rPr lang="zh-CN" altLang="en-US" sz="2400"/>
              <a:t>及其开发环境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483485" y="4509135"/>
            <a:ext cx="4238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sym typeface="+mn-ea"/>
              </a:rPr>
              <a:t>宇宙最强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IDE Visual Studio</a:t>
            </a:r>
            <a:endParaRPr lang="en-US" altLang="zh-CN" b="1">
              <a:ln>
                <a:noFill/>
              </a:ln>
              <a:solidFill>
                <a:schemeClr val="tx2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基础篇：标识符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23215" y="1196975"/>
            <a:ext cx="8183245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Wingdings" panose="05000000000000000000" charset="0"/>
              <a:buChar char="Ø"/>
            </a:pPr>
            <a:r>
              <a:rPr lang="zh-CN" altLang="en-US">
                <a:latin typeface="仿宋_GB2312" charset="0"/>
                <a:ea typeface="仿宋_GB2312" charset="0"/>
              </a:rPr>
              <a:t>作用：</a:t>
            </a:r>
            <a:endParaRPr lang="zh-CN" altLang="en-US">
              <a:latin typeface="仿宋_GB2312" charset="0"/>
              <a:ea typeface="仿宋_GB2312" charset="0"/>
            </a:endParaRPr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>
                <a:latin typeface="仿宋_GB2312" charset="0"/>
                <a:ea typeface="仿宋_GB2312" charset="0"/>
              </a:rPr>
              <a:t>用来表示程序中各种语法成分的名称</a:t>
            </a:r>
            <a:endParaRPr lang="zh-CN" altLang="en-US"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charset="0"/>
              <a:buChar char="Ø"/>
            </a:pPr>
            <a:r>
              <a:rPr lang="zh-CN" altLang="en-US">
                <a:latin typeface="仿宋_GB2312" charset="0"/>
                <a:ea typeface="仿宋_GB2312" charset="0"/>
              </a:rPr>
              <a:t>命名规则：</a:t>
            </a:r>
            <a:endParaRPr lang="zh-CN" altLang="en-US">
              <a:latin typeface="仿宋_GB2312" charset="0"/>
              <a:ea typeface="仿宋_GB2312" charset="0"/>
            </a:endParaRPr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>
                <a:latin typeface="仿宋_GB2312" charset="0"/>
                <a:ea typeface="仿宋_GB2312" charset="0"/>
              </a:rPr>
              <a:t>由字母、数字、下划线组成</a:t>
            </a:r>
            <a:endParaRPr lang="zh-CN" altLang="en-US">
              <a:latin typeface="仿宋_GB2312" charset="0"/>
              <a:ea typeface="仿宋_GB2312" charset="0"/>
            </a:endParaRPr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>
                <a:latin typeface="仿宋_GB2312" charset="0"/>
                <a:ea typeface="仿宋_GB2312" charset="0"/>
              </a:rPr>
              <a:t>以字母和下划线开头。</a:t>
            </a:r>
            <a:endParaRPr lang="zh-CN" altLang="en-US">
              <a:latin typeface="仿宋_GB2312" charset="0"/>
              <a:ea typeface="仿宋_GB2312" charset="0"/>
            </a:endParaRPr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>
                <a:latin typeface="仿宋_GB2312" charset="0"/>
                <a:ea typeface="仿宋_GB2312" charset="0"/>
              </a:rPr>
              <a:t>严格区分大小写</a:t>
            </a:r>
            <a:endParaRPr lang="zh-CN" altLang="en-US">
              <a:latin typeface="仿宋_GB2312" charset="0"/>
              <a:ea typeface="仿宋_GB2312" charset="0"/>
            </a:endParaRPr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>
                <a:latin typeface="仿宋_GB2312" charset="0"/>
                <a:ea typeface="仿宋_GB2312" charset="0"/>
              </a:rPr>
              <a:t>见名识义</a:t>
            </a:r>
            <a:endParaRPr lang="zh-CN" altLang="en-US">
              <a:latin typeface="仿宋_GB2312" charset="0"/>
              <a:ea typeface="仿宋_GB2312" charset="0"/>
            </a:endParaRPr>
          </a:p>
        </p:txBody>
      </p:sp>
    </p:spTree>
    <p:custDataLst>
      <p:tags r:id="rId1"/>
    </p:custDataLst>
  </p:cSld>
  <p:clrMapOvr>
    <a:masterClrMapping/>
  </p:clrMapOvr>
  <p:transition>
    <p:wheel spokes="4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基础篇：关键字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23215" y="1196975"/>
            <a:ext cx="818324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Tx/>
              <a:buFont typeface="Wingdings" panose="05000000000000000000" charset="0"/>
              <a:buNone/>
            </a:pPr>
            <a:r>
              <a:rPr lang="en-US" altLang="zh-CN" sz="2800">
                <a:latin typeface="仿宋_GB2312" charset="0"/>
                <a:ea typeface="仿宋_GB2312" charset="0"/>
              </a:rPr>
              <a:t>this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base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bool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break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else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if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enum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double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do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out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string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new</a:t>
            </a:r>
            <a:endParaRPr lang="en-US" altLang="zh-CN" sz="2800">
              <a:latin typeface="仿宋_GB2312" charset="0"/>
              <a:ea typeface="仿宋_GB2312" charset="0"/>
            </a:endParaRPr>
          </a:p>
          <a:p>
            <a:pPr indent="0">
              <a:lnSpc>
                <a:spcPct val="150000"/>
              </a:lnSpc>
              <a:buClrTx/>
              <a:buFont typeface="Wingdings" panose="05000000000000000000" charset="0"/>
              <a:buNone/>
            </a:pPr>
            <a:r>
              <a:rPr lang="en-US" altLang="zh-CN" sz="2800">
                <a:latin typeface="仿宋_GB2312" charset="0"/>
                <a:ea typeface="仿宋_GB2312" charset="0"/>
              </a:rPr>
              <a:t>ref</a:t>
            </a:r>
            <a:r>
              <a:rPr lang="zh-CN" altLang="en-US" sz="2800">
                <a:latin typeface="仿宋_GB2312" charset="0"/>
                <a:ea typeface="仿宋_GB2312" charset="0"/>
              </a:rPr>
              <a:t>、</a:t>
            </a:r>
            <a:r>
              <a:rPr lang="en-US" altLang="zh-CN" sz="2800">
                <a:latin typeface="仿宋_GB2312" charset="0"/>
                <a:ea typeface="仿宋_GB2312" charset="0"/>
              </a:rPr>
              <a:t>in...</a:t>
            </a:r>
            <a:endParaRPr lang="zh-CN" altLang="en-US" sz="2800">
              <a:latin typeface="仿宋_GB2312" charset="0"/>
              <a:ea typeface="仿宋_GB2312" charset="0"/>
            </a:endParaRPr>
          </a:p>
        </p:txBody>
      </p:sp>
    </p:spTree>
    <p:custDataLst>
      <p:tags r:id="rId1"/>
    </p:custData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607504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基础篇：第一个</a:t>
            </a:r>
            <a:r>
              <a:rPr lang="en-US" altLang="zh-CN" sz="2400"/>
              <a:t>C#</a:t>
            </a:r>
            <a:r>
              <a:rPr lang="zh-CN" altLang="en-US" sz="2400"/>
              <a:t>程序</a:t>
            </a:r>
            <a:endParaRPr lang="zh-CN" altLang="en-US" sz="2400"/>
          </a:p>
        </p:txBody>
      </p:sp>
      <p:pic>
        <p:nvPicPr>
          <p:cNvPr id="18435" name="Picture 2"/>
          <p:cNvPicPr>
            <a:picLocks noGrp="1"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460" y="1052513"/>
            <a:ext cx="8375650" cy="52149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6379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</a:t>
            </a:r>
            <a:r>
              <a:rPr lang="en-US" altLang="zh-CN" sz="2400"/>
              <a:t>C#</a:t>
            </a:r>
            <a:r>
              <a:rPr lang="zh-CN" altLang="en-US" sz="2400"/>
              <a:t>语言及其特点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75310" y="841375"/>
            <a:ext cx="7559675" cy="133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ClrTx/>
              <a:buFont typeface="Wingdings" panose="05000000000000000000" charset="0"/>
              <a:buNone/>
            </a:pPr>
            <a:r>
              <a:rPr lang="en-US" altLang="zh-CN">
                <a:latin typeface="+mn-ea"/>
              </a:rPr>
              <a:t>C#</a:t>
            </a:r>
            <a:r>
              <a:rPr lang="zh-CN" altLang="en-US">
                <a:latin typeface="+mn-ea"/>
              </a:rPr>
              <a:t>是微软公司设计的一种编程语言，是从</a:t>
            </a:r>
            <a:r>
              <a:rPr lang="en-US" altLang="zh-CN">
                <a:latin typeface="+mn-ea"/>
              </a:rPr>
              <a:t>C</a:t>
            </a:r>
            <a:r>
              <a:rPr lang="zh-CN" altLang="en-US">
                <a:latin typeface="+mn-ea"/>
              </a:rPr>
              <a:t>和</a:t>
            </a:r>
            <a:r>
              <a:rPr lang="en-US" altLang="zh-CN">
                <a:latin typeface="+mn-ea"/>
              </a:rPr>
              <a:t>C++</a:t>
            </a:r>
            <a:r>
              <a:rPr lang="zh-CN" altLang="en-US">
                <a:latin typeface="+mn-ea"/>
              </a:rPr>
              <a:t>派生出来的一种简单、现代、面向对象和类型安全的编程语言，并且能与</a:t>
            </a:r>
            <a:r>
              <a:rPr lang="en-US" altLang="zh-CN">
                <a:solidFill>
                  <a:schemeClr val="tx2"/>
                </a:solidFill>
                <a:latin typeface="+mn-ea"/>
                <a:sym typeface="+mn-ea"/>
              </a:rPr>
              <a:t>.</a:t>
            </a:r>
            <a:r>
              <a:rPr lang="en-US" altLang="zh-CN">
                <a:latin typeface="+mn-ea"/>
              </a:rPr>
              <a:t>NET</a:t>
            </a:r>
            <a:r>
              <a:rPr lang="zh-CN" altLang="en-US">
                <a:latin typeface="+mn-ea"/>
              </a:rPr>
              <a:t>框架完美结合，他的突出特点如下</a:t>
            </a:r>
            <a:r>
              <a:rPr lang="zh-CN" altLang="en-US" b="1">
                <a:latin typeface="+mn-ea"/>
              </a:rPr>
              <a:t>：</a:t>
            </a:r>
            <a:endParaRPr lang="zh-CN" altLang="en-US" b="1">
              <a:latin typeface="+mn-ea"/>
            </a:endParaRPr>
          </a:p>
        </p:txBody>
      </p:sp>
      <p:sp>
        <p:nvSpPr>
          <p:cNvPr id="62466" name="AutoShape 2"/>
          <p:cNvSpPr>
            <a:spLocks noChangeArrowheads="1"/>
          </p:cNvSpPr>
          <p:nvPr/>
        </p:nvSpPr>
        <p:spPr bwMode="auto">
          <a:xfrm rot="-3626814">
            <a:off x="4758531" y="332120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 rot="3465783">
            <a:off x="4758532" y="548497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 rot="-7230978">
            <a:off x="3539331" y="339740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 rot="7535209">
            <a:off x="3501231" y="545163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5337175" y="4449128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 rot="10800000">
            <a:off x="2927350" y="4442778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2673350" y="2680653"/>
            <a:ext cx="3743325" cy="3744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62473" name="Group 9"/>
          <p:cNvGrpSpPr/>
          <p:nvPr/>
        </p:nvGrpSpPr>
        <p:grpSpPr bwMode="auto">
          <a:xfrm>
            <a:off x="3409950" y="2739390"/>
            <a:ext cx="360363" cy="360363"/>
            <a:chOff x="0" y="0"/>
            <a:chExt cx="227" cy="227"/>
          </a:xfrm>
        </p:grpSpPr>
        <p:sp>
          <p:nvSpPr>
            <p:cNvPr id="62507" name="Oval 10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508" name="Oval 11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62474" name="Group 12"/>
          <p:cNvGrpSpPr/>
          <p:nvPr/>
        </p:nvGrpSpPr>
        <p:grpSpPr bwMode="auto">
          <a:xfrm>
            <a:off x="2465388" y="4395153"/>
            <a:ext cx="360362" cy="360362"/>
            <a:chOff x="0" y="0"/>
            <a:chExt cx="227" cy="227"/>
          </a:xfrm>
        </p:grpSpPr>
        <p:sp>
          <p:nvSpPr>
            <p:cNvPr id="62505" name="Oval 13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506" name="Oval 14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62475" name="Group 15"/>
          <p:cNvGrpSpPr/>
          <p:nvPr/>
        </p:nvGrpSpPr>
        <p:grpSpPr bwMode="auto">
          <a:xfrm>
            <a:off x="3328988" y="5938203"/>
            <a:ext cx="360362" cy="360362"/>
            <a:chOff x="0" y="0"/>
            <a:chExt cx="227" cy="227"/>
          </a:xfrm>
        </p:grpSpPr>
        <p:sp>
          <p:nvSpPr>
            <p:cNvPr id="62503" name="Oval 16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504" name="Oval 17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62476" name="Group 18"/>
          <p:cNvGrpSpPr/>
          <p:nvPr/>
        </p:nvGrpSpPr>
        <p:grpSpPr bwMode="auto">
          <a:xfrm>
            <a:off x="5259388" y="2718753"/>
            <a:ext cx="360362" cy="360362"/>
            <a:chOff x="0" y="0"/>
            <a:chExt cx="227" cy="227"/>
          </a:xfrm>
        </p:grpSpPr>
        <p:sp>
          <p:nvSpPr>
            <p:cNvPr id="62501" name="Oval 1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502" name="Oval 20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62477" name="Group 21"/>
          <p:cNvGrpSpPr/>
          <p:nvPr/>
        </p:nvGrpSpPr>
        <p:grpSpPr bwMode="auto">
          <a:xfrm>
            <a:off x="6208713" y="4395153"/>
            <a:ext cx="360362" cy="360362"/>
            <a:chOff x="0" y="0"/>
            <a:chExt cx="227" cy="227"/>
          </a:xfrm>
        </p:grpSpPr>
        <p:sp>
          <p:nvSpPr>
            <p:cNvPr id="62499" name="Oval 22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500" name="Oval 23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62478" name="Group 24"/>
          <p:cNvGrpSpPr/>
          <p:nvPr/>
        </p:nvGrpSpPr>
        <p:grpSpPr bwMode="auto">
          <a:xfrm>
            <a:off x="5314950" y="5995353"/>
            <a:ext cx="360363" cy="360362"/>
            <a:chOff x="0" y="0"/>
            <a:chExt cx="227" cy="227"/>
          </a:xfrm>
        </p:grpSpPr>
        <p:sp>
          <p:nvSpPr>
            <p:cNvPr id="62497" name="Oval 25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498" name="Oval 26"/>
            <p:cNvSpPr>
              <a:spLocks noChangeArrowheads="1"/>
            </p:cNvSpPr>
            <p:nvPr/>
          </p:nvSpPr>
          <p:spPr bwMode="auto">
            <a:xfrm>
              <a:off x="10" y="19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8F5F6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3605213" y="363315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2480" name="Oval 28"/>
          <p:cNvSpPr>
            <a:spLocks noChangeArrowheads="1"/>
          </p:cNvSpPr>
          <p:nvPr/>
        </p:nvSpPr>
        <p:spPr bwMode="auto">
          <a:xfrm>
            <a:off x="3609975" y="3639503"/>
            <a:ext cx="1944688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1998"/>
                </a:schemeClr>
              </a:gs>
              <a:gs pos="100000">
                <a:srgbClr val="004747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3732213" y="3760153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005353"/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2482" name="Oval 30"/>
          <p:cNvSpPr>
            <a:spLocks noChangeArrowheads="1"/>
          </p:cNvSpPr>
          <p:nvPr/>
        </p:nvSpPr>
        <p:spPr bwMode="auto">
          <a:xfrm>
            <a:off x="3714750" y="3733165"/>
            <a:ext cx="1690688" cy="1690688"/>
          </a:xfrm>
          <a:prstGeom prst="ellipse">
            <a:avLst/>
          </a:prstGeom>
          <a:gradFill rotWithShape="1">
            <a:gsLst>
              <a:gs pos="0">
                <a:srgbClr val="006161"/>
              </a:gs>
              <a:gs pos="100000">
                <a:schemeClr val="hlink">
                  <a:alpha val="0"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62483" name="Group 31"/>
          <p:cNvGrpSpPr/>
          <p:nvPr/>
        </p:nvGrpSpPr>
        <p:grpSpPr bwMode="auto">
          <a:xfrm>
            <a:off x="3761740" y="3877310"/>
            <a:ext cx="1522413" cy="1522413"/>
            <a:chOff x="0" y="0"/>
            <a:chExt cx="959" cy="959"/>
          </a:xfrm>
        </p:grpSpPr>
        <p:sp>
          <p:nvSpPr>
            <p:cNvPr id="62492" name="Oval 32"/>
            <p:cNvSpPr>
              <a:spLocks noChangeArrowheads="1"/>
            </p:cNvSpPr>
            <p:nvPr/>
          </p:nvSpPr>
          <p:spPr bwMode="auto">
            <a:xfrm>
              <a:off x="0" y="0"/>
              <a:ext cx="959" cy="95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62493" name="Oval 33"/>
            <p:cNvSpPr>
              <a:spLocks noChangeArrowheads="1"/>
            </p:cNvSpPr>
            <p:nvPr/>
          </p:nvSpPr>
          <p:spPr bwMode="auto">
            <a:xfrm>
              <a:off x="14" y="12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494" name="Oval 34"/>
            <p:cNvSpPr>
              <a:spLocks noChangeArrowheads="1"/>
            </p:cNvSpPr>
            <p:nvPr/>
          </p:nvSpPr>
          <p:spPr bwMode="auto">
            <a:xfrm>
              <a:off x="25" y="18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495" name="Oval 35"/>
            <p:cNvSpPr>
              <a:spLocks noChangeArrowheads="1"/>
            </p:cNvSpPr>
            <p:nvPr/>
          </p:nvSpPr>
          <p:spPr bwMode="auto">
            <a:xfrm>
              <a:off x="35" y="27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496" name="Oval 36"/>
            <p:cNvSpPr>
              <a:spLocks noChangeArrowheads="1"/>
            </p:cNvSpPr>
            <p:nvPr/>
          </p:nvSpPr>
          <p:spPr bwMode="auto">
            <a:xfrm>
              <a:off x="86" y="50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62484" name="Text Box 37"/>
          <p:cNvSpPr txBox="1">
            <a:spLocks noChangeArrowheads="1"/>
          </p:cNvSpPr>
          <p:nvPr/>
        </p:nvSpPr>
        <p:spPr bwMode="auto">
          <a:xfrm>
            <a:off x="3897948" y="4333240"/>
            <a:ext cx="1348105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/>
              <a:t>C#</a:t>
            </a:r>
            <a:r>
              <a:rPr lang="zh-CN" altLang="en-US" sz="2800"/>
              <a:t>特点</a:t>
            </a:r>
            <a:endParaRPr lang="zh-CN" altLang="en-US" sz="2800"/>
          </a:p>
        </p:txBody>
      </p:sp>
      <p:sp>
        <p:nvSpPr>
          <p:cNvPr id="62485" name="Text Box 38"/>
          <p:cNvSpPr txBox="1">
            <a:spLocks noChangeArrowheads="1"/>
          </p:cNvSpPr>
          <p:nvPr/>
        </p:nvSpPr>
        <p:spPr bwMode="auto">
          <a:xfrm>
            <a:off x="5695950" y="2666365"/>
            <a:ext cx="10007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持续发展</a:t>
            </a:r>
            <a:endParaRPr lang="zh-CN" altLang="en-US" sz="1600" b="1"/>
          </a:p>
        </p:txBody>
      </p:sp>
      <p:sp>
        <p:nvSpPr>
          <p:cNvPr id="62487" name="Text Box 40"/>
          <p:cNvSpPr txBox="1">
            <a:spLocks noChangeArrowheads="1"/>
          </p:cNvSpPr>
          <p:nvPr/>
        </p:nvSpPr>
        <p:spPr bwMode="auto">
          <a:xfrm>
            <a:off x="6610350" y="4418965"/>
            <a:ext cx="691515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.........</a:t>
            </a:r>
            <a:endParaRPr lang="en-US" altLang="zh-CN" sz="1600"/>
          </a:p>
        </p:txBody>
      </p:sp>
      <p:sp>
        <p:nvSpPr>
          <p:cNvPr id="62488" name="Text Box 41"/>
          <p:cNvSpPr txBox="1">
            <a:spLocks noChangeArrowheads="1"/>
          </p:cNvSpPr>
          <p:nvPr/>
        </p:nvSpPr>
        <p:spPr bwMode="auto">
          <a:xfrm>
            <a:off x="5695950" y="6019165"/>
            <a:ext cx="10007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语义明确</a:t>
            </a:r>
            <a:endParaRPr lang="zh-CN" altLang="en-US" sz="1600" b="1"/>
          </a:p>
        </p:txBody>
      </p:sp>
      <p:sp>
        <p:nvSpPr>
          <p:cNvPr id="62489" name="Text Box 42"/>
          <p:cNvSpPr txBox="1">
            <a:spLocks noChangeArrowheads="1"/>
          </p:cNvSpPr>
          <p:nvPr/>
        </p:nvSpPr>
        <p:spPr bwMode="auto">
          <a:xfrm>
            <a:off x="1054100" y="4418965"/>
            <a:ext cx="14097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b="1">
                <a:solidFill>
                  <a:srgbClr val="D4181D"/>
                </a:solidFill>
              </a:rPr>
              <a:t>完全面向对象</a:t>
            </a:r>
            <a:endParaRPr lang="zh-CN" altLang="en-US" sz="1600" b="1">
              <a:solidFill>
                <a:srgbClr val="D4181D"/>
              </a:solidFill>
            </a:endParaRPr>
          </a:p>
        </p:txBody>
      </p:sp>
      <p:sp>
        <p:nvSpPr>
          <p:cNvPr id="62490" name="Text Box 43"/>
          <p:cNvSpPr txBox="1">
            <a:spLocks noChangeArrowheads="1"/>
          </p:cNvSpPr>
          <p:nvPr/>
        </p:nvSpPr>
        <p:spPr bwMode="auto">
          <a:xfrm>
            <a:off x="2301240" y="5957253"/>
            <a:ext cx="10007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b="1"/>
              <a:t>支持广泛</a:t>
            </a:r>
            <a:endParaRPr lang="zh-CN" altLang="en-US" sz="1600" b="1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668145" y="2658110"/>
            <a:ext cx="16300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b="1">
                <a:solidFill>
                  <a:srgbClr val="D4181D"/>
                </a:solidFill>
                <a:effectLst/>
                <a:sym typeface="+mn-ea"/>
              </a:rPr>
              <a:t>与</a:t>
            </a:r>
            <a:r>
              <a:rPr lang="en-US" altLang="zh-CN" sz="1600" b="1">
                <a:solidFill>
                  <a:srgbClr val="D4181D"/>
                </a:solidFill>
                <a:effectLst/>
                <a:sym typeface="+mn-ea"/>
              </a:rPr>
              <a:t>Web</a:t>
            </a:r>
            <a:r>
              <a:rPr lang="zh-CN" altLang="en-US" sz="1600" b="1">
                <a:solidFill>
                  <a:srgbClr val="D4181D"/>
                </a:solidFill>
                <a:effectLst/>
                <a:sym typeface="+mn-ea"/>
              </a:rPr>
              <a:t>紧密结合</a:t>
            </a:r>
            <a:endParaRPr lang="zh-CN" altLang="en-US" sz="1600" b="1">
              <a:solidFill>
                <a:srgbClr val="D4181D"/>
              </a:solidFill>
              <a:effectLst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5770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</a:t>
            </a:r>
            <a:r>
              <a:rPr lang="en-US" altLang="zh-CN" sz="2400"/>
              <a:t>C#</a:t>
            </a:r>
            <a:r>
              <a:rPr lang="zh-CN" altLang="en-US" sz="2400"/>
              <a:t>的创始人</a:t>
            </a:r>
            <a:endParaRPr lang="zh-CN" altLang="en-US" sz="2400"/>
          </a:p>
        </p:txBody>
      </p:sp>
      <p:pic>
        <p:nvPicPr>
          <p:cNvPr id="5" name="图片 4" descr="09171840-0ebac1ef213748fda5f718befcfd7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7485" y="1167130"/>
            <a:ext cx="3315970" cy="4646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6935" y="1311275"/>
            <a:ext cx="3750310" cy="3451225"/>
          </a:xfrm>
          <a:prstGeom prst="rect">
            <a:avLst/>
          </a:prstGeom>
          <a:noFill/>
        </p:spPr>
        <p:txBody>
          <a:bodyPr wrap="square" lIns="136525" tIns="360045" rIns="136525" bIns="136525" rtlCol="0" anchor="t">
            <a:spAutoFit/>
          </a:bodyPr>
          <a:p>
            <a:pPr algn="just"/>
            <a:r>
              <a:rPr 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 </a:t>
            </a:r>
            <a:r>
              <a:rPr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安德斯·海尔斯伯格</a:t>
            </a:r>
            <a:endParaRPr sz="240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algn="just"/>
            <a:r>
              <a:rPr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（Anders Hejlsberg，</a:t>
            </a:r>
            <a:endParaRPr sz="240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algn="just"/>
            <a:r>
              <a:rPr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 1960.12~），丹麦人，</a:t>
            </a:r>
            <a:endParaRPr sz="240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algn="just"/>
            <a:r>
              <a:rPr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丹麦技术大学学习工程，但没有毕业</a:t>
            </a:r>
            <a:r>
              <a:rPr lang="zh-CN"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。</a:t>
            </a:r>
            <a:endParaRPr lang="zh-CN" sz="240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algn="just"/>
            <a:r>
              <a:rPr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 Turbo Pascal编译器的   主要作者，</a:t>
            </a:r>
            <a:endParaRPr sz="240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algn="just"/>
            <a:r>
              <a:rPr sz="24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 Delphi和.NET之父！</a:t>
            </a:r>
            <a:endParaRPr sz="240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</a:t>
            </a:r>
            <a:endParaRPr 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524510" y="1024890"/>
            <a:ext cx="77851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.Net </a:t>
            </a:r>
            <a:r>
              <a:rPr lang="zh-CN" altLang="en-US" sz="2000">
                <a:sym typeface="+mn-ea"/>
              </a:rPr>
              <a:t>Framework 是微软公司推出的完全面向对象的软件开发和运行平台，他主要包含两个组件公共语言运行时（</a:t>
            </a:r>
            <a:r>
              <a:rPr lang="en-US" altLang="zh-CN" sz="2000" dirty="0">
                <a:sym typeface="+mn-ea"/>
              </a:rPr>
              <a:t>CLR)</a:t>
            </a:r>
            <a:r>
              <a:rPr lang="zh-CN" altLang="en-US" sz="2000">
                <a:sym typeface="+mn-ea"/>
              </a:rPr>
              <a:t>和类库</a:t>
            </a:r>
            <a:r>
              <a:rPr lang="en-US" altLang="zh-CN" sz="2000" dirty="0">
                <a:sym typeface="+mn-ea"/>
              </a:rPr>
              <a:t>(FCL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18055"/>
            <a:ext cx="6497320" cy="4497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</a:t>
            </a:r>
            <a:r>
              <a:rPr lang="en-US" altLang="zh-CN" sz="2400"/>
              <a:t>.Net </a:t>
            </a:r>
            <a:r>
              <a:rPr lang="zh-CN" altLang="en-US" sz="2400"/>
              <a:t>与</a:t>
            </a:r>
            <a:r>
              <a:rPr lang="en-US" altLang="zh-CN" sz="2400"/>
              <a:t>C#</a:t>
            </a:r>
            <a:r>
              <a:rPr lang="zh-CN" altLang="en-US" sz="2400"/>
              <a:t>的关系</a:t>
            </a:r>
            <a:endParaRPr lang="zh-CN" altLang="en-US" sz="2400"/>
          </a:p>
        </p:txBody>
      </p:sp>
      <p:pic>
        <p:nvPicPr>
          <p:cNvPr id="4" name="图片 3" descr="558964892d8583819c99b152cd14de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2195195"/>
            <a:ext cx="7746365" cy="4344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4540" y="1043940"/>
            <a:ext cx="7305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 C#是微软公司发布的一种面向对象的、运行于.NET Framework之上的高级程序设计语言。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基础篇：NET程序的编译原理</a:t>
            </a:r>
            <a:endParaRPr lang="zh-CN" altLang="en-US" sz="2400"/>
          </a:p>
        </p:txBody>
      </p:sp>
      <p:pic>
        <p:nvPicPr>
          <p:cNvPr id="3" name="图片 2" descr="71d89a10090b3c536bf943957f9071b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1291590"/>
            <a:ext cx="7238365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1565" y="4407535"/>
            <a:ext cx="6961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B0F0"/>
                </a:solidFill>
              </a:rPr>
              <a:t>由CLR托管运行的代码叫做托管代码（C#是的</a:t>
            </a:r>
            <a:r>
              <a:rPr lang="en-US" altLang="zh-CN">
                <a:solidFill>
                  <a:srgbClr val="00B0F0"/>
                </a:solidFill>
              </a:rPr>
              <a:t>);</a:t>
            </a:r>
            <a:r>
              <a:rPr lang="zh-CN" altLang="en-US">
                <a:solidFill>
                  <a:srgbClr val="00B0F0"/>
                </a:solidFill>
              </a:rPr>
              <a:t>不被CLR管理的代码叫非托管代码</a:t>
            </a:r>
            <a:r>
              <a:rPr lang="en-US" altLang="zh-CN">
                <a:solidFill>
                  <a:srgbClr val="00B0F0"/>
                </a:solidFill>
              </a:rPr>
              <a:t>;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zh-CN" altLang="en-US">
                <a:solidFill>
                  <a:srgbClr val="00B0F0"/>
                </a:solidFill>
              </a:rPr>
              <a:t>原理：CLR为每一个被托管的程序创建一个独立的内存空间，并禁止其他程序来访问这块内存同时也禁止此程序访问其它程序；缺点：运行效率相对较低。 优点：安全性高。适用于安全性高的需求。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</a:t>
            </a:r>
            <a:r>
              <a:rPr lang="en-US" altLang="zh-CN" sz="2400"/>
              <a:t>Mono</a:t>
            </a:r>
            <a:r>
              <a:rPr lang="zh-CN" altLang="en-US" sz="2400"/>
              <a:t>的异军突起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04545" y="1444625"/>
            <a:ext cx="70885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Mono 是一个由 Xamarin 公司（先前是 Novelll(网威)，最早为 Ximian）所主持的自由开放源代码项目。该项目的目标是创建一系列符合 ECMA 标准（European Computer Manufactures Association）的 .NET 工具，包括 C# 编译器和通用语言架构。与微软的 .NET Framework（共通语言运行平台）不同，Mono 项目不仅可以运行于 Windows 系统上，还可以运行于 Linux，FreeBSD，Unix，OS X 和 Solaris，甚至一些游戏平台，例如：Playstation 3，Wii 或 XBox 360。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NET 跨平台的三个关键是：编译器、CLR 和基础类库，而 Mono 实质上就是把他们三个进行跨平台实现了，一个很小团队完成了一个巨头需要完成的工作，而且还是在这个巨头的“排挤”下，其实这就是开源和社区的力量。</a:t>
            </a:r>
            <a:endParaRPr>
              <a:solidFill>
                <a:schemeClr val="tx1"/>
              </a:solidFill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535" y="1062990"/>
            <a:ext cx="687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5310" y="262890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</a:t>
            </a:r>
            <a:r>
              <a:rPr lang="en-US" altLang="zh-CN" sz="2400"/>
              <a:t>C#</a:t>
            </a:r>
            <a:r>
              <a:rPr lang="zh-CN" altLang="en-US" sz="2400"/>
              <a:t>的应用领域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79475" y="1612900"/>
            <a:ext cx="75806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（1）数据库应用程序开发</a:t>
            </a:r>
            <a:endParaRPr lang="zh-CN" altLang="en-US"/>
          </a:p>
          <a:p>
            <a:r>
              <a:rPr lang="zh-CN" altLang="en-US"/>
              <a:t>（2）分布式开发</a:t>
            </a:r>
            <a:endParaRPr lang="zh-CN" altLang="en-US"/>
          </a:p>
          <a:p>
            <a:r>
              <a:rPr lang="zh-CN" altLang="en-US"/>
              <a:t>（3）Web应用开发</a:t>
            </a:r>
            <a:endParaRPr lang="zh-CN" altLang="en-US"/>
          </a:p>
          <a:p>
            <a:r>
              <a:rPr lang="zh-CN" altLang="en-US"/>
              <a:t>（4）网络通信开发。</a:t>
            </a:r>
            <a:endParaRPr lang="zh-CN" altLang="en-US"/>
          </a:p>
          <a:p>
            <a:r>
              <a:rPr lang="zh-CN" altLang="en-US"/>
              <a:t>（5）嵌入式设备开发</a:t>
            </a:r>
            <a:endParaRPr lang="zh-CN" altLang="en-US"/>
          </a:p>
          <a:p>
            <a:r>
              <a:rPr lang="zh-CN" altLang="en-US"/>
              <a:t>（6）游戏软件开发</a:t>
            </a:r>
            <a:endParaRPr lang="zh-CN" altLang="en-US"/>
          </a:p>
          <a:p>
            <a:r>
              <a:rPr lang="zh-CN" altLang="en-US"/>
              <a:t>（7）工具软件开发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说明：上面仅列出了几个主要的C#应用领域，实际上C#语言几乎可以应用到程序开发的任何领域。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4758055"/>
            <a:ext cx="3787140" cy="1779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4758055"/>
            <a:ext cx="3495040" cy="1009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5851525"/>
            <a:ext cx="2000250" cy="685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637984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/>
              <a:t>Untity3D</a:t>
            </a:r>
            <a:r>
              <a:rPr lang="zh-CN" altLang="zh-CN" sz="2400"/>
              <a:t>编程之</a:t>
            </a:r>
            <a:r>
              <a:rPr lang="en-US" altLang="zh-CN" sz="2400"/>
              <a:t>C#</a:t>
            </a:r>
            <a:r>
              <a:rPr lang="zh-CN" altLang="en-US" sz="2400"/>
              <a:t>基础篇：</a:t>
            </a:r>
            <a:r>
              <a:rPr lang="en-US" altLang="zh-CN" sz="2400"/>
              <a:t>C#</a:t>
            </a:r>
            <a:r>
              <a:rPr lang="zh-CN" altLang="en-US" sz="2400"/>
              <a:t>语言基本元素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2030095" y="1296670"/>
            <a:ext cx="5245735" cy="45154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吃</a:t>
            </a:r>
            <a:r>
              <a:rPr lang="en-US" altLang="zh-CN"/>
              <a:t>v</a:t>
            </a:r>
            <a:r>
              <a:rPr lang="zh-CN" altLang="en-US"/>
              <a:t>字形吃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699385" y="1917065"/>
            <a:ext cx="3798570" cy="340614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29610" y="2436495"/>
            <a:ext cx="2717800" cy="194564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41800" y="1374140"/>
            <a:ext cx="703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83710" y="191706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11955" y="2564765"/>
            <a:ext cx="8686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标识符</a:t>
            </a:r>
            <a:endParaRPr lang="zh-CN" altLang="en-US"/>
          </a:p>
          <a:p>
            <a:r>
              <a:rPr lang="zh-CN" altLang="en-US"/>
              <a:t>关键字</a:t>
            </a:r>
            <a:endParaRPr lang="zh-CN" altLang="en-US"/>
          </a:p>
          <a:p>
            <a:r>
              <a:rPr lang="zh-CN" altLang="en-US"/>
              <a:t>常量</a:t>
            </a:r>
            <a:endParaRPr lang="zh-CN" altLang="en-US"/>
          </a:p>
          <a:p>
            <a:r>
              <a:rPr lang="zh-CN" altLang="en-US"/>
              <a:t>运算符</a:t>
            </a:r>
            <a:endParaRPr lang="zh-CN" altLang="en-US"/>
          </a:p>
          <a:p>
            <a:r>
              <a:rPr lang="zh-CN" altLang="en-US"/>
              <a:t>分隔符</a:t>
            </a:r>
            <a:endParaRPr lang="zh-CN" altLang="en-US"/>
          </a:p>
          <a:p>
            <a:r>
              <a:rPr lang="en-US" altLang="zh-CN"/>
              <a:t>.........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445_6*i*5"/>
  <p:tag name="KSO_WM_TEMPLATE_CATEGORY" val="custom"/>
  <p:tag name="KSO_WM_TEMPLATE_INDEX" val="445"/>
  <p:tag name="KSO_WM_UNIT_INDEX" val="5"/>
</p:tagLst>
</file>

<file path=ppt/tags/tag10.xml><?xml version="1.0" encoding="utf-8"?>
<p:tagLst xmlns:p="http://schemas.openxmlformats.org/presentationml/2006/main">
  <p:tag name="KSO_WM_TEMPLATE_CATEGORY" val="custom"/>
  <p:tag name="KSO_WM_TEMPLATE_INDEX" val="445"/>
</p:tagLst>
</file>

<file path=ppt/tags/tag11.xml><?xml version="1.0" encoding="utf-8"?>
<p:tagLst xmlns:p="http://schemas.openxmlformats.org/presentationml/2006/main">
  <p:tag name="KSO_WM_TEMPLATE_CATEGORY" val="custom"/>
  <p:tag name="KSO_WM_TEMPLATE_INDEX" val="4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445"/>
</p:tagLst>
</file>

<file path=ppt/tags/tag13.xml><?xml version="1.0" encoding="utf-8"?>
<p:tagLst xmlns:p="http://schemas.openxmlformats.org/presentationml/2006/main">
  <p:tag name="KSO_WM_TEMPLATE_CATEGORY" val="custom"/>
  <p:tag name="KSO_WM_TEMPLATE_INDEX" val="445"/>
</p:tagLst>
</file>

<file path=ppt/tags/tag14.xml><?xml version="1.0" encoding="utf-8"?>
<p:tagLst xmlns:p="http://schemas.openxmlformats.org/presentationml/2006/main">
  <p:tag name="KSO_WM_TEMPLATE_CATEGORY" val="custom"/>
  <p:tag name="KSO_WM_TEMPLATE_INDEX" val="445"/>
</p:tagLst>
</file>

<file path=ppt/tags/tag15.xml><?xml version="1.0" encoding="utf-8"?>
<p:tagLst xmlns:p="http://schemas.openxmlformats.org/presentationml/2006/main">
  <p:tag name="KSO_WM_TEMPLATE_CATEGORY" val="custom"/>
  <p:tag name="KSO_WM_TEMPLATE_INDEX" val="445"/>
</p:tagLst>
</file>

<file path=ppt/tags/tag16.xml><?xml version="1.0" encoding="utf-8"?>
<p:tagLst xmlns:p="http://schemas.openxmlformats.org/presentationml/2006/main">
  <p:tag name="KSO_WM_TEMPLATE_CATEGORY" val="custom"/>
  <p:tag name="KSO_WM_TEMPLATE_INDEX" val="44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445_6*i*0"/>
  <p:tag name="KSO_WM_TEMPLATE_CATEGORY" val="custom"/>
  <p:tag name="KSO_WM_TEMPLATE_INDEX" val="44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44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445"/>
</p:tagLst>
</file>

<file path=ppt/tags/tag5.xml><?xml version="1.0" encoding="utf-8"?>
<p:tagLst xmlns:p="http://schemas.openxmlformats.org/presentationml/2006/main">
  <p:tag name="KSO_WM_TEMPLATE_CATEGORY" val="custom"/>
  <p:tag name="KSO_WM_TEMPLATE_INDEX" val="445"/>
</p:tagLst>
</file>

<file path=ppt/tags/tag6.xml><?xml version="1.0" encoding="utf-8"?>
<p:tagLst xmlns:p="http://schemas.openxmlformats.org/presentationml/2006/main">
  <p:tag name="KSO_WM_TEMPLATE_CATEGORY" val="custom"/>
  <p:tag name="KSO_WM_TEMPLATE_INDEX" val="445"/>
</p:tagLst>
</file>

<file path=ppt/tags/tag7.xml><?xml version="1.0" encoding="utf-8"?>
<p:tagLst xmlns:p="http://schemas.openxmlformats.org/presentationml/2006/main">
  <p:tag name="KSO_WM_TEMPLATE_CATEGORY" val="custom"/>
  <p:tag name="KSO_WM_TEMPLATE_INDEX" val="445"/>
</p:tagLst>
</file>

<file path=ppt/tags/tag8.xml><?xml version="1.0" encoding="utf-8"?>
<p:tagLst xmlns:p="http://schemas.openxmlformats.org/presentationml/2006/main">
  <p:tag name="KSO_WM_TEMPLATE_CATEGORY" val="custom"/>
  <p:tag name="KSO_WM_TEMPLATE_INDEX" val="445"/>
</p:tagLst>
</file>

<file path=ppt/tags/tag9.xml><?xml version="1.0" encoding="utf-8"?>
<p:tagLst xmlns:p="http://schemas.openxmlformats.org/presentationml/2006/main">
  <p:tag name="KSO_WM_TEMPLATE_CATEGORY" val="custom"/>
  <p:tag name="KSO_WM_TEMPLATE_INDEX" val="445"/>
</p:tagLst>
</file>

<file path=ppt/theme/theme1.xml><?xml version="1.0" encoding="utf-8"?>
<a:theme xmlns:a="http://schemas.openxmlformats.org/drawingml/2006/main" name="1_Office 主题">
  <a:themeElements>
    <a:clrScheme name="445.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92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WPS 演示</Application>
  <PresentationFormat>全屏显示(4:3)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Wingdings</vt:lpstr>
      <vt:lpstr>黑体</vt:lpstr>
      <vt:lpstr>新宋体</vt:lpstr>
      <vt:lpstr>仿宋</vt:lpstr>
      <vt:lpstr>仿宋_GB2312</vt:lpstr>
      <vt:lpstr>微软雅黑</vt:lpstr>
      <vt:lpstr>Arial Unicode MS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LL</cp:lastModifiedBy>
  <cp:revision>29</cp:revision>
  <dcterms:created xsi:type="dcterms:W3CDTF">2016-07-10T15:12:00Z</dcterms:created>
  <dcterms:modified xsi:type="dcterms:W3CDTF">2017-06-30T15:11:59Z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