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88" r:id="rId3"/>
    <p:sldId id="350" r:id="rId4"/>
    <p:sldId id="324" r:id="rId5"/>
    <p:sldId id="328" r:id="rId6"/>
    <p:sldId id="330" r:id="rId7"/>
    <p:sldId id="335" r:id="rId8"/>
    <p:sldId id="286" r:id="rId9"/>
    <p:sldId id="329" r:id="rId10"/>
    <p:sldId id="351" r:id="rId11"/>
    <p:sldId id="323" r:id="rId12"/>
    <p:sldId id="326" r:id="rId13"/>
    <p:sldId id="325" r:id="rId14"/>
    <p:sldId id="332" r:id="rId15"/>
    <p:sldId id="334" r:id="rId17"/>
    <p:sldId id="33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CF010-A6C5-461C-B48A-989B01DB20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9185E-1312-437B-AB0E-24197F2A10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9185E-1312-437B-AB0E-24197F2A1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9185E-1312-437B-AB0E-24197F2A10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57625" y="1194933"/>
            <a:ext cx="4886325" cy="2387600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625" y="3773714"/>
            <a:ext cx="4886325" cy="148408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defTabSz="683895" rtl="0">
              <a:defRPr/>
            </a:pPr>
            <a:fld id="{C3BF0232-0CEF-4E9A-B945-94AB7BD4E7F6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defTabSz="683895"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defTabSz="683895" rtl="0">
              <a:defRPr/>
            </a:pPr>
            <a:fld id="{197C3C7C-493E-4468-A774-2B64AAD2D216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3895" rtl="0">
              <a:defRPr/>
            </a:pPr>
            <a:fld id="{E59DEAAC-7041-4C3F-9E87-9FF6082E588F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3895"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3895" rtl="0">
              <a:defRPr/>
            </a:pPr>
            <a:fld id="{07EE8270-0E6E-484C-9DD9-A4955A7ACA48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9100" y="363600"/>
            <a:ext cx="7886700" cy="5810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700" y="1900238"/>
            <a:ext cx="5100863" cy="371475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342900" indent="0">
              <a:buFont typeface="Arial" panose="020B0604020202020204" pitchFamily="34" charset="0"/>
              <a:buNone/>
              <a:defRPr sz="2000"/>
            </a:lvl2pPr>
            <a:lvl3pPr marL="685800" indent="0">
              <a:buFont typeface="Arial" panose="020B0604020202020204" pitchFamily="34" charset="0"/>
              <a:buNone/>
              <a:defRPr sz="1800"/>
            </a:lvl3pPr>
            <a:lvl4pPr marL="1028700" indent="0">
              <a:buFont typeface="Arial" panose="020B0604020202020204" pitchFamily="34" charset="0"/>
              <a:buNone/>
              <a:defRPr sz="1800"/>
            </a:lvl4pPr>
            <a:lvl5pPr marL="1371600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3895" rtl="0">
              <a:defRPr/>
            </a:pPr>
            <a:fld id="{E59DEAAC-7041-4C3F-9E87-9FF6082E588F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3895"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3895" rtl="0">
              <a:defRPr/>
            </a:pPr>
            <a:fld id="{07EE8270-0E6E-484C-9DD9-A4955A7ACA48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3895" rtl="0">
              <a:defRPr/>
            </a:pPr>
            <a:fld id="{E59DEAAC-7041-4C3F-9E87-9FF6082E588F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3895"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3895" rtl="0">
              <a:defRPr/>
            </a:pPr>
            <a:fld id="{07EE8270-0E6E-484C-9DD9-A4955A7ACA48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23657" y="4325257"/>
            <a:ext cx="3735271" cy="1524000"/>
          </a:xfrm>
        </p:spPr>
        <p:txBody>
          <a:bodyPr anchor="t" anchorCtr="0">
            <a:normAutofit/>
          </a:bodyPr>
          <a:lstStyle>
            <a:lvl1pPr algn="ctr">
              <a:lnSpc>
                <a:spcPct val="150000"/>
              </a:lnSpc>
              <a:defRPr sz="4000" b="1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23657" y="3904348"/>
            <a:ext cx="3735272" cy="420909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01372" y="1944913"/>
            <a:ext cx="2525485" cy="377371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342900" indent="0">
              <a:buFont typeface="Arial" panose="020B0604020202020204" pitchFamily="34" charset="0"/>
              <a:buNone/>
              <a:defRPr sz="2000"/>
            </a:lvl2pPr>
            <a:lvl3pPr marL="685800" indent="0">
              <a:buFont typeface="Arial" panose="020B0604020202020204" pitchFamily="34" charset="0"/>
              <a:buNone/>
              <a:defRPr sz="1800"/>
            </a:lvl3pPr>
            <a:lvl4pPr marL="1028700" indent="0">
              <a:buFont typeface="Arial" panose="020B0604020202020204" pitchFamily="34" charset="0"/>
              <a:buNone/>
              <a:defRPr sz="1800"/>
            </a:lvl4pPr>
            <a:lvl5pPr marL="1371600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172" y="1944913"/>
            <a:ext cx="2525485" cy="377371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342900" indent="0">
              <a:buFont typeface="Arial" panose="020B0604020202020204" pitchFamily="34" charset="0"/>
              <a:buNone/>
              <a:defRPr sz="2000"/>
            </a:lvl2pPr>
            <a:lvl3pPr marL="685800" indent="0">
              <a:buFont typeface="Arial" panose="020B0604020202020204" pitchFamily="34" charset="0"/>
              <a:buNone/>
              <a:defRPr sz="1800"/>
            </a:lvl3pPr>
            <a:lvl4pPr marL="1028700" indent="0">
              <a:buFont typeface="Arial" panose="020B0604020202020204" pitchFamily="34" charset="0"/>
              <a:buNone/>
              <a:defRPr sz="1800"/>
            </a:lvl4pPr>
            <a:lvl5pPr marL="1371600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3895" rtl="0">
              <a:defRPr/>
            </a:pPr>
            <a:fld id="{E59DEAAC-7041-4C3F-9E87-9FF6082E588F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3895"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3895" rtl="0">
              <a:defRPr/>
            </a:pPr>
            <a:fld id="{07EE8270-0E6E-484C-9DD9-A4955A7ACA48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000" y="116114"/>
            <a:ext cx="7886700" cy="943428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436914"/>
            <a:ext cx="3701528" cy="1068161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701528" cy="3684588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685800" indent="-342900">
              <a:buFont typeface="Arial" panose="020B0604020202020204" pitchFamily="34" charset="0"/>
              <a:buChar char="•"/>
              <a:defRPr sz="2000"/>
            </a:lvl2pPr>
            <a:lvl3pPr marL="1028700" indent="-342900">
              <a:buFont typeface="Arial" panose="020B0604020202020204" pitchFamily="34" charset="0"/>
              <a:buChar char="•"/>
              <a:defRPr sz="1800"/>
            </a:lvl3pPr>
            <a:lvl4pPr marL="1371600" indent="-342900">
              <a:buFont typeface="Arial" panose="020B0604020202020204" pitchFamily="34" charset="0"/>
              <a:buChar char="•"/>
              <a:defRPr sz="1800"/>
            </a:lvl4pPr>
            <a:lvl5pPr marL="1714500" indent="-34290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13650" y="1436914"/>
            <a:ext cx="3701700" cy="1068161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13650" y="2505075"/>
            <a:ext cx="3701700" cy="3684588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685800" indent="-342900">
              <a:buFont typeface="Arial" panose="020B0604020202020204" pitchFamily="34" charset="0"/>
              <a:buChar char="•"/>
              <a:defRPr sz="2000"/>
            </a:lvl2pPr>
            <a:lvl3pPr marL="1028700" indent="-342900">
              <a:buFont typeface="Arial" panose="020B0604020202020204" pitchFamily="34" charset="0"/>
              <a:buChar char="•"/>
              <a:defRPr sz="1800"/>
            </a:lvl3pPr>
            <a:lvl4pPr marL="1371600" indent="-342900">
              <a:buFont typeface="Arial" panose="020B0604020202020204" pitchFamily="34" charset="0"/>
              <a:buChar char="•"/>
              <a:defRPr sz="1800"/>
            </a:lvl4pPr>
            <a:lvl5pPr marL="1714500" indent="-34290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defTabSz="683895" rtl="0">
              <a:defRPr/>
            </a:pPr>
            <a:fld id="{E59DEAAC-7041-4C3F-9E87-9FF6082E588F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defTabSz="683895"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defTabSz="683895" rtl="0">
              <a:defRPr/>
            </a:pPr>
            <a:fld id="{07EE8270-0E6E-484C-9DD9-A4955A7ACA48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18857" y="1123200"/>
            <a:ext cx="4826443" cy="2766629"/>
          </a:xfrm>
        </p:spPr>
        <p:txBody>
          <a:bodyPr anchor="b" anchorCtr="0">
            <a:normAutofit/>
          </a:bodyPr>
          <a:lstStyle>
            <a:lvl1pPr>
              <a:defRPr sz="8000" b="1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3895" rtl="0">
              <a:defRPr/>
            </a:pPr>
            <a:fld id="{E59DEAAC-7041-4C3F-9E87-9FF6082E588F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3895"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3895" rtl="0">
              <a:defRPr/>
            </a:pPr>
            <a:fld id="{07EE8270-0E6E-484C-9DD9-A4955A7ACA48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defTabSz="683895" rtl="0">
              <a:defRPr/>
            </a:pPr>
            <a:fld id="{9F02C3A5-29FB-43F6-B2FE-26CBDC4CB3D8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defTabSz="683895"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defTabSz="683895" rtl="0">
              <a:defRPr/>
            </a:pPr>
            <a:fld id="{BEFCF7FE-E08C-4268-86C1-9EB667942F38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14391" y="733425"/>
            <a:ext cx="4478400" cy="5403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628650" indent="-285750">
              <a:buFont typeface="Arial" panose="020B0604020202020204" pitchFamily="34" charset="0"/>
              <a:buChar char="•"/>
              <a:defRPr sz="2000"/>
            </a:lvl2pPr>
            <a:lvl3pPr marL="971550" indent="-285750">
              <a:buFont typeface="Arial" panose="020B0604020202020204" pitchFamily="34" charset="0"/>
              <a:buChar char="•"/>
              <a:defRPr sz="1800"/>
            </a:lvl3pPr>
            <a:lvl4pPr marL="1314450" indent="-285750">
              <a:buFont typeface="Arial" panose="020B0604020202020204" pitchFamily="34" charset="0"/>
              <a:buChar char="•"/>
              <a:defRPr sz="1800"/>
            </a:lvl4pPr>
            <a:lvl5pPr marL="16573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3895" rtl="0">
              <a:defRPr/>
            </a:pPr>
            <a:fld id="{E59DEAAC-7041-4C3F-9E87-9FF6082E588F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3895"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3895" rtl="0">
              <a:defRPr/>
            </a:pPr>
            <a:fld id="{07EE8270-0E6E-484C-9DD9-A4955A7ACA48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728663" y="128588"/>
            <a:ext cx="7886700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728662" y="1333501"/>
            <a:ext cx="7786688" cy="48434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350" baseline="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defTabSz="683895" rtl="0">
              <a:defRPr/>
            </a:pPr>
            <a:fld id="{E59DEAAC-7041-4C3F-9E87-9FF6082E588F}" type="datetimeFigureOut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350" baseline="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defTabSz="683895" rtl="0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350" baseline="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defTabSz="683895" rtl="0">
              <a:defRPr/>
            </a:pPr>
            <a:fld id="{07EE8270-0E6E-484C-9DD9-A4955A7ACA48}" type="slidenum">
              <a:rPr lang="zh-CN" altLang="en-US" smtClean="0">
                <a:cs typeface="+mn-cs"/>
              </a:rPr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257175" indent="-257175" algn="just" rtl="0" fontAlgn="base">
        <a:lnSpc>
          <a:spcPct val="120000"/>
        </a:lnSpc>
        <a:spcBef>
          <a:spcPts val="450"/>
        </a:spcBef>
        <a:spcAft>
          <a:spcPts val="45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0075" indent="-257175" algn="just" rtl="0" fontAlgn="base">
        <a:lnSpc>
          <a:spcPct val="120000"/>
        </a:lnSpc>
        <a:spcBef>
          <a:spcPts val="450"/>
        </a:spcBef>
        <a:spcAft>
          <a:spcPts val="45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just" rtl="0" fontAlgn="base">
        <a:lnSpc>
          <a:spcPct val="120000"/>
        </a:lnSpc>
        <a:spcBef>
          <a:spcPts val="450"/>
        </a:spcBef>
        <a:spcAft>
          <a:spcPts val="45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330" indent="-214630" algn="just" rtl="0" fontAlgn="base">
        <a:lnSpc>
          <a:spcPct val="120000"/>
        </a:lnSpc>
        <a:spcBef>
          <a:spcPts val="450"/>
        </a:spcBef>
        <a:spcAft>
          <a:spcPts val="45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86230" indent="-214630" algn="just" rtl="0" fontAlgn="base">
        <a:lnSpc>
          <a:spcPct val="120000"/>
        </a:lnSpc>
        <a:spcBef>
          <a:spcPts val="450"/>
        </a:spcBef>
        <a:spcAft>
          <a:spcPts val="45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/>
          <p:nvPr/>
        </p:nvGrpSpPr>
        <p:grpSpPr bwMode="auto">
          <a:xfrm>
            <a:off x="-2367915" y="1600200"/>
            <a:ext cx="9099576" cy="4824413"/>
            <a:chOff x="0" y="0"/>
            <a:chExt cx="5733" cy="3039"/>
          </a:xfrm>
        </p:grpSpPr>
        <p:sp>
          <p:nvSpPr>
            <p:cNvPr id="22531" name="AutoShape 3"/>
            <p:cNvSpPr>
              <a:spLocks noChangeArrowheads="1"/>
            </p:cNvSpPr>
            <p:nvPr/>
          </p:nvSpPr>
          <p:spPr bwMode="auto">
            <a:xfrm rot="5400000">
              <a:off x="-17" y="17"/>
              <a:ext cx="3039" cy="3005"/>
            </a:xfrm>
            <a:custGeom>
              <a:avLst/>
              <a:gdLst>
                <a:gd name="T0" fmla="*/ 1520 w 21600"/>
                <a:gd name="T1" fmla="*/ 0 h 21600"/>
                <a:gd name="T2" fmla="*/ 23 w 21600"/>
                <a:gd name="T3" fmla="*/ 1480 h 21600"/>
                <a:gd name="T4" fmla="*/ 1520 w 21600"/>
                <a:gd name="T5" fmla="*/ 45 h 21600"/>
                <a:gd name="T6" fmla="*/ 3016 w 21600"/>
                <a:gd name="T7" fmla="*/ 148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98 w 21600"/>
                <a:gd name="T13" fmla="*/ 0 h 21600"/>
                <a:gd name="T14" fmla="*/ 21202 w 21600"/>
                <a:gd name="T15" fmla="*/ 13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50000">
                  <a:srgbClr val="C5C5C5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820" name="AutoShape 4"/>
            <p:cNvSpPr>
              <a:spLocks noChangeArrowheads="1"/>
            </p:cNvSpPr>
            <p:nvPr/>
          </p:nvSpPr>
          <p:spPr bwMode="auto">
            <a:xfrm rot="5400000" flipH="1">
              <a:off x="238" y="290"/>
              <a:ext cx="2540" cy="2475"/>
            </a:xfrm>
            <a:custGeom>
              <a:avLst/>
              <a:gdLst>
                <a:gd name="T0" fmla="*/ 18 w 21600"/>
                <a:gd name="T1" fmla="*/ 0 h 21600"/>
                <a:gd name="T2" fmla="*/ 9 w 21600"/>
                <a:gd name="T3" fmla="*/ 16 h 21600"/>
                <a:gd name="T4" fmla="*/ 18 w 21600"/>
                <a:gd name="T5" fmla="*/ 16 h 21600"/>
                <a:gd name="T6" fmla="*/ 26 w 21600"/>
                <a:gd name="T7" fmla="*/ 1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lnTo>
                    <a:pt x="10744" y="1080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56000"/>
                  </a:schemeClr>
                </a:gs>
                <a:gs pos="100000">
                  <a:srgbClr val="FFFFFF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21" name="Group 5"/>
            <p:cNvGrpSpPr/>
            <p:nvPr/>
          </p:nvGrpSpPr>
          <p:grpSpPr bwMode="auto">
            <a:xfrm>
              <a:off x="2421" y="235"/>
              <a:ext cx="2984" cy="320"/>
              <a:chOff x="0" y="0"/>
              <a:chExt cx="2984" cy="320"/>
            </a:xfrm>
          </p:grpSpPr>
          <p:sp>
            <p:nvSpPr>
              <p:cNvPr id="34858" name="AutoShape 6"/>
              <p:cNvSpPr>
                <a:spLocks noChangeArrowheads="1"/>
              </p:cNvSpPr>
              <p:nvPr/>
            </p:nvSpPr>
            <p:spPr bwMode="auto">
              <a:xfrm>
                <a:off x="200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zh-CN" altLang="en-US" b="1" dirty="0" smtClean="0">
                    <a:solidFill>
                      <a:schemeClr val="tx2"/>
                    </a:solidFill>
                  </a:rPr>
                  <a:t>变量和常量的定义</a:t>
                </a:r>
                <a:endParaRPr lang="en-US" altLang="zh-CN" b="1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4859" name="Group 7"/>
              <p:cNvGrpSpPr/>
              <p:nvPr/>
            </p:nvGrpSpPr>
            <p:grpSpPr bwMode="auto">
              <a:xfrm>
                <a:off x="0" y="56"/>
                <a:ext cx="240" cy="240"/>
                <a:chOff x="0" y="0"/>
                <a:chExt cx="1615" cy="1615"/>
              </a:xfrm>
            </p:grpSpPr>
            <p:sp>
              <p:nvSpPr>
                <p:cNvPr id="34860" name="Oval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4861" name="Oval 9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A2A2A2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38" name="Oval 10"/>
                <p:cNvSpPr>
                  <a:spLocks noChangeArrowheads="1"/>
                </p:cNvSpPr>
                <p:nvPr/>
              </p:nvSpPr>
              <p:spPr bwMode="auto">
                <a:xfrm>
                  <a:off x="178" y="175"/>
                  <a:ext cx="1265" cy="126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50000">
                      <a:srgbClr val="FFFFFF"/>
                    </a:gs>
                    <a:gs pos="100000">
                      <a:schemeClr val="hlink"/>
                    </a:gs>
                  </a:gsLst>
                  <a:lin ang="18900000" scaled="1"/>
                </a:gradFill>
                <a:ln w="9525">
                  <a:noFill/>
                  <a:round/>
                </a:ln>
              </p:spPr>
              <p:txBody>
                <a:bodyPr wrap="none" anchor="ctr">
                  <a:spAutoFit/>
                </a:bodyPr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34863" name="Oval 11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FFCC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40" name="Oval 12"/>
                <p:cNvSpPr>
                  <a:spLocks noChangeArrowheads="1"/>
                </p:cNvSpPr>
                <p:nvPr/>
              </p:nvSpPr>
              <p:spPr bwMode="auto">
                <a:xfrm>
                  <a:off x="259" y="256"/>
                  <a:ext cx="1104" cy="11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50000">
                      <a:srgbClr val="005353"/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noFill/>
                  <a:round/>
                </a:ln>
              </p:spPr>
              <p:txBody>
                <a:bodyPr anchor="ctr">
                  <a:spAutoFit/>
                </a:bodyPr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34865" name="Oval 13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7C6300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34822" name="Group 14"/>
            <p:cNvGrpSpPr/>
            <p:nvPr/>
          </p:nvGrpSpPr>
          <p:grpSpPr bwMode="auto">
            <a:xfrm>
              <a:off x="2757" y="720"/>
              <a:ext cx="2976" cy="320"/>
              <a:chOff x="0" y="0"/>
              <a:chExt cx="2976" cy="320"/>
            </a:xfrm>
          </p:grpSpPr>
          <p:sp>
            <p:nvSpPr>
              <p:cNvPr id="34850" name="AutoShape 15"/>
              <p:cNvSpPr>
                <a:spLocks noChangeArrowheads="1"/>
              </p:cNvSpPr>
              <p:nvPr/>
            </p:nvSpPr>
            <p:spPr bwMode="auto">
              <a:xfrm>
                <a:off x="192" y="0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altLang="zh-CN" b="1" dirty="0" smtClean="0">
                    <a:solidFill>
                      <a:schemeClr val="tx2"/>
                    </a:solidFill>
                  </a:rPr>
                  <a:t>C#</a:t>
                </a:r>
                <a:r>
                  <a:rPr lang="zh-CN" altLang="en-US" b="1" dirty="0" smtClean="0">
                    <a:solidFill>
                      <a:schemeClr val="tx2"/>
                    </a:solidFill>
                  </a:rPr>
                  <a:t>语言的基本数据类型</a:t>
                </a:r>
                <a:endParaRPr lang="zh-CN" altLang="en-US" b="1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4851" name="Group 16"/>
              <p:cNvGrpSpPr/>
              <p:nvPr/>
            </p:nvGrpSpPr>
            <p:grpSpPr bwMode="auto">
              <a:xfrm>
                <a:off x="0" y="67"/>
                <a:ext cx="240" cy="240"/>
                <a:chOff x="0" y="0"/>
                <a:chExt cx="1615" cy="1615"/>
              </a:xfrm>
            </p:grpSpPr>
            <p:sp>
              <p:nvSpPr>
                <p:cNvPr id="34852" name="Oval 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4853" name="Oval 18"/>
                <p:cNvSpPr>
                  <a:spLocks noChangeArrowheads="1"/>
                </p:cNvSpPr>
                <p:nvPr/>
              </p:nvSpPr>
              <p:spPr bwMode="auto">
                <a:xfrm>
                  <a:off x="92" y="9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A2A2A2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47" name="Oval 19"/>
                <p:cNvSpPr>
                  <a:spLocks noChangeArrowheads="1"/>
                </p:cNvSpPr>
                <p:nvPr/>
              </p:nvSpPr>
              <p:spPr bwMode="auto">
                <a:xfrm>
                  <a:off x="178" y="175"/>
                  <a:ext cx="1265" cy="126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50000">
                      <a:srgbClr val="FFFFFF"/>
                    </a:gs>
                    <a:gs pos="100000">
                      <a:schemeClr val="hlink"/>
                    </a:gs>
                  </a:gsLst>
                  <a:lin ang="18900000" scaled="1"/>
                </a:gradFill>
                <a:ln w="9525">
                  <a:noFill/>
                  <a:round/>
                </a:ln>
              </p:spPr>
              <p:txBody>
                <a:bodyPr wrap="none" anchor="ctr">
                  <a:spAutoFit/>
                </a:bodyPr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34855" name="Oval 20"/>
                <p:cNvSpPr>
                  <a:spLocks noChangeArrowheads="1"/>
                </p:cNvSpPr>
                <p:nvPr/>
              </p:nvSpPr>
              <p:spPr bwMode="auto">
                <a:xfrm>
                  <a:off x="176" y="17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48BE67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549" name="Oval 21"/>
                <p:cNvSpPr>
                  <a:spLocks noChangeArrowheads="1"/>
                </p:cNvSpPr>
                <p:nvPr/>
              </p:nvSpPr>
              <p:spPr bwMode="auto">
                <a:xfrm>
                  <a:off x="259" y="256"/>
                  <a:ext cx="1104" cy="11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50000">
                      <a:srgbClr val="005353"/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noFill/>
                  <a:round/>
                </a:ln>
              </p:spPr>
              <p:txBody>
                <a:bodyPr anchor="ctr">
                  <a:spAutoFit/>
                </a:bodyPr>
                <a:lstStyle/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34857" name="Oval 22"/>
                <p:cNvSpPr>
                  <a:spLocks noChangeArrowheads="1"/>
                </p:cNvSpPr>
                <p:nvPr/>
              </p:nvSpPr>
              <p:spPr bwMode="auto">
                <a:xfrm>
                  <a:off x="259" y="25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235C32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34843" name="Group 25"/>
            <p:cNvGrpSpPr/>
            <p:nvPr/>
          </p:nvGrpSpPr>
          <p:grpSpPr bwMode="auto">
            <a:xfrm>
              <a:off x="2853" y="1315"/>
              <a:ext cx="240" cy="240"/>
              <a:chOff x="0" y="0"/>
              <a:chExt cx="1615" cy="1615"/>
            </a:xfrm>
          </p:grpSpPr>
          <p:sp>
            <p:nvSpPr>
              <p:cNvPr id="34844" name="Oval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34845" name="Oval 27"/>
              <p:cNvSpPr>
                <a:spLocks noChangeArrowheads="1"/>
              </p:cNvSpPr>
              <p:nvPr/>
            </p:nvSpPr>
            <p:spPr bwMode="auto">
              <a:xfrm>
                <a:off x="92" y="9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2556" name="Oval 28"/>
              <p:cNvSpPr>
                <a:spLocks noChangeArrowheads="1"/>
              </p:cNvSpPr>
              <p:nvPr/>
            </p:nvSpPr>
            <p:spPr bwMode="auto">
              <a:xfrm>
                <a:off x="178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50000">
                    <a:srgbClr val="FFFFFF"/>
                  </a:gs>
                  <a:gs pos="100000">
                    <a:schemeClr val="hlink"/>
                  </a:gs>
                </a:gsLst>
                <a:lin ang="18900000" scaled="1"/>
              </a:gradFill>
              <a:ln w="9525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4847" name="Oval 29"/>
              <p:cNvSpPr>
                <a:spLocks noChangeArrowheads="1"/>
              </p:cNvSpPr>
              <p:nvPr/>
            </p:nvSpPr>
            <p:spPr bwMode="auto">
              <a:xfrm>
                <a:off x="176" y="17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2558" name="Oval 30"/>
              <p:cNvSpPr>
                <a:spLocks noChangeArrowheads="1"/>
              </p:cNvSpPr>
              <p:nvPr/>
            </p:nvSpPr>
            <p:spPr bwMode="auto">
              <a:xfrm>
                <a:off x="259" y="256"/>
                <a:ext cx="1104" cy="110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50000">
                    <a:srgbClr val="005353"/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34835" name="Group 34"/>
            <p:cNvGrpSpPr/>
            <p:nvPr/>
          </p:nvGrpSpPr>
          <p:grpSpPr bwMode="auto">
            <a:xfrm>
              <a:off x="2757" y="1843"/>
              <a:ext cx="240" cy="240"/>
              <a:chOff x="0" y="0"/>
              <a:chExt cx="1615" cy="1615"/>
            </a:xfrm>
          </p:grpSpPr>
          <p:sp>
            <p:nvSpPr>
              <p:cNvPr id="34836" name="Oval 3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34837" name="Oval 36"/>
              <p:cNvSpPr>
                <a:spLocks noChangeArrowheads="1"/>
              </p:cNvSpPr>
              <p:nvPr/>
            </p:nvSpPr>
            <p:spPr bwMode="auto">
              <a:xfrm>
                <a:off x="92" y="9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2565" name="Oval 37"/>
              <p:cNvSpPr>
                <a:spLocks noChangeArrowheads="1"/>
              </p:cNvSpPr>
              <p:nvPr/>
            </p:nvSpPr>
            <p:spPr bwMode="auto">
              <a:xfrm>
                <a:off x="178" y="175"/>
                <a:ext cx="1265" cy="1265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50000">
                    <a:srgbClr val="FFFFFF"/>
                  </a:gs>
                  <a:gs pos="100000">
                    <a:schemeClr val="hlink"/>
                  </a:gs>
                </a:gsLst>
                <a:lin ang="18900000" scaled="1"/>
              </a:gradFill>
              <a:ln w="9525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4839" name="Oval 38"/>
              <p:cNvSpPr>
                <a:spLocks noChangeArrowheads="1"/>
              </p:cNvSpPr>
              <p:nvPr/>
            </p:nvSpPr>
            <p:spPr bwMode="auto">
              <a:xfrm>
                <a:off x="176" y="17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2567" name="Oval 39"/>
              <p:cNvSpPr>
                <a:spLocks noChangeArrowheads="1"/>
              </p:cNvSpPr>
              <p:nvPr/>
            </p:nvSpPr>
            <p:spPr bwMode="auto">
              <a:xfrm>
                <a:off x="259" y="256"/>
                <a:ext cx="1104" cy="110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50000">
                    <a:srgbClr val="005353"/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4841" name="Oval 40"/>
              <p:cNvSpPr>
                <a:spLocks noChangeArrowheads="1"/>
              </p:cNvSpPr>
              <p:nvPr/>
            </p:nvSpPr>
            <p:spPr bwMode="auto">
              <a:xfrm>
                <a:off x="259" y="25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4827" name="Group 43"/>
            <p:cNvGrpSpPr/>
            <p:nvPr/>
          </p:nvGrpSpPr>
          <p:grpSpPr bwMode="auto">
            <a:xfrm>
              <a:off x="2469" y="2331"/>
              <a:ext cx="224" cy="240"/>
              <a:chOff x="0" y="0"/>
              <a:chExt cx="1615" cy="1615"/>
            </a:xfrm>
          </p:grpSpPr>
          <p:sp>
            <p:nvSpPr>
              <p:cNvPr id="34828" name="Oval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34829" name="Oval 45"/>
              <p:cNvSpPr>
                <a:spLocks noChangeArrowheads="1"/>
              </p:cNvSpPr>
              <p:nvPr/>
            </p:nvSpPr>
            <p:spPr bwMode="auto">
              <a:xfrm>
                <a:off x="92" y="9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2574" name="Oval 46"/>
              <p:cNvSpPr>
                <a:spLocks noChangeArrowheads="1"/>
              </p:cNvSpPr>
              <p:nvPr/>
            </p:nvSpPr>
            <p:spPr bwMode="auto">
              <a:xfrm>
                <a:off x="176" y="175"/>
                <a:ext cx="1262" cy="1265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50000">
                    <a:srgbClr val="FFFFFF"/>
                  </a:gs>
                  <a:gs pos="100000">
                    <a:schemeClr val="hlink"/>
                  </a:gs>
                </a:gsLst>
                <a:lin ang="18900000" scaled="1"/>
              </a:gradFill>
              <a:ln w="9525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4831" name="Oval 47"/>
              <p:cNvSpPr>
                <a:spLocks noChangeArrowheads="1"/>
              </p:cNvSpPr>
              <p:nvPr/>
            </p:nvSpPr>
            <p:spPr bwMode="auto">
              <a:xfrm>
                <a:off x="176" y="17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zh-CN" altLang="en-US"/>
              </a:p>
            </p:txBody>
          </p:sp>
          <p:sp>
            <p:nvSpPr>
              <p:cNvPr id="22576" name="Oval 48"/>
              <p:cNvSpPr>
                <a:spLocks noChangeArrowheads="1"/>
              </p:cNvSpPr>
              <p:nvPr/>
            </p:nvSpPr>
            <p:spPr bwMode="auto">
              <a:xfrm>
                <a:off x="263" y="256"/>
                <a:ext cx="1096" cy="110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50000">
                    <a:srgbClr val="005353"/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4833" name="Oval 49"/>
              <p:cNvSpPr>
                <a:spLocks noChangeArrowheads="1"/>
              </p:cNvSpPr>
              <p:nvPr/>
            </p:nvSpPr>
            <p:spPr bwMode="auto">
              <a:xfrm>
                <a:off x="259" y="25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575310" y="262890"/>
            <a:ext cx="6357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sz="2400" dirty="0"/>
              <a:t>Untity3D</a:t>
            </a:r>
            <a:r>
              <a:rPr lang="zh-CN" altLang="zh-CN" sz="2400" dirty="0"/>
              <a:t>编程之</a:t>
            </a:r>
            <a:r>
              <a:rPr lang="en-US" altLang="zh-CN" sz="2400" dirty="0"/>
              <a:t>C#</a:t>
            </a:r>
            <a:r>
              <a:rPr lang="zh-CN" altLang="en-US" sz="2400" dirty="0"/>
              <a:t>基础篇</a:t>
            </a:r>
            <a:r>
              <a:rPr lang="zh-CN" altLang="en-US" sz="2400" dirty="0" smtClean="0"/>
              <a:t>：变量和数据类型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5310" y="262890"/>
            <a:ext cx="76835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sz="2400" dirty="0"/>
              <a:t>Untity3D</a:t>
            </a:r>
            <a:r>
              <a:rPr lang="zh-CN" altLang="zh-CN" sz="2400" dirty="0"/>
              <a:t>编程之</a:t>
            </a:r>
            <a:r>
              <a:rPr lang="en-US" altLang="zh-CN" sz="2400" dirty="0"/>
              <a:t>C#</a:t>
            </a:r>
            <a:r>
              <a:rPr lang="zh-CN" altLang="en-US" sz="2400" dirty="0"/>
              <a:t>基础篇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常量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259632" y="1628800"/>
            <a:ext cx="4752528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rgbClr val="FF0000"/>
                </a:solidFill>
                <a:latin typeface="仿宋_GB2312" charset="0"/>
                <a:ea typeface="仿宋_GB2312" charset="0"/>
              </a:rPr>
              <a:t>定义：不能被改变的量</a:t>
            </a:r>
            <a:endParaRPr lang="en-US" altLang="zh-CN" sz="2800" dirty="0" smtClean="0">
              <a:solidFill>
                <a:srgbClr val="FF0000"/>
              </a:solidFill>
              <a:latin typeface="仿宋_GB2312" charset="0"/>
              <a:ea typeface="仿宋_GB2312" charset="0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仿宋_GB2312" charset="0"/>
                <a:ea typeface="仿宋_GB2312" charset="0"/>
              </a:rPr>
              <a:t>常量的分类：</a:t>
            </a:r>
            <a:endParaRPr lang="en-US" altLang="zh-CN" sz="2800" dirty="0" smtClean="0">
              <a:latin typeface="仿宋_GB2312" charset="0"/>
              <a:ea typeface="仿宋_GB2312" charset="0"/>
            </a:endParaRP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仿宋_GB2312" charset="0"/>
                <a:ea typeface="仿宋_GB2312" charset="0"/>
              </a:rPr>
              <a:t>常数常量  </a:t>
            </a:r>
            <a:r>
              <a:rPr lang="en-US" altLang="zh-CN" sz="2800" dirty="0" err="1" smtClean="0">
                <a:latin typeface="仿宋_GB2312" charset="0"/>
                <a:ea typeface="仿宋_GB2312" charset="0"/>
              </a:rPr>
              <a:t>const</a:t>
            </a:r>
            <a:endParaRPr lang="en-US" altLang="zh-CN" sz="2800" dirty="0" smtClean="0">
              <a:latin typeface="仿宋_GB2312" charset="0"/>
              <a:ea typeface="仿宋_GB2312" charset="0"/>
            </a:endParaRP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仿宋_GB2312" charset="0"/>
                <a:ea typeface="仿宋_GB2312" charset="0"/>
              </a:rPr>
              <a:t>只读常量  </a:t>
            </a:r>
            <a:r>
              <a:rPr lang="en-US" altLang="zh-CN" sz="2800" dirty="0" err="1" smtClean="0">
                <a:latin typeface="仿宋_GB2312" charset="0"/>
                <a:ea typeface="仿宋_GB2312" charset="0"/>
              </a:rPr>
              <a:t>readonly</a:t>
            </a:r>
            <a:endParaRPr lang="en-US" altLang="zh-CN" sz="2800" dirty="0" smtClean="0">
              <a:latin typeface="仿宋_GB2312" charset="0"/>
              <a:ea typeface="仿宋_GB2312" charset="0"/>
            </a:endParaRPr>
          </a:p>
          <a:p>
            <a:pPr indent="0">
              <a:lnSpc>
                <a:spcPct val="150000"/>
              </a:lnSpc>
              <a:buClrTx/>
              <a:buFont typeface="Wingdings" panose="05000000000000000000" charset="0"/>
              <a:buNone/>
            </a:pPr>
            <a:endParaRPr lang="zh-CN" altLang="en-US" sz="1600" dirty="0">
              <a:latin typeface="仿宋_GB2312" charset="0"/>
              <a:ea typeface="仿宋_GB231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7784" y="4869160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accent5"/>
                </a:solidFill>
              </a:rPr>
              <a:t>const</a:t>
            </a:r>
            <a:r>
              <a:rPr lang="zh-CN" altLang="en-US" dirty="0" smtClean="0">
                <a:solidFill>
                  <a:schemeClr val="accent5"/>
                </a:solidFill>
              </a:rPr>
              <a:t>和</a:t>
            </a:r>
            <a:r>
              <a:rPr lang="en-US" altLang="zh-CN" dirty="0" err="1" smtClean="0">
                <a:solidFill>
                  <a:schemeClr val="accent5"/>
                </a:solidFill>
              </a:rPr>
              <a:t>readonly</a:t>
            </a:r>
            <a:r>
              <a:rPr lang="zh-CN" altLang="en-US" dirty="0" smtClean="0">
                <a:solidFill>
                  <a:schemeClr val="accent5"/>
                </a:solidFill>
              </a:rPr>
              <a:t>的区别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3648" y="5555030"/>
            <a:ext cx="5186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1.const</a:t>
            </a:r>
            <a:r>
              <a:rPr lang="zh-CN" altLang="en-US" dirty="0" smtClean="0"/>
              <a:t>字段只能在该字段的声明中初始化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仿宋_GB2312" charset="0"/>
                <a:ea typeface="仿宋_GB2312" charset="0"/>
              </a:rPr>
              <a:t>2.readonly</a:t>
            </a:r>
            <a:r>
              <a:rPr lang="zh-CN" altLang="en-US" dirty="0" smtClean="0">
                <a:latin typeface="仿宋_GB2312" charset="0"/>
                <a:ea typeface="仿宋_GB2312" charset="0"/>
              </a:rPr>
              <a:t>字段可以在声明或者构造函数中初始化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5310" y="262890"/>
            <a:ext cx="7683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sz="2400" dirty="0"/>
              <a:t>Untity3D</a:t>
            </a:r>
            <a:r>
              <a:rPr lang="zh-CN" altLang="zh-CN" sz="2400" dirty="0"/>
              <a:t>编程之</a:t>
            </a:r>
            <a:r>
              <a:rPr lang="en-US" altLang="zh-CN" sz="2400" dirty="0"/>
              <a:t>C#</a:t>
            </a:r>
            <a:r>
              <a:rPr lang="zh-CN" altLang="en-US" sz="2400" dirty="0"/>
              <a:t>基础篇</a:t>
            </a:r>
            <a:r>
              <a:rPr lang="zh-CN" altLang="en-US" sz="2400" dirty="0" smtClean="0"/>
              <a:t>：</a:t>
            </a:r>
            <a:r>
              <a:rPr lang="zh-CN" altLang="en-US" sz="2400" dirty="0">
                <a:sym typeface="+mn-ea"/>
              </a:rPr>
              <a:t>值类型和引用类型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267395" y="1334742"/>
            <a:ext cx="8183245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ClrTx/>
              <a:buSzPct val="100000"/>
              <a:buFont typeface="Wingdings" panose="05000000000000000000" charset="0"/>
              <a:buBlip>
                <a:blip r:embed="rId1"/>
              </a:buBlip>
            </a:pPr>
            <a:r>
              <a:rPr lang="zh-CN" altLang="en-US" sz="2800" b="1" dirty="0" smtClean="0">
                <a:latin typeface="仿宋_GB2312" charset="0"/>
                <a:ea typeface="仿宋_GB2312" charset="0"/>
              </a:rPr>
              <a:t>在</a:t>
            </a:r>
            <a:r>
              <a:rPr lang="en-US" altLang="zh-CN" sz="2800" b="1" dirty="0" err="1" smtClean="0">
                <a:latin typeface="仿宋_GB2312" charset="0"/>
                <a:ea typeface="仿宋_GB2312" charset="0"/>
              </a:rPr>
              <a:t>c#</a:t>
            </a:r>
            <a:r>
              <a:rPr lang="zh-CN" altLang="en-US" sz="2800" b="1" dirty="0" smtClean="0">
                <a:latin typeface="仿宋_GB2312" charset="0"/>
                <a:ea typeface="仿宋_GB2312" charset="0"/>
              </a:rPr>
              <a:t>中的数据类型分为两个基本类别</a:t>
            </a:r>
            <a:endParaRPr lang="zh-CN" altLang="en-US" sz="2800" b="1" dirty="0">
              <a:latin typeface="仿宋_GB2312" charset="0"/>
              <a:ea typeface="仿宋_GB231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5740" y="2132965"/>
            <a:ext cx="7444105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Tx/>
              <a:buFont typeface="Wingdings" panose="05000000000000000000" charset="0"/>
              <a:buChar char="n"/>
            </a:pPr>
            <a:r>
              <a:rPr lang="zh-CN" altLang="en-US" dirty="0"/>
              <a:t>值类型</a:t>
            </a:r>
            <a:endParaRPr lang="zh-CN" altLang="en-US" dirty="0"/>
          </a:p>
          <a:p>
            <a:pPr marL="742950" lvl="1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dirty="0"/>
              <a:t>表示实际数据</a:t>
            </a:r>
            <a:endParaRPr lang="zh-CN" altLang="en-US" dirty="0"/>
          </a:p>
          <a:p>
            <a:pPr marL="742950" lvl="1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dirty="0"/>
              <a:t>只是将值存放在内存中</a:t>
            </a:r>
            <a:endParaRPr lang="zh-CN" altLang="en-US" dirty="0"/>
          </a:p>
          <a:p>
            <a:pPr marL="742950" lvl="1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dirty="0"/>
              <a:t>值类型都存储在堆栈中</a:t>
            </a:r>
            <a:endParaRPr lang="zh-CN" altLang="en-US" dirty="0"/>
          </a:p>
          <a:p>
            <a:pPr marL="742950" lvl="1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、结构类型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75105" y="4221480"/>
            <a:ext cx="6688455" cy="214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Tx/>
              <a:buFont typeface="Wingdings" panose="05000000000000000000" charset="0"/>
              <a:buChar char="n"/>
            </a:pPr>
            <a:r>
              <a:rPr lang="zh-CN" altLang="en-US" dirty="0"/>
              <a:t>引用类型</a:t>
            </a:r>
            <a:endParaRPr lang="zh-CN" altLang="en-US" dirty="0"/>
          </a:p>
          <a:p>
            <a:pPr marL="742950" lvl="1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dirty="0"/>
              <a:t>表示指向数据的指针或引用</a:t>
            </a:r>
            <a:endParaRPr lang="zh-CN" altLang="en-US" dirty="0"/>
          </a:p>
          <a:p>
            <a:pPr marL="742950" lvl="1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dirty="0"/>
              <a:t>包含内存堆中对象的地址</a:t>
            </a:r>
            <a:endParaRPr lang="zh-CN" altLang="en-US" dirty="0"/>
          </a:p>
          <a:p>
            <a:pPr marL="742950" lvl="1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dirty="0"/>
              <a:t>为</a:t>
            </a:r>
            <a:r>
              <a:rPr lang="en-US" altLang="zh-CN" dirty="0"/>
              <a:t>Null</a:t>
            </a:r>
            <a:r>
              <a:rPr lang="zh-CN" altLang="en-US" dirty="0"/>
              <a:t>、则表示未引用任何的对象、</a:t>
            </a:r>
            <a:endParaRPr lang="zh-CN" altLang="en-US" dirty="0"/>
          </a:p>
          <a:p>
            <a:pPr marL="742950" lvl="1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dirty="0"/>
              <a:t>类、接口、数组、字符串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5310" y="262890"/>
            <a:ext cx="76835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sz="2400" dirty="0"/>
              <a:t>Untity3D</a:t>
            </a:r>
            <a:r>
              <a:rPr lang="zh-CN" altLang="zh-CN" sz="2400" dirty="0"/>
              <a:t>编程之</a:t>
            </a:r>
            <a:r>
              <a:rPr lang="en-US" altLang="zh-CN" sz="2400" dirty="0"/>
              <a:t>C#</a:t>
            </a:r>
            <a:r>
              <a:rPr lang="zh-CN" altLang="en-US" sz="2400" dirty="0"/>
              <a:t>基础篇</a:t>
            </a:r>
            <a:r>
              <a:rPr lang="zh-CN" altLang="en-US" sz="2400" dirty="0" smtClean="0"/>
              <a:t>：数据类型</a:t>
            </a:r>
            <a:endParaRPr lang="en-US" altLang="zh-CN" sz="2400" dirty="0"/>
          </a:p>
        </p:txBody>
      </p:sp>
      <p:pic>
        <p:nvPicPr>
          <p:cNvPr id="7" name="图片 6" descr="leix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700530"/>
            <a:ext cx="8656955" cy="38950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5310" y="262890"/>
            <a:ext cx="76835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sz="2400" dirty="0"/>
              <a:t>Untity3D</a:t>
            </a:r>
            <a:r>
              <a:rPr lang="zh-CN" altLang="zh-CN" sz="2400" dirty="0"/>
              <a:t>编程之</a:t>
            </a:r>
            <a:r>
              <a:rPr lang="en-US" altLang="zh-CN" sz="2400" dirty="0"/>
              <a:t>C#</a:t>
            </a:r>
            <a:r>
              <a:rPr lang="zh-CN" altLang="en-US" sz="2400" dirty="0"/>
              <a:t>基础篇</a:t>
            </a:r>
            <a:r>
              <a:rPr lang="zh-CN" altLang="en-US" sz="2400" dirty="0" smtClean="0"/>
              <a:t>：类型转换</a:t>
            </a:r>
            <a:endParaRPr lang="en-US" altLang="zh-CN" sz="2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187624" y="1484784"/>
            <a:ext cx="607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自动类型转换（隐式转换</a:t>
            </a:r>
            <a:r>
              <a:rPr lang="en-US" altLang="zh-CN" dirty="0" smtClean="0"/>
              <a:t>:</a:t>
            </a:r>
            <a:r>
              <a:rPr lang="zh-CN" altLang="en-US" dirty="0"/>
              <a:t>不需要声明就可以进行转换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87624" y="4005064"/>
            <a:ext cx="723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强制类型转换（显示转换</a:t>
            </a:r>
            <a:r>
              <a:rPr lang="en-US" altLang="zh-CN" dirty="0" smtClean="0"/>
              <a:t>:</a:t>
            </a:r>
            <a:r>
              <a:rPr lang="zh-CN" altLang="en-US" dirty="0" smtClean="0"/>
              <a:t>需要在代码中明确的声明要转换的类型）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75656" y="2348880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原则：把表示范围小的类型的值转换到表示范围大的类型的值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编译器不需要检查类型安全即可转换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Sbyte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short-&gt;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-&gt;long-&gt;float-&gt;double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7664" y="437439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语法</a:t>
            </a:r>
            <a:r>
              <a:rPr lang="en-US" altLang="zh-CN" dirty="0" smtClean="0">
                <a:sym typeface="Wingdings" panose="05000000000000000000" pitchFamily="2" charset="2"/>
              </a:rPr>
              <a:t>: (</a:t>
            </a:r>
            <a:r>
              <a:rPr lang="zh-CN" altLang="en-US" dirty="0" smtClean="0">
                <a:sym typeface="Wingdings" panose="05000000000000000000" pitchFamily="2" charset="2"/>
              </a:rPr>
              <a:t>类型名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r>
              <a:rPr lang="zh-CN" altLang="en-US" dirty="0" smtClean="0">
                <a:sym typeface="Wingdings" panose="05000000000000000000" pitchFamily="2" charset="2"/>
              </a:rPr>
              <a:t>变量或数值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898626" y="2766413"/>
            <a:ext cx="2334923" cy="1152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Short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=325;</a:t>
            </a:r>
            <a:endParaRPr lang="en-US" altLang="zh-CN" dirty="0" smtClean="0"/>
          </a:p>
          <a:p>
            <a:r>
              <a:rPr lang="en-US" altLang="zh-CN" dirty="0" smtClean="0"/>
              <a:t>Long j=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9" name="流程图: 可选过程 8"/>
          <p:cNvSpPr/>
          <p:nvPr/>
        </p:nvSpPr>
        <p:spPr>
          <a:xfrm>
            <a:off x="1536866" y="4941168"/>
            <a:ext cx="2758897" cy="13681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Double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=123456.321;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j=(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)I;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5310" y="262890"/>
            <a:ext cx="76835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sz="2400" dirty="0"/>
              <a:t>Untity3D</a:t>
            </a:r>
            <a:r>
              <a:rPr lang="zh-CN" altLang="zh-CN" sz="2400" dirty="0"/>
              <a:t>编程之</a:t>
            </a:r>
            <a:r>
              <a:rPr lang="en-US" altLang="zh-CN" sz="2400" dirty="0"/>
              <a:t>C#</a:t>
            </a:r>
            <a:r>
              <a:rPr lang="zh-CN" altLang="en-US" sz="2400" dirty="0"/>
              <a:t>基础篇</a:t>
            </a:r>
            <a:r>
              <a:rPr lang="zh-CN" altLang="en-US" sz="2400" dirty="0" smtClean="0"/>
              <a:t>：装箱和拆箱</a:t>
            </a:r>
            <a:endParaRPr lang="en-US" altLang="zh-CN" sz="2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187624" y="161950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装箱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87624" y="34290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拆箱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75656" y="2039411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将值类型转换为引用类型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chemeClr val="accent5"/>
                </a:solidFill>
              </a:rPr>
              <a:t>int</a:t>
            </a:r>
            <a:r>
              <a:rPr lang="en-US" altLang="zh-CN" dirty="0" smtClean="0">
                <a:solidFill>
                  <a:schemeClr val="accent5"/>
                </a:solidFill>
              </a:rPr>
              <a:t> </a:t>
            </a:r>
            <a:r>
              <a:rPr lang="en-US" altLang="zh-CN" dirty="0" err="1" smtClean="0">
                <a:solidFill>
                  <a:schemeClr val="accent5"/>
                </a:solidFill>
              </a:rPr>
              <a:t>i</a:t>
            </a:r>
            <a:r>
              <a:rPr lang="en-US" altLang="zh-CN" dirty="0" smtClean="0">
                <a:solidFill>
                  <a:schemeClr val="accent5"/>
                </a:solidFill>
              </a:rPr>
              <a:t>=2</a:t>
            </a:r>
            <a:r>
              <a:rPr lang="zh-CN" altLang="en-US" dirty="0" smtClean="0">
                <a:solidFill>
                  <a:schemeClr val="accent5"/>
                </a:solidFill>
              </a:rPr>
              <a:t>；</a:t>
            </a:r>
            <a:r>
              <a:rPr lang="en-US" altLang="zh-CN" dirty="0" smtClean="0">
                <a:solidFill>
                  <a:schemeClr val="accent5"/>
                </a:solidFill>
              </a:rPr>
              <a:t>object </a:t>
            </a:r>
            <a:r>
              <a:rPr lang="en-US" altLang="zh-CN" dirty="0" err="1" smtClean="0">
                <a:solidFill>
                  <a:schemeClr val="accent5"/>
                </a:solidFill>
              </a:rPr>
              <a:t>obj</a:t>
            </a:r>
            <a:r>
              <a:rPr lang="en-US" altLang="zh-CN" dirty="0" smtClean="0">
                <a:solidFill>
                  <a:schemeClr val="accent5"/>
                </a:solidFill>
              </a:rPr>
              <a:t>=</a:t>
            </a:r>
            <a:r>
              <a:rPr lang="en-US" altLang="zh-CN" dirty="0" err="1" smtClean="0">
                <a:solidFill>
                  <a:schemeClr val="accent5"/>
                </a:solidFill>
              </a:rPr>
              <a:t>i</a:t>
            </a:r>
            <a:r>
              <a:rPr lang="zh-CN" altLang="en-US" dirty="0" smtClean="0">
                <a:solidFill>
                  <a:schemeClr val="accent5"/>
                </a:solidFill>
              </a:rPr>
              <a:t>；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r>
              <a:rPr lang="en-US" altLang="zh-CN" dirty="0" err="1" smtClean="0">
                <a:solidFill>
                  <a:schemeClr val="accent5"/>
                </a:solidFill>
              </a:rPr>
              <a:t>Console.writeLine</a:t>
            </a:r>
            <a:r>
              <a:rPr lang="en-US" altLang="zh-CN" dirty="0" smtClean="0">
                <a:solidFill>
                  <a:schemeClr val="accent5"/>
                </a:solidFill>
              </a:rPr>
              <a:t>(</a:t>
            </a:r>
            <a:r>
              <a:rPr lang="en-US" altLang="zh-CN" dirty="0" err="1" smtClean="0">
                <a:solidFill>
                  <a:schemeClr val="accent5"/>
                </a:solidFill>
              </a:rPr>
              <a:t>obj</a:t>
            </a:r>
            <a:r>
              <a:rPr lang="en-US" altLang="zh-CN" dirty="0" smtClean="0">
                <a:solidFill>
                  <a:schemeClr val="accent5"/>
                </a:solidFill>
              </a:rPr>
              <a:t>);</a:t>
            </a:r>
            <a:endParaRPr lang="zh-CN" altLang="en-US" dirty="0" smtClean="0">
              <a:solidFill>
                <a:schemeClr val="accent5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7664" y="3789040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将引用类型转换为值类型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chemeClr val="accent5"/>
                </a:solidFill>
              </a:rPr>
              <a:t>object </a:t>
            </a:r>
            <a:r>
              <a:rPr lang="en-US" altLang="zh-CN" dirty="0" err="1" smtClean="0">
                <a:solidFill>
                  <a:schemeClr val="accent5"/>
                </a:solidFill>
              </a:rPr>
              <a:t>obj</a:t>
            </a:r>
            <a:r>
              <a:rPr lang="en-US" altLang="zh-CN" dirty="0" smtClean="0">
                <a:solidFill>
                  <a:schemeClr val="accent5"/>
                </a:solidFill>
              </a:rPr>
              <a:t>=3</a:t>
            </a:r>
            <a:r>
              <a:rPr lang="zh-CN" altLang="en-US" dirty="0" smtClean="0">
                <a:solidFill>
                  <a:schemeClr val="accent5"/>
                </a:solidFill>
              </a:rPr>
              <a:t>；</a:t>
            </a:r>
            <a:endParaRPr lang="en-US" altLang="zh-CN" dirty="0" smtClean="0"/>
          </a:p>
          <a:p>
            <a:r>
              <a:rPr lang="en-US" altLang="zh-CN" dirty="0" err="1">
                <a:solidFill>
                  <a:schemeClr val="accent5"/>
                </a:solidFill>
              </a:rPr>
              <a:t>int</a:t>
            </a: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dirty="0" err="1" smtClean="0">
                <a:solidFill>
                  <a:schemeClr val="accent5"/>
                </a:solidFill>
              </a:rPr>
              <a:t>i</a:t>
            </a:r>
            <a:r>
              <a:rPr lang="en-US" altLang="zh-CN" dirty="0" smtClean="0">
                <a:solidFill>
                  <a:schemeClr val="accent5"/>
                </a:solidFill>
              </a:rPr>
              <a:t>=(</a:t>
            </a:r>
            <a:r>
              <a:rPr lang="en-US" altLang="zh-CN" dirty="0" err="1" smtClean="0">
                <a:solidFill>
                  <a:schemeClr val="accent5"/>
                </a:solidFill>
              </a:rPr>
              <a:t>int</a:t>
            </a:r>
            <a:r>
              <a:rPr lang="en-US" altLang="zh-CN" dirty="0" smtClean="0">
                <a:solidFill>
                  <a:schemeClr val="accent5"/>
                </a:solidFill>
              </a:rPr>
              <a:t>)</a:t>
            </a:r>
            <a:r>
              <a:rPr lang="en-US" altLang="zh-CN" dirty="0" err="1" smtClean="0">
                <a:solidFill>
                  <a:schemeClr val="accent5"/>
                </a:solidFill>
              </a:rPr>
              <a:t>obj</a:t>
            </a:r>
            <a:r>
              <a:rPr lang="zh-CN" altLang="en-US" dirty="0" smtClean="0">
                <a:solidFill>
                  <a:schemeClr val="accent5"/>
                </a:solidFill>
              </a:rPr>
              <a:t>；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r>
              <a:rPr lang="en-US" altLang="zh-CN" dirty="0" err="1" smtClean="0">
                <a:solidFill>
                  <a:schemeClr val="accent5"/>
                </a:solidFill>
              </a:rPr>
              <a:t>Console.writeLine</a:t>
            </a:r>
            <a:r>
              <a:rPr lang="en-US" altLang="zh-CN" dirty="0" smtClean="0">
                <a:solidFill>
                  <a:schemeClr val="accent5"/>
                </a:solidFill>
              </a:rPr>
              <a:t>(</a:t>
            </a:r>
            <a:r>
              <a:rPr lang="en-US" altLang="zh-CN" dirty="0" err="1" smtClean="0">
                <a:solidFill>
                  <a:schemeClr val="accent5"/>
                </a:solidFill>
              </a:rPr>
              <a:t>i</a:t>
            </a:r>
            <a:r>
              <a:rPr lang="en-US" altLang="zh-CN" dirty="0" smtClean="0">
                <a:solidFill>
                  <a:schemeClr val="accent5"/>
                </a:solidFill>
              </a:rPr>
              <a:t>);</a:t>
            </a:r>
            <a:endParaRPr lang="zh-CN" altLang="en-US" dirty="0">
              <a:solidFill>
                <a:schemeClr val="accent5"/>
              </a:solidFill>
            </a:endParaRP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27584" y="5805264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注：频繁的装箱和拆箱操作或导致系统运行效率降低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5310" y="262890"/>
            <a:ext cx="76835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sz="2400" dirty="0"/>
              <a:t>Untity3D</a:t>
            </a:r>
            <a:r>
              <a:rPr lang="zh-CN" altLang="zh-CN" sz="2400" dirty="0"/>
              <a:t>编程之</a:t>
            </a:r>
            <a:r>
              <a:rPr lang="en-US" altLang="zh-CN" sz="2400" dirty="0"/>
              <a:t>C#</a:t>
            </a:r>
            <a:r>
              <a:rPr lang="zh-CN" altLang="en-US" sz="2400" dirty="0"/>
              <a:t>基础篇</a:t>
            </a:r>
            <a:r>
              <a:rPr lang="zh-CN" altLang="en-US" sz="2400" dirty="0" smtClean="0"/>
              <a:t>：变量定义及控制台应用</a:t>
            </a:r>
            <a:endParaRPr lang="en-US" altLang="zh-CN" sz="2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420110" y="98107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课堂作业</a:t>
            </a:r>
            <a:endParaRPr lang="zh-CN" altLang="en-US"/>
          </a:p>
        </p:txBody>
      </p:sp>
      <p:pic>
        <p:nvPicPr>
          <p:cNvPr id="6" name="图片 5" descr="xxxx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85" y="1061085"/>
            <a:ext cx="8647430" cy="50380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84120" y="6237605"/>
            <a:ext cx="3561715" cy="365760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dirty="0"/>
              <a:t>用控制台应用实现弹钢琴小程序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2770" y="280035"/>
            <a:ext cx="7683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sz="2400" dirty="0"/>
              <a:t>Untity3D</a:t>
            </a:r>
            <a:r>
              <a:rPr lang="zh-CN" altLang="zh-CN" sz="2400" dirty="0"/>
              <a:t>编程之</a:t>
            </a:r>
            <a:r>
              <a:rPr lang="en-US" altLang="zh-CN" sz="2400" dirty="0"/>
              <a:t>C#</a:t>
            </a:r>
            <a:r>
              <a:rPr lang="zh-CN" altLang="en-US" sz="2400" dirty="0"/>
              <a:t>基础篇</a:t>
            </a:r>
            <a:r>
              <a:rPr lang="zh-CN" altLang="en-US" sz="2400" dirty="0" smtClean="0"/>
              <a:t>：数据类型</a:t>
            </a:r>
            <a:endParaRPr lang="en-US" altLang="zh-CN" sz="2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23215" y="1154430"/>
            <a:ext cx="81832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zh-CN" sz="1600" dirty="0" smtClean="0">
                <a:latin typeface="仿宋_GB2312" charset="0"/>
              </a:rPr>
              <a:t>程序的本质</a:t>
            </a:r>
            <a:r>
              <a:rPr lang="en-US" altLang="zh-CN" sz="1600" dirty="0" smtClean="0">
                <a:latin typeface="仿宋_GB2312" charset="0"/>
              </a:rPr>
              <a:t>:</a:t>
            </a:r>
            <a:r>
              <a:rPr sz="1600" dirty="0" smtClean="0">
                <a:latin typeface="仿宋_GB2312" charset="0"/>
              </a:rPr>
              <a:t>获取数据,处理数据,输出数据。编程需要做的就是如何获取数据,处理数据,输出数据</a:t>
            </a:r>
            <a:endParaRPr sz="1600" dirty="0" smtClean="0">
              <a:latin typeface="仿宋_GB2312" charset="0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sz="1600" dirty="0" smtClean="0">
                <a:latin typeface="仿宋_GB2312" charset="0"/>
              </a:rPr>
              <a:t>数据类型</a:t>
            </a:r>
            <a:r>
              <a:rPr lang="en-US" sz="1600" dirty="0" smtClean="0">
                <a:latin typeface="仿宋_GB2312" charset="0"/>
              </a:rPr>
              <a:t>:</a:t>
            </a:r>
            <a:r>
              <a:rPr sz="1600" dirty="0" smtClean="0">
                <a:latin typeface="仿宋_GB2312" charset="0"/>
              </a:rPr>
              <a:t>是一</a:t>
            </a:r>
            <a:r>
              <a:rPr lang="zh-CN" sz="1600" dirty="0" smtClean="0">
                <a:latin typeface="仿宋_GB2312" charset="0"/>
              </a:rPr>
              <a:t>种</a:t>
            </a:r>
            <a:r>
              <a:rPr sz="1600" dirty="0" smtClean="0">
                <a:latin typeface="仿宋_GB2312" charset="0"/>
              </a:rPr>
              <a:t>值的集合以及定义在这个值集上的一组操作。</a:t>
            </a:r>
            <a:endParaRPr sz="1600" dirty="0" smtClean="0">
              <a:latin typeface="仿宋_GB2312" charset="0"/>
            </a:endParaRPr>
          </a:p>
          <a:p>
            <a:pPr indent="0">
              <a:lnSpc>
                <a:spcPct val="150000"/>
              </a:lnSpc>
              <a:buClrTx/>
              <a:buFont typeface="Wingdings" panose="05000000000000000000" pitchFamily="2" charset="2"/>
              <a:buNone/>
            </a:pPr>
            <a:endParaRPr lang="zh-CN" altLang="en-US" sz="2400" dirty="0">
              <a:latin typeface="仿宋_GB2312" charset="0"/>
              <a:ea typeface="仿宋_GB2312" charset="0"/>
            </a:endParaRPr>
          </a:p>
        </p:txBody>
      </p:sp>
      <p:pic>
        <p:nvPicPr>
          <p:cNvPr id="3" name="图片 2" descr="中药柜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540" y="2477135"/>
            <a:ext cx="6289675" cy="4194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wheel spokes="4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5310" y="262890"/>
            <a:ext cx="76835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sz="2400" dirty="0"/>
              <a:t>Untity3D</a:t>
            </a:r>
            <a:r>
              <a:rPr lang="zh-CN" altLang="zh-CN" sz="2400" dirty="0"/>
              <a:t>编程之</a:t>
            </a:r>
            <a:r>
              <a:rPr lang="en-US" altLang="zh-CN" sz="2400" dirty="0"/>
              <a:t>C#</a:t>
            </a:r>
            <a:r>
              <a:rPr lang="zh-CN" altLang="en-US" sz="2400" dirty="0"/>
              <a:t>基础篇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数据类型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922410" y="141277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</a:rPr>
              <a:t>简单数据</a:t>
            </a:r>
            <a:endParaRPr lang="zh-CN" altLang="en-US" sz="2000" dirty="0" smtClean="0">
              <a:solidFill>
                <a:srgbClr val="00B0F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43035" y="4727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数值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121245" y="47472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非数值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4324" y="2663704"/>
            <a:ext cx="5693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9736" y="2687967"/>
            <a:ext cx="76174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2.175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273648" y="3057299"/>
            <a:ext cx="56938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999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481744" y="3110559"/>
            <a:ext cx="1018227" cy="369332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txBody>
          <a:bodyPr wrap="none">
            <a:spAutoFit/>
          </a:bodyPr>
          <a:lstStyle/>
          <a:p>
            <a:r>
              <a:rPr lang="en-US" altLang="zh-CN" dirty="0" smtClean="0"/>
              <a:t>9662.23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014324" y="40233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整形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541863" y="40233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非整形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515951" y="2641317"/>
            <a:ext cx="1210588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7/12/2016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906429" y="3463340"/>
            <a:ext cx="2159566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This is C# </a:t>
            </a:r>
            <a:r>
              <a:rPr lang="en-US" altLang="zh-CN" dirty="0" err="1" smtClean="0"/>
              <a:t>Progrom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596086" y="4031270"/>
            <a:ext cx="103105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Jackson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072721" y="4014760"/>
            <a:ext cx="643890" cy="365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57525" y="5589270"/>
            <a:ext cx="2348230" cy="365760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数据属于不同的类别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5310" y="262890"/>
            <a:ext cx="76835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sz="2400" dirty="0"/>
              <a:t>Untity3D</a:t>
            </a:r>
            <a:r>
              <a:rPr lang="zh-CN" altLang="zh-CN" sz="2400" dirty="0"/>
              <a:t>编程之</a:t>
            </a:r>
            <a:r>
              <a:rPr lang="en-US" altLang="zh-CN" sz="2400" dirty="0"/>
              <a:t>C#</a:t>
            </a:r>
            <a:r>
              <a:rPr lang="zh-CN" altLang="en-US" sz="2400" dirty="0"/>
              <a:t>基础篇</a:t>
            </a:r>
            <a:r>
              <a:rPr lang="zh-CN" altLang="en-US" sz="2400" dirty="0" smtClean="0"/>
              <a:t>：基本数据类型</a:t>
            </a:r>
            <a:endParaRPr lang="en-US" altLang="zh-CN" sz="2400" dirty="0"/>
          </a:p>
        </p:txBody>
      </p:sp>
      <p:graphicFrame>
        <p:nvGraphicFramePr>
          <p:cNvPr id="3" name="表格 2"/>
          <p:cNvGraphicFramePr/>
          <p:nvPr/>
        </p:nvGraphicFramePr>
        <p:xfrm>
          <a:off x="575310" y="1307465"/>
          <a:ext cx="7341235" cy="573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0"/>
                <a:gridCol w="1467485"/>
                <a:gridCol w="1468755"/>
                <a:gridCol w="1212215"/>
                <a:gridCol w="1732280"/>
              </a:tblGrid>
              <a:tr h="3746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类型说明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位数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范围</a:t>
                      </a:r>
                      <a:endParaRPr lang="zh-CN" altLang="en-US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短整型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short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-32768</a:t>
                      </a:r>
                      <a:r>
                        <a:rPr lang="zh-CN" altLang="en-US"/>
                        <a:t>至</a:t>
                      </a:r>
                      <a:r>
                        <a:rPr lang="en-US" altLang="zh-CN"/>
                        <a:t>+32768</a:t>
                      </a:r>
                      <a:endParaRPr lang="en-US" altLang="zh-CN"/>
                    </a:p>
                  </a:txBody>
                  <a:tcPr/>
                </a:tc>
              </a:tr>
              <a:tr h="3746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整形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-2,147.483,648</a:t>
                      </a:r>
                      <a:r>
                        <a:rPr lang="zh-CN" altLang="en-US"/>
                        <a:t>至</a:t>
                      </a:r>
                      <a:r>
                        <a:rPr lang="en-US" altLang="zh-CN" sz="1350">
                          <a:sym typeface="+mn-ea"/>
                        </a:rPr>
                        <a:t>2,147.483,647</a:t>
                      </a:r>
                      <a:endParaRPr lang="zh-CN" altLang="en-US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长整形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long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正负</a:t>
                      </a:r>
                      <a:r>
                        <a:rPr lang="en-US" altLang="zh-CN"/>
                        <a:t>9</a:t>
                      </a:r>
                      <a:r>
                        <a:rPr lang="zh-CN" altLang="en-US"/>
                        <a:t>百亿忆</a:t>
                      </a:r>
                      <a:endParaRPr lang="zh-CN" altLang="en-US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单精度实型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float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小数点 后</a:t>
                      </a:r>
                      <a:r>
                        <a:rPr lang="en-US" altLang="zh-CN"/>
                        <a:t>7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双精度</a:t>
                      </a:r>
                      <a:r>
                        <a:rPr lang="zh-CN" altLang="en-US" sz="1350">
                          <a:sym typeface="+mn-ea"/>
                        </a:rPr>
                        <a:t>实型</a:t>
                      </a:r>
                      <a:endParaRPr lang="zh-CN" altLang="en-US" sz="135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double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350">
                          <a:sym typeface="+mn-ea"/>
                        </a:rPr>
                        <a:t>小数点 后</a:t>
                      </a:r>
                      <a:r>
                        <a:rPr lang="en-US" altLang="zh-CN" sz="1350">
                          <a:sym typeface="+mn-ea"/>
                        </a:rPr>
                        <a:t>16</a:t>
                      </a:r>
                      <a:r>
                        <a:rPr lang="zh-CN" altLang="en-US" sz="1350">
                          <a:sym typeface="+mn-ea"/>
                        </a:rPr>
                        <a:t>位</a:t>
                      </a:r>
                      <a:endParaRPr lang="zh-CN" altLang="en-US" sz="1350">
                        <a:sym typeface="+mn-e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实数类型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350">
                          <a:sym typeface="+mn-ea"/>
                        </a:rPr>
                        <a:t>decimal  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350">
                          <a:sym typeface="+mn-ea"/>
                        </a:rPr>
                        <a:t>16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128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350">
                          <a:sym typeface="+mn-ea"/>
                        </a:rPr>
                        <a:t>小数点 后</a:t>
                      </a:r>
                      <a:r>
                        <a:rPr lang="en-US" altLang="zh-CN" sz="1350">
                          <a:sym typeface="+mn-ea"/>
                        </a:rPr>
                        <a:t>28</a:t>
                      </a:r>
                      <a:r>
                        <a:rPr lang="zh-CN" altLang="en-US" sz="1350">
                          <a:sym typeface="+mn-ea"/>
                        </a:rPr>
                        <a:t>位</a:t>
                      </a:r>
                      <a:endParaRPr lang="zh-CN" altLang="en-US" sz="1350">
                        <a:sym typeface="+mn-e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字节型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sbyte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-128</a:t>
                      </a:r>
                      <a:r>
                        <a:rPr lang="zh-CN" altLang="en-US"/>
                        <a:t>至</a:t>
                      </a:r>
                      <a:r>
                        <a:rPr lang="en-US" altLang="zh-CN"/>
                        <a:t>+127</a:t>
                      </a:r>
                      <a:endParaRPr lang="en-US" altLang="zh-CN"/>
                    </a:p>
                  </a:txBody>
                  <a:tcPr/>
                </a:tc>
              </a:tr>
              <a:tr h="3746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字符型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char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ASCII</a:t>
                      </a:r>
                      <a:r>
                        <a:rPr lang="zh-CN" altLang="en-US"/>
                        <a:t>表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5310" y="262890"/>
            <a:ext cx="76835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sz="2400" dirty="0"/>
              <a:t>Untity3D</a:t>
            </a:r>
            <a:r>
              <a:rPr lang="zh-CN" altLang="zh-CN" sz="2400" dirty="0"/>
              <a:t>编程之</a:t>
            </a:r>
            <a:r>
              <a:rPr lang="en-US" altLang="zh-CN" sz="2400" dirty="0"/>
              <a:t>C#</a:t>
            </a:r>
            <a:r>
              <a:rPr lang="zh-CN" altLang="en-US" sz="2400" dirty="0"/>
              <a:t>基础篇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ASCII码表</a:t>
            </a:r>
            <a:endParaRPr lang="en-US" altLang="zh-CN" sz="2400" dirty="0" smtClean="0"/>
          </a:p>
        </p:txBody>
      </p:sp>
      <p:pic>
        <p:nvPicPr>
          <p:cNvPr id="3" name="图片 2" descr="QQ截图20160712225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" y="1124585"/>
            <a:ext cx="9013190" cy="5076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5310" y="262890"/>
            <a:ext cx="76835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sz="2400" dirty="0"/>
              <a:t>Untity3D</a:t>
            </a:r>
            <a:r>
              <a:rPr lang="zh-CN" altLang="zh-CN" sz="2400" dirty="0"/>
              <a:t>编程之</a:t>
            </a:r>
            <a:r>
              <a:rPr lang="en-US" altLang="zh-CN" sz="2400" dirty="0"/>
              <a:t>C#</a:t>
            </a:r>
            <a:r>
              <a:rPr lang="zh-CN" altLang="en-US" sz="2400" dirty="0"/>
              <a:t>基础篇</a:t>
            </a:r>
            <a:r>
              <a:rPr lang="zh-CN" altLang="en-US" sz="2400" dirty="0" smtClean="0"/>
              <a:t>：变量</a:t>
            </a:r>
            <a:r>
              <a:rPr lang="zh-CN" altLang="en-US" sz="2400" dirty="0"/>
              <a:t>声</a:t>
            </a:r>
            <a:r>
              <a:rPr lang="zh-CN" altLang="en-US" sz="2400" dirty="0" smtClean="0"/>
              <a:t>明和实用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467544" y="1124744"/>
            <a:ext cx="81832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_GB2312" charset="0"/>
                <a:ea typeface="仿宋_GB2312" charset="0"/>
              </a:rPr>
              <a:t>声明变量</a:t>
            </a:r>
            <a:endParaRPr lang="en-US" altLang="zh-CN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仿宋_GB2312" charset="0"/>
              <a:ea typeface="仿宋_GB2312" charset="0"/>
            </a:endParaRPr>
          </a:p>
          <a:p>
            <a:pPr>
              <a:lnSpc>
                <a:spcPct val="300000"/>
              </a:lnSpc>
              <a:buClrTx/>
            </a:pP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_GB2312" charset="0"/>
                <a:ea typeface="仿宋_GB2312" charset="0"/>
              </a:rPr>
              <a:t>     Datatype variablename</a:t>
            </a:r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_GB2312" charset="0"/>
                <a:ea typeface="仿宋_GB2312" charset="0"/>
              </a:rPr>
              <a:t>;</a:t>
            </a:r>
            <a:endParaRPr lang="en-US" altLang="zh-CN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仿宋_GB2312" charset="0"/>
              <a:ea typeface="仿宋_GB2312" charset="0"/>
            </a:endParaRPr>
          </a:p>
          <a:p>
            <a:pPr marL="285750" indent="-285750">
              <a:lnSpc>
                <a:spcPct val="30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_GB2312" charset="0"/>
                <a:ea typeface="仿宋_GB2312" charset="0"/>
              </a:rPr>
              <a:t>定义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_GB2312" charset="0"/>
                <a:ea typeface="仿宋_GB2312" charset="0"/>
              </a:rPr>
              <a:t>时初始化变量</a:t>
            </a:r>
            <a:endParaRPr lang="en-US" altLang="zh-CN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仿宋_GB2312" charset="0"/>
              <a:ea typeface="仿宋_GB2312" charset="0"/>
            </a:endParaRPr>
          </a:p>
          <a:p>
            <a:pPr>
              <a:lnSpc>
                <a:spcPct val="300000"/>
              </a:lnSpc>
            </a:pP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_GB2312" charset="0"/>
                <a:ea typeface="仿宋_GB2312" charset="0"/>
              </a:rPr>
              <a:t>     Datatype variablename=value;</a:t>
            </a:r>
            <a:endParaRPr lang="en-US" altLang="zh-CN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仿宋_GB2312" charset="0"/>
              <a:ea typeface="仿宋_GB2312" charset="0"/>
            </a:endParaRPr>
          </a:p>
          <a:p>
            <a:pPr marL="285750" indent="-285750">
              <a:lnSpc>
                <a:spcPct val="30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_GB2312" charset="0"/>
                <a:ea typeface="仿宋_GB2312" charset="0"/>
              </a:rPr>
              <a:t>定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_GB2312" charset="0"/>
                <a:ea typeface="仿宋_GB2312" charset="0"/>
              </a:rPr>
              <a:t>义后初始化变量</a:t>
            </a:r>
            <a:endParaRPr lang="en-US" altLang="zh-CN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仿宋_GB2312" charset="0"/>
              <a:ea typeface="仿宋_GB2312" charset="0"/>
            </a:endParaRPr>
          </a:p>
          <a:p>
            <a:pPr>
              <a:lnSpc>
                <a:spcPct val="300000"/>
              </a:lnSpc>
            </a:pP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_GB2312" charset="0"/>
                <a:ea typeface="仿宋_GB2312" charset="0"/>
              </a:rPr>
              <a:t>     variablename=value;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仿宋_GB2312" charset="0"/>
              <a:ea typeface="仿宋_GB2312" charset="0"/>
            </a:endParaRPr>
          </a:p>
        </p:txBody>
      </p:sp>
    </p:spTree>
    <p:custDataLst>
      <p:tags r:id="rId1"/>
    </p:custData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5310" y="262890"/>
            <a:ext cx="543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sz="2400" dirty="0"/>
              <a:t>Untity3D</a:t>
            </a:r>
            <a:r>
              <a:rPr lang="zh-CN" altLang="zh-CN" sz="2400" dirty="0"/>
              <a:t>编程之</a:t>
            </a:r>
            <a:r>
              <a:rPr lang="en-US" altLang="zh-CN" sz="2400" dirty="0"/>
              <a:t>C#</a:t>
            </a:r>
            <a:r>
              <a:rPr lang="zh-CN" altLang="en-US" sz="2400" dirty="0"/>
              <a:t>基础篇</a:t>
            </a:r>
            <a:r>
              <a:rPr lang="zh-CN" altLang="en-US" sz="2400" dirty="0" smtClean="0"/>
              <a:t>：命名规则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9916" y="1412776"/>
            <a:ext cx="8872563" cy="3596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变量的命名规则：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名可以由字母、数字和下划线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组合而成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变量名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不能包含除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以外的任何特殊的字符，如：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、逗号、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空格等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变量名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必须以字母或者下划线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开头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变量名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不能包含空白字符、换行符、空格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C#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中的关键字为保留字，具有特殊的意义，不能用作变量名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变量名严格区分大小写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5310" y="262890"/>
            <a:ext cx="76835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sz="2400" dirty="0"/>
              <a:t>Untity3D</a:t>
            </a:r>
            <a:r>
              <a:rPr lang="zh-CN" altLang="zh-CN" sz="2400" dirty="0"/>
              <a:t>编程之</a:t>
            </a:r>
            <a:r>
              <a:rPr lang="en-US" altLang="zh-CN" sz="2400" dirty="0"/>
              <a:t>C#</a:t>
            </a:r>
            <a:r>
              <a:rPr lang="zh-CN" altLang="en-US" sz="2400" dirty="0"/>
              <a:t>基础篇</a:t>
            </a:r>
            <a:r>
              <a:rPr lang="zh-CN" altLang="en-US" sz="2400" dirty="0" smtClean="0"/>
              <a:t>：基本数据类型</a:t>
            </a:r>
            <a:endParaRPr lang="en-US" altLang="zh-CN" sz="2400" dirty="0"/>
          </a:p>
        </p:txBody>
      </p:sp>
      <p:pic>
        <p:nvPicPr>
          <p:cNvPr id="4" name="图片 3" descr="aa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1557020"/>
            <a:ext cx="8702675" cy="40887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5310" y="262890"/>
            <a:ext cx="7683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charset="0"/>
              <a:buChar char="n"/>
            </a:pPr>
            <a:r>
              <a:rPr lang="en-US" altLang="zh-CN" sz="2400" dirty="0"/>
              <a:t>Untity3D</a:t>
            </a:r>
            <a:r>
              <a:rPr lang="zh-CN" altLang="zh-CN" sz="2400" dirty="0"/>
              <a:t>编程之</a:t>
            </a:r>
            <a:r>
              <a:rPr lang="en-US" altLang="zh-CN" sz="2400" dirty="0"/>
              <a:t>C#</a:t>
            </a:r>
            <a:r>
              <a:rPr lang="zh-CN" altLang="en-US" sz="2400" dirty="0"/>
              <a:t>基础篇</a:t>
            </a:r>
            <a:r>
              <a:rPr lang="zh-CN" altLang="en-US" sz="2400" dirty="0" smtClean="0"/>
              <a:t>：变量和常量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字面量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23215" y="1196975"/>
            <a:ext cx="81832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仿宋_GB2312" charset="0"/>
                <a:ea typeface="仿宋_GB2312" charset="0"/>
              </a:rPr>
              <a:t>在程序的执行过程中</a:t>
            </a:r>
            <a:r>
              <a:rPr lang="en-US" altLang="zh-CN" sz="2400" dirty="0" smtClean="0">
                <a:latin typeface="仿宋_GB2312" charset="0"/>
                <a:ea typeface="仿宋_GB2312" charset="0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  <a:latin typeface="仿宋_GB2312" charset="0"/>
                <a:ea typeface="仿宋_GB2312" charset="0"/>
              </a:rPr>
              <a:t>其值可以改变的量为变量</a:t>
            </a:r>
            <a:r>
              <a:rPr lang="zh-CN" altLang="en-US" sz="2400" dirty="0" smtClean="0">
                <a:latin typeface="仿宋_GB2312" charset="0"/>
                <a:ea typeface="仿宋_GB2312" charset="0"/>
              </a:rPr>
              <a:t>。每一个变量必须有一个变量名，它在内存中占有一个内存单元。变量名的标识符必须以字符或下划线开头。大小写字母表示不同的标识符。</a:t>
            </a:r>
            <a:endParaRPr lang="en-US" altLang="zh-CN" sz="2400" dirty="0" smtClean="0">
              <a:latin typeface="仿宋_GB2312" charset="0"/>
              <a:ea typeface="仿宋_GB2312" charset="0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400" dirty="0">
              <a:latin typeface="仿宋_GB2312" charset="0"/>
              <a:ea typeface="仿宋_GB2312" charset="0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仿宋_GB2312" charset="0"/>
                <a:ea typeface="仿宋_GB2312" charset="0"/>
              </a:rPr>
              <a:t>在程序的执行过程中</a:t>
            </a:r>
            <a:r>
              <a:rPr lang="en-US" altLang="zh-CN" sz="2400" dirty="0">
                <a:latin typeface="仿宋_GB2312" charset="0"/>
                <a:ea typeface="仿宋_GB2312" charset="0"/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  <a:latin typeface="仿宋_GB2312" charset="0"/>
                <a:ea typeface="仿宋_GB2312" charset="0"/>
              </a:rPr>
              <a:t>其</a:t>
            </a:r>
            <a:r>
              <a:rPr lang="zh-CN" altLang="en-US" sz="2400" b="1" dirty="0" smtClean="0">
                <a:solidFill>
                  <a:srgbClr val="FF0000"/>
                </a:solidFill>
                <a:latin typeface="仿宋_GB2312" charset="0"/>
                <a:ea typeface="仿宋_GB2312" charset="0"/>
              </a:rPr>
              <a:t>值</a:t>
            </a:r>
            <a:r>
              <a:rPr lang="zh-CN" altLang="en-US" sz="2400" b="1" dirty="0">
                <a:solidFill>
                  <a:srgbClr val="FF0000"/>
                </a:solidFill>
                <a:latin typeface="仿宋_GB2312" charset="0"/>
                <a:ea typeface="仿宋_GB2312" charset="0"/>
              </a:rPr>
              <a:t>不能</a:t>
            </a:r>
            <a:r>
              <a:rPr lang="zh-CN" altLang="en-US" sz="2400" b="1" dirty="0" smtClean="0">
                <a:solidFill>
                  <a:srgbClr val="FF0000"/>
                </a:solidFill>
                <a:latin typeface="仿宋_GB2312" charset="0"/>
                <a:ea typeface="仿宋_GB2312" charset="0"/>
              </a:rPr>
              <a:t>改变</a:t>
            </a:r>
            <a:r>
              <a:rPr lang="zh-CN" altLang="en-US" sz="2400" b="1" dirty="0">
                <a:solidFill>
                  <a:srgbClr val="FF0000"/>
                </a:solidFill>
                <a:latin typeface="仿宋_GB2312" charset="0"/>
                <a:ea typeface="仿宋_GB2312" charset="0"/>
              </a:rPr>
              <a:t>的量</a:t>
            </a:r>
            <a:r>
              <a:rPr lang="zh-CN" altLang="en-US" sz="2400" b="1" dirty="0" smtClean="0">
                <a:solidFill>
                  <a:srgbClr val="FF0000"/>
                </a:solidFill>
                <a:latin typeface="仿宋_GB2312" charset="0"/>
                <a:ea typeface="仿宋_GB2312" charset="0"/>
              </a:rPr>
              <a:t>为常量</a:t>
            </a:r>
            <a:r>
              <a:rPr lang="zh-CN" altLang="en-US" sz="2400" dirty="0" smtClean="0">
                <a:latin typeface="仿宋_GB2312" charset="0"/>
                <a:ea typeface="仿宋_GB2312" charset="0"/>
              </a:rPr>
              <a:t>。在程序中，常量可以用符号来表示。</a:t>
            </a:r>
            <a:endParaRPr lang="zh-CN" altLang="en-US" sz="2400" dirty="0">
              <a:latin typeface="仿宋_GB2312" charset="0"/>
              <a:ea typeface="仿宋_GB2312" charset="0"/>
            </a:endParaRPr>
          </a:p>
        </p:txBody>
      </p:sp>
    </p:spTree>
    <p:custDataLst>
      <p:tags r:id="rId1"/>
    </p:custDataLst>
  </p:cSld>
  <p:clrMapOvr>
    <a:masterClrMapping/>
  </p:clrMapOvr>
  <p:transition>
    <p:wheel spokes="4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508"/>
</p:tagLst>
</file>

<file path=ppt/tags/tag10.xml><?xml version="1.0" encoding="utf-8"?>
<p:tagLst xmlns:p="http://schemas.openxmlformats.org/presentationml/2006/main">
  <p:tag name="KSO_WM_TEMPLATE_CATEGORY" val="custom"/>
  <p:tag name="KSO_WM_TEMPLATE_INDEX" val="508"/>
</p:tagLst>
</file>

<file path=ppt/tags/tag11.xml><?xml version="1.0" encoding="utf-8"?>
<p:tagLst xmlns:p="http://schemas.openxmlformats.org/presentationml/2006/main">
  <p:tag name="KSO_WM_TEMPLATE_CATEGORY" val="custom"/>
  <p:tag name="KSO_WM_TEMPLATE_INDEX" val="508"/>
</p:tagLst>
</file>

<file path=ppt/tags/tag12.xml><?xml version="1.0" encoding="utf-8"?>
<p:tagLst xmlns:p="http://schemas.openxmlformats.org/presentationml/2006/main">
  <p:tag name="KSO_WM_TEMPLATE_CATEGORY" val="custom"/>
  <p:tag name="KSO_WM_TEMPLATE_INDEX" val="508"/>
</p:tagLst>
</file>

<file path=ppt/tags/tag13.xml><?xml version="1.0" encoding="utf-8"?>
<p:tagLst xmlns:p="http://schemas.openxmlformats.org/presentationml/2006/main">
  <p:tag name="KSO_WM_TEMPLATE_CATEGORY" val="custom"/>
  <p:tag name="KSO_WM_TEMPLATE_INDEX" val="508"/>
</p:tagLst>
</file>

<file path=ppt/tags/tag14.xml><?xml version="1.0" encoding="utf-8"?>
<p:tagLst xmlns:p="http://schemas.openxmlformats.org/presentationml/2006/main">
  <p:tag name="KSO_WM_TEMPLATE_CATEGORY" val="custom"/>
  <p:tag name="KSO_WM_TEMPLATE_INDEX" val="508"/>
</p:tagLst>
</file>

<file path=ppt/tags/tag15.xml><?xml version="1.0" encoding="utf-8"?>
<p:tagLst xmlns:p="http://schemas.openxmlformats.org/presentationml/2006/main">
  <p:tag name="KSO_WM_TEMPLATE_CATEGORY" val="custom"/>
  <p:tag name="KSO_WM_TEMPLATE_INDEX" val="508"/>
</p:tagLst>
</file>

<file path=ppt/tags/tag16.xml><?xml version="1.0" encoding="utf-8"?>
<p:tagLst xmlns:p="http://schemas.openxmlformats.org/presentationml/2006/main">
  <p:tag name="KSO_WM_TEMPLATE_CATEGORY" val="custom"/>
  <p:tag name="KSO_WM_TEMPLATE_INDEX" val="508"/>
</p:tagLst>
</file>

<file path=ppt/tags/tag17.xml><?xml version="1.0" encoding="utf-8"?>
<p:tagLst xmlns:p="http://schemas.openxmlformats.org/presentationml/2006/main">
  <p:tag name="KSO_WM_TEMPLATE_CATEGORY" val="custom"/>
  <p:tag name="KSO_WM_TEMPLATE_INDEX" val="5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508"/>
</p:tagLst>
</file>

<file path=ppt/tags/tag3.xml><?xml version="1.0" encoding="utf-8"?>
<p:tagLst xmlns:p="http://schemas.openxmlformats.org/presentationml/2006/main">
  <p:tag name="KSO_WM_TEMPLATE_CATEGORY" val="custom"/>
  <p:tag name="KSO_WM_TEMPLATE_INDEX" val="508"/>
</p:tagLst>
</file>

<file path=ppt/tags/tag4.xml><?xml version="1.0" encoding="utf-8"?>
<p:tagLst xmlns:p="http://schemas.openxmlformats.org/presentationml/2006/main">
  <p:tag name="KSO_WM_TEMPLATE_CATEGORY" val="custom"/>
  <p:tag name="KSO_WM_TEMPLATE_INDEX" val="508"/>
</p:tagLst>
</file>

<file path=ppt/tags/tag5.xml><?xml version="1.0" encoding="utf-8"?>
<p:tagLst xmlns:p="http://schemas.openxmlformats.org/presentationml/2006/main">
  <p:tag name="KSO_WM_TEMPLATE_CATEGORY" val="custom"/>
  <p:tag name="KSO_WM_TEMPLATE_INDEX" val="508"/>
</p:tagLst>
</file>

<file path=ppt/tags/tag6.xml><?xml version="1.0" encoding="utf-8"?>
<p:tagLst xmlns:p="http://schemas.openxmlformats.org/presentationml/2006/main">
  <p:tag name="KSO_WM_TEMPLATE_CATEGORY" val="custom"/>
  <p:tag name="KSO_WM_TEMPLATE_INDEX" val="508"/>
</p:tagLst>
</file>

<file path=ppt/tags/tag7.xml><?xml version="1.0" encoding="utf-8"?>
<p:tagLst xmlns:p="http://schemas.openxmlformats.org/presentationml/2006/main">
  <p:tag name="KSO_WM_TEMPLATE_CATEGORY" val="custom"/>
  <p:tag name="KSO_WM_TEMPLATE_INDEX" val="508"/>
</p:tagLst>
</file>

<file path=ppt/tags/tag8.xml><?xml version="1.0" encoding="utf-8"?>
<p:tagLst xmlns:p="http://schemas.openxmlformats.org/presentationml/2006/main">
  <p:tag name="KSO_WM_TEMPLATE_CATEGORY" val="custom"/>
  <p:tag name="KSO_WM_TEMPLATE_INDEX" val="508"/>
</p:tagLst>
</file>

<file path=ppt/tags/tag9.xml><?xml version="1.0" encoding="utf-8"?>
<p:tagLst xmlns:p="http://schemas.openxmlformats.org/presentationml/2006/main">
  <p:tag name="KSO_WM_TEMPLATE_CATEGORY" val="custom"/>
  <p:tag name="KSO_WM_TEMPLATE_INDEX" val="508"/>
</p:tagLst>
</file>

<file path=ppt/theme/theme1.xml><?xml version="1.0" encoding="utf-8"?>
<a:theme xmlns:a="http://schemas.openxmlformats.org/drawingml/2006/main" name="自定义设计方案">
  <a:themeElements>
    <a:clrScheme name="508.6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63F6A"/>
      </a:accent1>
      <a:accent2>
        <a:srgbClr val="3C9DAD"/>
      </a:accent2>
      <a:accent3>
        <a:srgbClr val="FBB834"/>
      </a:accent3>
      <a:accent4>
        <a:srgbClr val="D7553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8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1663</Words>
  <Application>WPS 演示</Application>
  <PresentationFormat>全屏显示(4:3)</PresentationFormat>
  <Paragraphs>242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黑体</vt:lpstr>
      <vt:lpstr>Wingdings</vt:lpstr>
      <vt:lpstr>仿宋_GB2312</vt:lpstr>
      <vt:lpstr>微软雅黑</vt:lpstr>
      <vt:lpstr>Arial Unicode MS</vt:lpstr>
      <vt:lpstr>Calibri</vt:lpstr>
      <vt:lpstr>仿宋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</dc:creator>
  <cp:lastModifiedBy>LL</cp:lastModifiedBy>
  <cp:revision>41</cp:revision>
  <dcterms:created xsi:type="dcterms:W3CDTF">2016-07-10T15:12:00Z</dcterms:created>
  <dcterms:modified xsi:type="dcterms:W3CDTF">2017-07-02T14:49:13Z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