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7" r:id="rId7"/>
    <p:sldId id="262" r:id="rId8"/>
    <p:sldId id="268" r:id="rId9"/>
    <p:sldId id="264" r:id="rId10"/>
    <p:sldId id="265" r:id="rId11"/>
    <p:sldId id="271"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4BCF9E-A95E-F12D-1BB3-8902498328E0}" v="549" dt="2023-12-10T12:02:30.493"/>
    <p1510:client id="{BF2CFF2D-E526-4A76-B436-96C303A8E1A4}" v="674" dt="2023-12-17T05:41:54.109"/>
    <p1510:client id="{CF7BAE02-8148-47C3-8E17-51E553821CA7}" v="13" dt="2023-12-10T08:31:31.950"/>
    <p1510:client id="{E8EF2A97-1717-F1DE-B991-479BE393C77F}" v="35" dt="2023-12-11T02:38:28.699"/>
    <p1510:client id="{FFF57A65-9CA4-DD1D-D9A0-9F8E205E5214}" v="45" dt="2023-12-11T01:55:08.8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98A0168-EB40-45AF-89A1-87DE0A55FFC6}" type="datetime1">
              <a:rPr lang="en-US" smtClean="0"/>
              <a:t>12/16/2023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567423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BEA57F-793F-4683-BD8A-741FD4B89154}" type="datetime1">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90969043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BEA57F-793F-4683-BD8A-741FD4B89154}" type="datetime1">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95952599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BEA57F-793F-4683-BD8A-741FD4B89154}" type="datetime1">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29640632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BEA57F-793F-4683-BD8A-741FD4B89154}" type="datetime1">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27567357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FBEA57F-793F-4683-BD8A-741FD4B89154}" type="datetime1">
              <a:rPr lang="en-US" smtClean="0"/>
              <a:t>12/16/2023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22326745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FBEA57F-793F-4683-BD8A-741FD4B89154}" type="datetime1">
              <a:rPr lang="en-US" smtClean="0"/>
              <a:t>12/16/2023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79923059"/>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8F8CA68F-747D-436A-B5BB-2EBC3ED499E4}" type="datetime1">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863741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6DD8DC11-9E39-40A0-B3DC-E3F2AD04A616}" type="datetime1">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74446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0A88F0-556B-4BB7-8AAB-D63AEB65C662}" type="datetime1">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783509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05506-6815-4E0E-B1DE-ECA35C2016DF}" type="datetime1">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213277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6E85F7-A724-48A4-9D33-CEBC5174E865}" type="datetime1">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665424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806E7A-BDD3-46A3-BEE2-EB821F9236B4}" type="datetime1">
              <a:rPr lang="en-US" smtClean="0"/>
              <a:t>12/16/2023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761698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9ED1540C-9440-4E7A-B71A-BEFEE06869E3}" type="datetime1">
              <a:rPr lang="en-US" smtClean="0"/>
              <a:t>12/16/2023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53696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18DDB-88AC-4039-B59C-B05DC4C9C16C}" type="datetime1">
              <a:rPr lang="en-US" smtClean="0"/>
              <a:t>12/16/2023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52415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82ABFB-60E7-4BA1-866A-7059F058065B}" type="datetime1">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91888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94112F-55F4-4776-A323-7418930321C8}" type="datetime1">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727649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FBEA57F-793F-4683-BD8A-741FD4B89154}" type="datetime1">
              <a:rPr lang="en-US" smtClean="0"/>
              <a:t>12/16/2023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1D2C36F-4504-47C0-B82F-A167342A2754}" type="slidenum">
              <a:rPr lang="en-US" smtClean="0"/>
              <a:t>‹#›</a:t>
            </a:fld>
            <a:endParaRPr lang="en-US"/>
          </a:p>
        </p:txBody>
      </p:sp>
    </p:spTree>
    <p:extLst>
      <p:ext uri="{BB962C8B-B14F-4D97-AF65-F5344CB8AC3E}">
        <p14:creationId xmlns:p14="http://schemas.microsoft.com/office/powerpoint/2010/main" val="276552228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2" name="Rectangle 21">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Oval 22">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Oval 26">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9"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30"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31">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sp>
      <p:sp>
        <p:nvSpPr>
          <p:cNvPr id="36"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8"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a:extLst>
              <a:ext uri="{FF2B5EF4-FFF2-40B4-BE49-F238E27FC236}">
                <a16:creationId xmlns:a16="http://schemas.microsoft.com/office/drawing/2014/main" id="{E773527A-5A80-442C-F647-5C98DB3C4825}"/>
              </a:ext>
            </a:extLst>
          </p:cNvPr>
          <p:cNvSpPr>
            <a:spLocks noGrp="1"/>
          </p:cNvSpPr>
          <p:nvPr>
            <p:ph type="ctrTitle"/>
          </p:nvPr>
        </p:nvSpPr>
        <p:spPr>
          <a:xfrm>
            <a:off x="639098" y="629265"/>
            <a:ext cx="6072776" cy="1622322"/>
          </a:xfrm>
        </p:spPr>
        <p:txBody>
          <a:bodyPr vert="horz" lIns="91440" tIns="45720" rIns="91440" bIns="45720" rtlCol="0" anchor="ctr">
            <a:normAutofit/>
          </a:bodyPr>
          <a:lstStyle/>
          <a:p>
            <a:r>
              <a:rPr lang="en-US" sz="3600">
                <a:solidFill>
                  <a:srgbClr val="FFFFFF"/>
                </a:solidFill>
              </a:rPr>
              <a:t>Outland Adventures Case Study</a:t>
            </a:r>
          </a:p>
        </p:txBody>
      </p:sp>
      <p:pic>
        <p:nvPicPr>
          <p:cNvPr id="16" name="Picture 15">
            <a:extLst>
              <a:ext uri="{FF2B5EF4-FFF2-40B4-BE49-F238E27FC236}">
                <a16:creationId xmlns:a16="http://schemas.microsoft.com/office/drawing/2014/main" id="{E4FC31DC-85A4-1A5A-7EB8-E0FB2E971ACF}"/>
              </a:ext>
            </a:extLst>
          </p:cNvPr>
          <p:cNvPicPr>
            <a:picLocks noChangeAspect="1"/>
          </p:cNvPicPr>
          <p:nvPr/>
        </p:nvPicPr>
        <p:blipFill rotWithShape="1">
          <a:blip r:embed="rId3"/>
          <a:srcRect l="28154" r="30053" b="-1"/>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40" name="Rectangle 39">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2" name="Oval 41">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Oval 43">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98A5735F-3078-D72C-20A1-78408907AFA2}"/>
              </a:ext>
            </a:extLst>
          </p:cNvPr>
          <p:cNvSpPr>
            <a:spLocks noGrp="1"/>
          </p:cNvSpPr>
          <p:nvPr>
            <p:ph type="subTitle" idx="1"/>
          </p:nvPr>
        </p:nvSpPr>
        <p:spPr>
          <a:xfrm>
            <a:off x="639098" y="2418735"/>
            <a:ext cx="6072776" cy="3811740"/>
          </a:xfrm>
        </p:spPr>
        <p:txBody>
          <a:bodyPr vert="horz" lIns="91440" tIns="45720" rIns="91440" bIns="45720" rtlCol="0" anchor="ctr">
            <a:normAutofit/>
          </a:bodyPr>
          <a:lstStyle/>
          <a:p>
            <a:pPr>
              <a:buFont typeface="Wingdings 3" charset="2"/>
              <a:buChar char=""/>
            </a:pPr>
            <a:r>
              <a:rPr lang="en-US">
                <a:solidFill>
                  <a:srgbClr val="FFFFFF"/>
                </a:solidFill>
              </a:rPr>
              <a:t>A Database Project by Bravo Group CSD 310, Professor Sue Sampson </a:t>
            </a:r>
          </a:p>
          <a:p>
            <a:pPr>
              <a:buFont typeface="Wingdings 3" charset="2"/>
              <a:buChar char=""/>
            </a:pPr>
            <a:r>
              <a:rPr lang="en-US">
                <a:solidFill>
                  <a:srgbClr val="FFFFFF"/>
                </a:solidFill>
              </a:rPr>
              <a:t>Assignment: 11.2</a:t>
            </a:r>
          </a:p>
          <a:p>
            <a:pPr>
              <a:buFont typeface="Wingdings 3" charset="2"/>
              <a:buChar char=""/>
            </a:pPr>
            <a:r>
              <a:rPr lang="en-US">
                <a:solidFill>
                  <a:srgbClr val="FFFFFF"/>
                </a:solidFill>
              </a:rPr>
              <a:t>December 10th, 2023</a:t>
            </a:r>
          </a:p>
          <a:p>
            <a:pPr>
              <a:buFont typeface="Wingdings 3" charset="2"/>
              <a:buChar char=""/>
            </a:pPr>
            <a:r>
              <a:rPr lang="en-US">
                <a:solidFill>
                  <a:srgbClr val="FFFFFF"/>
                </a:solidFill>
              </a:rPr>
              <a:t>Andrew Bach, Torren Davis, John Garcia III, Taylor Mommer, Ian Spresney</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CC80-8490-F8B5-9930-FA65799AC213}"/>
              </a:ext>
            </a:extLst>
          </p:cNvPr>
          <p:cNvSpPr>
            <a:spLocks noGrp="1"/>
          </p:cNvSpPr>
          <p:nvPr>
            <p:ph type="title"/>
          </p:nvPr>
        </p:nvSpPr>
        <p:spPr/>
        <p:txBody>
          <a:bodyPr/>
          <a:lstStyle/>
          <a:p>
            <a:r>
              <a:rPr lang="en-US"/>
              <a:t>Report 3 – Equipment Age:</a:t>
            </a:r>
          </a:p>
        </p:txBody>
      </p:sp>
      <p:sp>
        <p:nvSpPr>
          <p:cNvPr id="4" name="Date Placeholder 3">
            <a:extLst>
              <a:ext uri="{FF2B5EF4-FFF2-40B4-BE49-F238E27FC236}">
                <a16:creationId xmlns:a16="http://schemas.microsoft.com/office/drawing/2014/main" id="{548B0BFA-597E-1D66-7B1E-AAAFDCB27688}"/>
              </a:ext>
            </a:extLst>
          </p:cNvPr>
          <p:cNvSpPr>
            <a:spLocks noGrp="1"/>
          </p:cNvSpPr>
          <p:nvPr>
            <p:ph type="dt" sz="half" idx="10"/>
          </p:nvPr>
        </p:nvSpPr>
        <p:spPr/>
        <p:txBody>
          <a:bodyPr/>
          <a:lstStyle/>
          <a:p>
            <a:fld id="{BE0A88F0-556B-4BB7-8AAB-D63AEB65C662}" type="datetime1">
              <a:rPr lang="en-US" smtClean="0"/>
              <a:t>12/16/2023</a:t>
            </a:fld>
            <a:endParaRPr lang="en-US"/>
          </a:p>
        </p:txBody>
      </p:sp>
      <p:sp>
        <p:nvSpPr>
          <p:cNvPr id="6" name="Slide Number Placeholder 5">
            <a:extLst>
              <a:ext uri="{FF2B5EF4-FFF2-40B4-BE49-F238E27FC236}">
                <a16:creationId xmlns:a16="http://schemas.microsoft.com/office/drawing/2014/main" id="{CFC546AB-CCB8-C496-A7D4-56A3994FAD44}"/>
              </a:ext>
            </a:extLst>
          </p:cNvPr>
          <p:cNvSpPr>
            <a:spLocks noGrp="1"/>
          </p:cNvSpPr>
          <p:nvPr>
            <p:ph type="sldNum" sz="quarter" idx="12"/>
          </p:nvPr>
        </p:nvSpPr>
        <p:spPr/>
        <p:txBody>
          <a:bodyPr/>
          <a:lstStyle/>
          <a:p>
            <a:fld id="{81D2C36F-4504-47C0-B82F-A167342A2754}" type="slidenum">
              <a:rPr lang="en-US" smtClean="0"/>
              <a:t>10</a:t>
            </a:fld>
            <a:endParaRPr lang="en-US"/>
          </a:p>
        </p:txBody>
      </p:sp>
      <p:sp>
        <p:nvSpPr>
          <p:cNvPr id="7" name="TextBox 6">
            <a:extLst>
              <a:ext uri="{FF2B5EF4-FFF2-40B4-BE49-F238E27FC236}">
                <a16:creationId xmlns:a16="http://schemas.microsoft.com/office/drawing/2014/main" id="{BDC1296C-4794-C56E-D800-6A29191EEDF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FFFF"/>
              </a:solidFill>
              <a:latin typeface="Elephant"/>
            </a:endParaRPr>
          </a:p>
        </p:txBody>
      </p:sp>
      <p:pic>
        <p:nvPicPr>
          <p:cNvPr id="8" name="Picture 7" descr="A screenshot of a computer screen&#10;&#10;Description automatically generated">
            <a:extLst>
              <a:ext uri="{FF2B5EF4-FFF2-40B4-BE49-F238E27FC236}">
                <a16:creationId xmlns:a16="http://schemas.microsoft.com/office/drawing/2014/main" id="{44E102D7-BDAD-F74B-6F90-835D1DE31AA8}"/>
              </a:ext>
            </a:extLst>
          </p:cNvPr>
          <p:cNvPicPr>
            <a:picLocks noChangeAspect="1"/>
          </p:cNvPicPr>
          <p:nvPr/>
        </p:nvPicPr>
        <p:blipFill>
          <a:blip r:embed="rId2"/>
          <a:stretch>
            <a:fillRect/>
          </a:stretch>
        </p:blipFill>
        <p:spPr>
          <a:xfrm>
            <a:off x="512619" y="2306831"/>
            <a:ext cx="11159836" cy="4017719"/>
          </a:xfrm>
          <a:prstGeom prst="rect">
            <a:avLst/>
          </a:prstGeom>
        </p:spPr>
      </p:pic>
    </p:spTree>
    <p:extLst>
      <p:ext uri="{BB962C8B-B14F-4D97-AF65-F5344CB8AC3E}">
        <p14:creationId xmlns:p14="http://schemas.microsoft.com/office/powerpoint/2010/main" val="3362555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B1E5C-0599-B23C-BA71-B8F4F2617C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670691-9748-C09D-8767-AC26D2232B0A}"/>
              </a:ext>
            </a:extLst>
          </p:cNvPr>
          <p:cNvSpPr>
            <a:spLocks noGrp="1"/>
          </p:cNvSpPr>
          <p:nvPr>
            <p:ph type="title"/>
          </p:nvPr>
        </p:nvSpPr>
        <p:spPr/>
        <p:txBody>
          <a:bodyPr/>
          <a:lstStyle/>
          <a:p>
            <a:r>
              <a:rPr lang="en-US"/>
              <a:t>Report 4 - </a:t>
            </a:r>
            <a:r>
              <a:rPr lang="en-US">
                <a:ea typeface="+mj-lt"/>
                <a:cs typeface="+mj-lt"/>
              </a:rPr>
              <a:t>Registration Data:</a:t>
            </a:r>
          </a:p>
        </p:txBody>
      </p:sp>
      <p:sp>
        <p:nvSpPr>
          <p:cNvPr id="3" name="Content Placeholder 2">
            <a:extLst>
              <a:ext uri="{FF2B5EF4-FFF2-40B4-BE49-F238E27FC236}">
                <a16:creationId xmlns:a16="http://schemas.microsoft.com/office/drawing/2014/main" id="{DA9CCF22-2561-B8A3-50D9-D72B4D561331}"/>
              </a:ext>
            </a:extLst>
          </p:cNvPr>
          <p:cNvSpPr>
            <a:spLocks noGrp="1"/>
          </p:cNvSpPr>
          <p:nvPr>
            <p:ph idx="1"/>
          </p:nvPr>
        </p:nvSpPr>
        <p:spPr/>
        <p:txBody>
          <a:bodyPr vert="horz" lIns="91440" tIns="45720" rIns="91440" bIns="45720" rtlCol="0" anchor="t">
            <a:normAutofit/>
          </a:bodyPr>
          <a:lstStyle/>
          <a:p>
            <a:pPr fontAlgn="base"/>
            <a:r>
              <a:rPr lang="en-US" sz="2000">
                <a:solidFill>
                  <a:srgbClr val="404040"/>
                </a:solidFill>
                <a:latin typeface="Century Gothic"/>
                <a:cs typeface="Arial"/>
              </a:rPr>
              <a:t>This report is used to display the customers who have submitted registrations along with the data for each registration. Show the registration date, trip name, the marketing campaign associated with the registration, and the dates for the specified trip. </a:t>
            </a:r>
          </a:p>
          <a:p>
            <a:r>
              <a:rPr lang="en-US" sz="2000">
                <a:latin typeface="Century Gothic"/>
                <a:cs typeface="Arial"/>
              </a:rPr>
              <a:t>Displays which registrations are renting equipment and which are purchasing equipment.</a:t>
            </a:r>
            <a:br>
              <a:rPr lang="en-US" sz="2000">
                <a:latin typeface="Century Gothic"/>
                <a:cs typeface="Arial"/>
              </a:rPr>
            </a:br>
            <a:endParaRPr lang="en-US" sz="2000">
              <a:solidFill>
                <a:srgbClr val="404040"/>
              </a:solidFill>
              <a:latin typeface="Century Gothic"/>
              <a:cs typeface="Arial"/>
            </a:endParaRPr>
          </a:p>
          <a:p>
            <a:endParaRPr lang="en-US"/>
          </a:p>
          <a:p>
            <a:pPr marL="0" indent="0" algn="l" rtl="0">
              <a:buNone/>
            </a:pPr>
            <a:endParaRPr lang="en-US"/>
          </a:p>
        </p:txBody>
      </p:sp>
      <p:sp>
        <p:nvSpPr>
          <p:cNvPr id="4" name="Date Placeholder 3">
            <a:extLst>
              <a:ext uri="{FF2B5EF4-FFF2-40B4-BE49-F238E27FC236}">
                <a16:creationId xmlns:a16="http://schemas.microsoft.com/office/drawing/2014/main" id="{7CB97BE8-203D-65D0-8E1C-DB8DA0653AE5}"/>
              </a:ext>
            </a:extLst>
          </p:cNvPr>
          <p:cNvSpPr>
            <a:spLocks noGrp="1"/>
          </p:cNvSpPr>
          <p:nvPr>
            <p:ph type="dt" sz="half" idx="10"/>
          </p:nvPr>
        </p:nvSpPr>
        <p:spPr/>
        <p:txBody>
          <a:bodyPr/>
          <a:lstStyle/>
          <a:p>
            <a:fld id="{BE0A88F0-556B-4BB7-8AAB-D63AEB65C662}" type="datetime1">
              <a:rPr lang="en-US" smtClean="0"/>
              <a:t>12/16/2023</a:t>
            </a:fld>
            <a:endParaRPr lang="en-US"/>
          </a:p>
        </p:txBody>
      </p:sp>
      <p:sp>
        <p:nvSpPr>
          <p:cNvPr id="6" name="Slide Number Placeholder 5">
            <a:extLst>
              <a:ext uri="{FF2B5EF4-FFF2-40B4-BE49-F238E27FC236}">
                <a16:creationId xmlns:a16="http://schemas.microsoft.com/office/drawing/2014/main" id="{039623DD-5EA0-FECA-7B33-86A37EFCD27B}"/>
              </a:ext>
            </a:extLst>
          </p:cNvPr>
          <p:cNvSpPr>
            <a:spLocks noGrp="1"/>
          </p:cNvSpPr>
          <p:nvPr>
            <p:ph type="sldNum" sz="quarter" idx="12"/>
          </p:nvPr>
        </p:nvSpPr>
        <p:spPr/>
        <p:txBody>
          <a:bodyPr/>
          <a:lstStyle/>
          <a:p>
            <a:fld id="{81D2C36F-4504-47C0-B82F-A167342A2754}" type="slidenum">
              <a:rPr lang="en-US" smtClean="0"/>
              <a:t>11</a:t>
            </a:fld>
            <a:endParaRPr lang="en-US"/>
          </a:p>
        </p:txBody>
      </p:sp>
      <p:sp>
        <p:nvSpPr>
          <p:cNvPr id="7" name="TextBox 6">
            <a:extLst>
              <a:ext uri="{FF2B5EF4-FFF2-40B4-BE49-F238E27FC236}">
                <a16:creationId xmlns:a16="http://schemas.microsoft.com/office/drawing/2014/main" id="{7919F12D-4ABC-5DF6-7A27-5B19C1F8F39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FFFF"/>
              </a:solidFill>
              <a:latin typeface="Elephant"/>
            </a:endParaRPr>
          </a:p>
        </p:txBody>
      </p:sp>
    </p:spTree>
    <p:extLst>
      <p:ext uri="{BB962C8B-B14F-4D97-AF65-F5344CB8AC3E}">
        <p14:creationId xmlns:p14="http://schemas.microsoft.com/office/powerpoint/2010/main" val="326190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A134B-B3C7-E7E0-C2D3-2A19022509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0AC469-B9F6-73D4-C9EB-8B1F4F8EC276}"/>
              </a:ext>
            </a:extLst>
          </p:cNvPr>
          <p:cNvSpPr>
            <a:spLocks noGrp="1"/>
          </p:cNvSpPr>
          <p:nvPr>
            <p:ph type="title"/>
          </p:nvPr>
        </p:nvSpPr>
        <p:spPr/>
        <p:txBody>
          <a:bodyPr/>
          <a:lstStyle/>
          <a:p>
            <a:r>
              <a:rPr lang="en-US"/>
              <a:t>Report 4- Registration Data:</a:t>
            </a:r>
          </a:p>
        </p:txBody>
      </p:sp>
      <p:sp>
        <p:nvSpPr>
          <p:cNvPr id="4" name="Date Placeholder 3">
            <a:extLst>
              <a:ext uri="{FF2B5EF4-FFF2-40B4-BE49-F238E27FC236}">
                <a16:creationId xmlns:a16="http://schemas.microsoft.com/office/drawing/2014/main" id="{12DD25B6-C1E6-9756-2E8C-C20E88E9D5DE}"/>
              </a:ext>
            </a:extLst>
          </p:cNvPr>
          <p:cNvSpPr>
            <a:spLocks noGrp="1"/>
          </p:cNvSpPr>
          <p:nvPr>
            <p:ph type="dt" sz="half" idx="10"/>
          </p:nvPr>
        </p:nvSpPr>
        <p:spPr/>
        <p:txBody>
          <a:bodyPr/>
          <a:lstStyle/>
          <a:p>
            <a:fld id="{BE0A88F0-556B-4BB7-8AAB-D63AEB65C662}" type="datetime1">
              <a:rPr lang="en-US" smtClean="0"/>
              <a:t>12/16/2023</a:t>
            </a:fld>
            <a:endParaRPr lang="en-US"/>
          </a:p>
        </p:txBody>
      </p:sp>
      <p:sp>
        <p:nvSpPr>
          <p:cNvPr id="6" name="Slide Number Placeholder 5">
            <a:extLst>
              <a:ext uri="{FF2B5EF4-FFF2-40B4-BE49-F238E27FC236}">
                <a16:creationId xmlns:a16="http://schemas.microsoft.com/office/drawing/2014/main" id="{539ED724-519F-ECED-BCA3-3A32C3FDCBE1}"/>
              </a:ext>
            </a:extLst>
          </p:cNvPr>
          <p:cNvSpPr>
            <a:spLocks noGrp="1"/>
          </p:cNvSpPr>
          <p:nvPr>
            <p:ph type="sldNum" sz="quarter" idx="12"/>
          </p:nvPr>
        </p:nvSpPr>
        <p:spPr/>
        <p:txBody>
          <a:bodyPr/>
          <a:lstStyle/>
          <a:p>
            <a:fld id="{81D2C36F-4504-47C0-B82F-A167342A2754}" type="slidenum">
              <a:rPr lang="en-US" smtClean="0"/>
              <a:t>12</a:t>
            </a:fld>
            <a:endParaRPr lang="en-US"/>
          </a:p>
        </p:txBody>
      </p:sp>
      <p:sp>
        <p:nvSpPr>
          <p:cNvPr id="7" name="TextBox 6">
            <a:extLst>
              <a:ext uri="{FF2B5EF4-FFF2-40B4-BE49-F238E27FC236}">
                <a16:creationId xmlns:a16="http://schemas.microsoft.com/office/drawing/2014/main" id="{3F76E25D-3625-9688-23CF-08D928915C6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FFFF"/>
              </a:solidFill>
              <a:latin typeface="Elephant"/>
            </a:endParaRPr>
          </a:p>
        </p:txBody>
      </p:sp>
      <p:pic>
        <p:nvPicPr>
          <p:cNvPr id="11" name="Picture 10" descr="A screen shot of a black screen&#10;&#10;Description automatically generated">
            <a:extLst>
              <a:ext uri="{FF2B5EF4-FFF2-40B4-BE49-F238E27FC236}">
                <a16:creationId xmlns:a16="http://schemas.microsoft.com/office/drawing/2014/main" id="{11AC2D25-E443-3582-43F2-C5EE7616DCF0}"/>
              </a:ext>
            </a:extLst>
          </p:cNvPr>
          <p:cNvPicPr>
            <a:picLocks noChangeAspect="1"/>
          </p:cNvPicPr>
          <p:nvPr/>
        </p:nvPicPr>
        <p:blipFill>
          <a:blip r:embed="rId2"/>
          <a:stretch>
            <a:fillRect/>
          </a:stretch>
        </p:blipFill>
        <p:spPr>
          <a:xfrm>
            <a:off x="795618" y="2600534"/>
            <a:ext cx="10729631" cy="3080078"/>
          </a:xfrm>
          <a:prstGeom prst="rect">
            <a:avLst/>
          </a:prstGeom>
        </p:spPr>
      </p:pic>
    </p:spTree>
    <p:extLst>
      <p:ext uri="{BB962C8B-B14F-4D97-AF65-F5344CB8AC3E}">
        <p14:creationId xmlns:p14="http://schemas.microsoft.com/office/powerpoint/2010/main" val="1882911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6F5F8-5AA7-EE76-C14E-EED367A5CA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6B377B-ADF5-61FF-48BF-A74DC837E688}"/>
              </a:ext>
            </a:extLst>
          </p:cNvPr>
          <p:cNvSpPr>
            <a:spLocks noGrp="1"/>
          </p:cNvSpPr>
          <p:nvPr>
            <p:ph type="title"/>
          </p:nvPr>
        </p:nvSpPr>
        <p:spPr/>
        <p:txBody>
          <a:bodyPr/>
          <a:lstStyle/>
          <a:p>
            <a:r>
              <a:rPr lang="en-US"/>
              <a:t>Assumptions Made</a:t>
            </a:r>
          </a:p>
        </p:txBody>
      </p:sp>
      <p:sp>
        <p:nvSpPr>
          <p:cNvPr id="3" name="Content Placeholder 2">
            <a:extLst>
              <a:ext uri="{FF2B5EF4-FFF2-40B4-BE49-F238E27FC236}">
                <a16:creationId xmlns:a16="http://schemas.microsoft.com/office/drawing/2014/main" id="{44483C7A-3D18-3B5E-C534-D9688B957DB7}"/>
              </a:ext>
            </a:extLst>
          </p:cNvPr>
          <p:cNvSpPr>
            <a:spLocks noGrp="1"/>
          </p:cNvSpPr>
          <p:nvPr>
            <p:ph idx="1"/>
          </p:nvPr>
        </p:nvSpPr>
        <p:spPr/>
        <p:txBody>
          <a:bodyPr vert="horz" lIns="91440" tIns="45720" rIns="91440" bIns="45720" rtlCol="0" anchor="t">
            <a:noAutofit/>
          </a:bodyPr>
          <a:lstStyle/>
          <a:p>
            <a:r>
              <a:rPr lang="en-US">
                <a:latin typeface="Times New Roman"/>
                <a:cs typeface="Times New Roman"/>
              </a:rPr>
              <a:t>More than one guide can be assigned to one trip.</a:t>
            </a:r>
            <a:endParaRPr lang="en-US"/>
          </a:p>
          <a:p>
            <a:r>
              <a:rPr lang="en-US">
                <a:latin typeface="Times New Roman"/>
                <a:cs typeface="Times New Roman"/>
              </a:rPr>
              <a:t>Customers will be able to register for a trip through the site.</a:t>
            </a:r>
          </a:p>
          <a:p>
            <a:r>
              <a:rPr lang="en-US">
                <a:latin typeface="Times New Roman"/>
                <a:cs typeface="Times New Roman"/>
              </a:rPr>
              <a:t>Trips will have at least one guide.</a:t>
            </a:r>
          </a:p>
          <a:p>
            <a:r>
              <a:rPr lang="en-US">
                <a:latin typeface="Times New Roman"/>
                <a:cs typeface="Times New Roman"/>
              </a:rPr>
              <a:t>Equipment can be associated with multiple trips.</a:t>
            </a:r>
          </a:p>
          <a:p>
            <a:r>
              <a:rPr lang="en-US">
                <a:latin typeface="Times New Roman"/>
                <a:cs typeface="Times New Roman"/>
              </a:rPr>
              <a:t>Rented equipment will only be associated with the customer renting it until it is returned.</a:t>
            </a:r>
          </a:p>
          <a:p>
            <a:endParaRPr lang="en-US"/>
          </a:p>
        </p:txBody>
      </p:sp>
      <p:sp>
        <p:nvSpPr>
          <p:cNvPr id="4" name="Date Placeholder 3">
            <a:extLst>
              <a:ext uri="{FF2B5EF4-FFF2-40B4-BE49-F238E27FC236}">
                <a16:creationId xmlns:a16="http://schemas.microsoft.com/office/drawing/2014/main" id="{35556A1C-1908-524C-BE2F-D214009F6C08}"/>
              </a:ext>
            </a:extLst>
          </p:cNvPr>
          <p:cNvSpPr>
            <a:spLocks noGrp="1"/>
          </p:cNvSpPr>
          <p:nvPr>
            <p:ph type="dt" sz="half" idx="10"/>
          </p:nvPr>
        </p:nvSpPr>
        <p:spPr/>
        <p:txBody>
          <a:bodyPr/>
          <a:lstStyle/>
          <a:p>
            <a:fld id="{BE0A88F0-556B-4BB7-8AAB-D63AEB65C662}" type="datetime1">
              <a:rPr lang="en-US" smtClean="0"/>
              <a:t>12/16/2023</a:t>
            </a:fld>
            <a:endParaRPr lang="en-US"/>
          </a:p>
        </p:txBody>
      </p:sp>
      <p:sp>
        <p:nvSpPr>
          <p:cNvPr id="6" name="Slide Number Placeholder 5">
            <a:extLst>
              <a:ext uri="{FF2B5EF4-FFF2-40B4-BE49-F238E27FC236}">
                <a16:creationId xmlns:a16="http://schemas.microsoft.com/office/drawing/2014/main" id="{9463CA49-C920-86F0-862C-ADDD6ADAD058}"/>
              </a:ext>
            </a:extLst>
          </p:cNvPr>
          <p:cNvSpPr>
            <a:spLocks noGrp="1"/>
          </p:cNvSpPr>
          <p:nvPr>
            <p:ph type="sldNum" sz="quarter" idx="12"/>
          </p:nvPr>
        </p:nvSpPr>
        <p:spPr/>
        <p:txBody>
          <a:bodyPr/>
          <a:lstStyle/>
          <a:p>
            <a:fld id="{81D2C36F-4504-47C0-B82F-A167342A2754}" type="slidenum">
              <a:rPr lang="en-US" dirty="0" smtClean="0"/>
              <a:t>13</a:t>
            </a:fld>
            <a:endParaRPr lang="en-US"/>
          </a:p>
        </p:txBody>
      </p:sp>
    </p:spTree>
    <p:extLst>
      <p:ext uri="{BB962C8B-B14F-4D97-AF65-F5344CB8AC3E}">
        <p14:creationId xmlns:p14="http://schemas.microsoft.com/office/powerpoint/2010/main" val="3537420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Shape 1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0AA440EF-EEF9-CCE5-0C09-2789E212B686}"/>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Group Introductions</a:t>
            </a:r>
          </a:p>
        </p:txBody>
      </p:sp>
      <p:sp>
        <p:nvSpPr>
          <p:cNvPr id="3" name="Content Placeholder 2">
            <a:extLst>
              <a:ext uri="{FF2B5EF4-FFF2-40B4-BE49-F238E27FC236}">
                <a16:creationId xmlns:a16="http://schemas.microsoft.com/office/drawing/2014/main" id="{BBBF21C0-BE81-1103-77C3-38A117471924}"/>
              </a:ext>
            </a:extLst>
          </p:cNvPr>
          <p:cNvSpPr>
            <a:spLocks noGrp="1"/>
          </p:cNvSpPr>
          <p:nvPr>
            <p:ph idx="1"/>
          </p:nvPr>
        </p:nvSpPr>
        <p:spPr>
          <a:xfrm>
            <a:off x="5290077" y="437513"/>
            <a:ext cx="5502614" cy="5954325"/>
          </a:xfrm>
        </p:spPr>
        <p:txBody>
          <a:bodyPr vert="horz" lIns="91440" tIns="45720" rIns="91440" bIns="45720" rtlCol="0" anchor="ctr">
            <a:normAutofit/>
          </a:bodyPr>
          <a:lstStyle/>
          <a:p>
            <a:pPr marL="0" indent="0">
              <a:lnSpc>
                <a:spcPct val="90000"/>
              </a:lnSpc>
              <a:buNone/>
            </a:pPr>
            <a:r>
              <a:rPr lang="en-US" b="1"/>
              <a:t>This project was worked on by the collaboration of Bravo Group, which includes the following:</a:t>
            </a:r>
          </a:p>
          <a:p>
            <a:pPr marL="0" indent="0">
              <a:lnSpc>
                <a:spcPct val="90000"/>
              </a:lnSpc>
              <a:buNone/>
            </a:pPr>
            <a:r>
              <a:rPr lang="en-US" sz="1600" b="1"/>
              <a:t>Andrew Bach –</a:t>
            </a:r>
            <a:r>
              <a:rPr lang="en-US" sz="1600"/>
              <a:t> Database Administrator and </a:t>
            </a:r>
            <a:r>
              <a:rPr lang="en-US" sz="1600">
                <a:ea typeface="+mn-lt"/>
                <a:cs typeface="+mn-lt"/>
              </a:rPr>
              <a:t>Data Analyst</a:t>
            </a:r>
            <a:r>
              <a:rPr lang="en-US" sz="1600"/>
              <a:t> responsible for managing</a:t>
            </a:r>
            <a:r>
              <a:rPr lang="en-US" sz="1600">
                <a:ea typeface="+mn-lt"/>
                <a:cs typeface="+mn-lt"/>
              </a:rPr>
              <a:t> the overall health, performance, security, and integrity of the database. </a:t>
            </a:r>
          </a:p>
          <a:p>
            <a:pPr marL="0" indent="0">
              <a:lnSpc>
                <a:spcPct val="90000"/>
              </a:lnSpc>
              <a:buNone/>
            </a:pPr>
            <a:r>
              <a:rPr lang="en-US" sz="1600" b="1"/>
              <a:t>Torren Davis –</a:t>
            </a:r>
            <a:r>
              <a:rPr lang="en-US" sz="1600"/>
              <a:t> Presentation administration responsible for displaying a presentation to show project result. </a:t>
            </a:r>
            <a:r>
              <a:rPr lang="en-US" sz="1600">
                <a:ea typeface="+mn-lt"/>
                <a:cs typeface="+mn-lt"/>
              </a:rPr>
              <a:t>Assists with database administration tasks and ERD management. </a:t>
            </a:r>
          </a:p>
          <a:p>
            <a:pPr marL="0" indent="0">
              <a:lnSpc>
                <a:spcPct val="90000"/>
              </a:lnSpc>
              <a:buNone/>
            </a:pPr>
            <a:r>
              <a:rPr lang="en-US" sz="1600" b="1"/>
              <a:t>John Garcia III – </a:t>
            </a:r>
            <a:r>
              <a:rPr lang="en-US" sz="1600"/>
              <a:t>Project leader, responsible for overseeing project progress and assigning tasks to group members. Assists with ERD management and database administration tasks. </a:t>
            </a:r>
          </a:p>
          <a:p>
            <a:pPr marL="0" indent="0">
              <a:lnSpc>
                <a:spcPct val="90000"/>
              </a:lnSpc>
              <a:buNone/>
            </a:pPr>
            <a:r>
              <a:rPr lang="en-US" sz="1600" b="1"/>
              <a:t>Taylor Mommer -</a:t>
            </a:r>
            <a:r>
              <a:rPr lang="en-US" sz="1600"/>
              <a:t> </a:t>
            </a:r>
            <a:r>
              <a:rPr lang="en-US" sz="1600">
                <a:ea typeface="+mn-lt"/>
                <a:cs typeface="+mn-lt"/>
              </a:rPr>
              <a:t>Database Administrator</a:t>
            </a:r>
            <a:r>
              <a:rPr lang="en-US" sz="1600"/>
              <a:t> responsible for </a:t>
            </a:r>
            <a:r>
              <a:rPr lang="en-US" sz="1600">
                <a:ea typeface="+mn-lt"/>
                <a:cs typeface="+mn-lt"/>
              </a:rPr>
              <a:t>analyzing data, creating reports,  and extracting insights from data stored in databases. Assists with database administration tasks and ERD management. </a:t>
            </a:r>
          </a:p>
          <a:p>
            <a:pPr marL="0" indent="0">
              <a:lnSpc>
                <a:spcPct val="90000"/>
              </a:lnSpc>
              <a:buNone/>
            </a:pPr>
            <a:r>
              <a:rPr lang="en-US" sz="1600" b="1"/>
              <a:t>Ian </a:t>
            </a:r>
            <a:r>
              <a:rPr lang="en-US" sz="1600" b="1" err="1"/>
              <a:t>Spresney</a:t>
            </a:r>
            <a:r>
              <a:rPr lang="en-US" sz="1600" b="1"/>
              <a:t>- </a:t>
            </a:r>
            <a:r>
              <a:rPr lang="en-US" sz="1600">
                <a:ea typeface="+mn-lt"/>
                <a:cs typeface="+mn-lt"/>
              </a:rPr>
              <a:t>Database Administrator responsible for analyzing data, creating reports,  and extracting insights from data stored in databases. Assists with database administration tasks and ERD management. </a:t>
            </a:r>
          </a:p>
        </p:txBody>
      </p:sp>
      <p:sp>
        <p:nvSpPr>
          <p:cNvPr id="4" name="Date Placeholder 3">
            <a:extLst>
              <a:ext uri="{FF2B5EF4-FFF2-40B4-BE49-F238E27FC236}">
                <a16:creationId xmlns:a16="http://schemas.microsoft.com/office/drawing/2014/main" id="{0E67DB13-CA10-64E5-E966-8C44481FF55B}"/>
              </a:ext>
            </a:extLst>
          </p:cNvPr>
          <p:cNvSpPr>
            <a:spLocks noGrp="1"/>
          </p:cNvSpPr>
          <p:nvPr>
            <p:ph type="dt" sz="half" idx="10"/>
          </p:nvPr>
        </p:nvSpPr>
        <p:spPr>
          <a:xfrm>
            <a:off x="7980412" y="6391838"/>
            <a:ext cx="2736079" cy="304799"/>
          </a:xfrm>
        </p:spPr>
        <p:txBody>
          <a:bodyPr>
            <a:normAutofit/>
          </a:bodyPr>
          <a:lstStyle/>
          <a:p>
            <a:pPr>
              <a:spcAft>
                <a:spcPts val="600"/>
              </a:spcAft>
            </a:pPr>
            <a:fld id="{BE0A88F0-556B-4BB7-8AAB-D63AEB65C662}" type="datetime1">
              <a:rPr lang="en-US" smtClean="0"/>
              <a:pPr>
                <a:spcAft>
                  <a:spcPts val="600"/>
                </a:spcAft>
              </a:pPr>
              <a:t>12/16/2023</a:t>
            </a:fld>
            <a:endParaRPr lang="en-US"/>
          </a:p>
        </p:txBody>
      </p:sp>
      <p:sp>
        <p:nvSpPr>
          <p:cNvPr id="6" name="Slide Number Placeholder 5">
            <a:extLst>
              <a:ext uri="{FF2B5EF4-FFF2-40B4-BE49-F238E27FC236}">
                <a16:creationId xmlns:a16="http://schemas.microsoft.com/office/drawing/2014/main" id="{579C2F02-4D56-DCCD-3572-9D62DF705094}"/>
              </a:ext>
            </a:extLst>
          </p:cNvPr>
          <p:cNvSpPr>
            <a:spLocks noGrp="1"/>
          </p:cNvSpPr>
          <p:nvPr>
            <p:ph type="sldNum" sz="quarter" idx="12"/>
          </p:nvPr>
        </p:nvSpPr>
        <p:spPr>
          <a:xfrm>
            <a:off x="10792691" y="6391838"/>
            <a:ext cx="838199" cy="304799"/>
          </a:xfrm>
        </p:spPr>
        <p:txBody>
          <a:bodyPr anchor="ctr">
            <a:normAutofit/>
          </a:bodyPr>
          <a:lstStyle/>
          <a:p>
            <a:pPr algn="r">
              <a:spcAft>
                <a:spcPts val="600"/>
              </a:spcAft>
            </a:pPr>
            <a:fld id="{81D2C36F-4504-47C0-B82F-A167342A2754}" type="slidenum">
              <a:rPr lang="en-US" sz="1000">
                <a:solidFill>
                  <a:schemeClr val="accent1"/>
                </a:solidFill>
              </a:rPr>
              <a:pPr algn="r">
                <a:spcAft>
                  <a:spcPts val="600"/>
                </a:spcAft>
              </a:pPr>
              <a:t>2</a:t>
            </a:fld>
            <a:endParaRPr lang="en-US" sz="1000">
              <a:solidFill>
                <a:schemeClr val="accent1"/>
              </a:solidFill>
            </a:endParaRPr>
          </a:p>
        </p:txBody>
      </p:sp>
    </p:spTree>
    <p:extLst>
      <p:ext uri="{BB962C8B-B14F-4D97-AF65-F5344CB8AC3E}">
        <p14:creationId xmlns:p14="http://schemas.microsoft.com/office/powerpoint/2010/main" val="622236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DC3D5-AE60-6A73-083D-70B7521C8243}"/>
              </a:ext>
            </a:extLst>
          </p:cNvPr>
          <p:cNvSpPr>
            <a:spLocks noGrp="1"/>
          </p:cNvSpPr>
          <p:nvPr>
            <p:ph type="title"/>
          </p:nvPr>
        </p:nvSpPr>
        <p:spPr/>
        <p:txBody>
          <a:bodyPr/>
          <a:lstStyle/>
          <a:p>
            <a:r>
              <a:rPr lang="en-US"/>
              <a:t>The Case Study Summary</a:t>
            </a:r>
          </a:p>
        </p:txBody>
      </p:sp>
      <p:sp>
        <p:nvSpPr>
          <p:cNvPr id="3" name="Content Placeholder 2">
            <a:extLst>
              <a:ext uri="{FF2B5EF4-FFF2-40B4-BE49-F238E27FC236}">
                <a16:creationId xmlns:a16="http://schemas.microsoft.com/office/drawing/2014/main" id="{0655DFB5-5712-4759-5B27-5B595FD728B0}"/>
              </a:ext>
            </a:extLst>
          </p:cNvPr>
          <p:cNvSpPr>
            <a:spLocks noGrp="1"/>
          </p:cNvSpPr>
          <p:nvPr>
            <p:ph idx="1"/>
          </p:nvPr>
        </p:nvSpPr>
        <p:spPr/>
        <p:txBody>
          <a:bodyPr vert="horz" lIns="91440" tIns="45720" rIns="91440" bIns="45720" rtlCol="0" anchor="t">
            <a:normAutofit/>
          </a:bodyPr>
          <a:lstStyle/>
          <a:p>
            <a:pPr marL="0" indent="0">
              <a:buNone/>
            </a:pPr>
            <a:r>
              <a:rPr lang="en-US"/>
              <a:t>Outland Adventures</a:t>
            </a:r>
          </a:p>
          <a:p>
            <a:pPr marL="0" indent="0">
              <a:buNone/>
            </a:pPr>
            <a:r>
              <a:rPr lang="en-US"/>
              <a:t>In short, Outland Adventures, created by Blythe Timmerson and Jim Ford, was a side business that catered to outdoors fans turned full time profession. The business would provide equipment and arrange guided trips to various locations. To optimize the business, the following questions were asked: </a:t>
            </a:r>
          </a:p>
          <a:p>
            <a:pPr>
              <a:buFont typeface="Arial" charset="2"/>
              <a:buChar char="•"/>
            </a:pPr>
            <a:r>
              <a:rPr lang="en-US"/>
              <a:t>Do enough customers buy equipment to keep equipment sales? </a:t>
            </a:r>
          </a:p>
          <a:p>
            <a:pPr>
              <a:buFont typeface="Arial" charset="2"/>
              <a:buChar char="•"/>
            </a:pPr>
            <a:r>
              <a:rPr lang="en-US"/>
              <a:t>Are there inventory items that are over five years old? </a:t>
            </a:r>
          </a:p>
          <a:p>
            <a:pPr>
              <a:buFont typeface="Arial" charset="2"/>
              <a:buChar char="•"/>
            </a:pPr>
            <a:r>
              <a:rPr lang="en-US"/>
              <a:t>Is there any location that has a downward trend in bookings?</a:t>
            </a:r>
          </a:p>
        </p:txBody>
      </p:sp>
      <p:sp>
        <p:nvSpPr>
          <p:cNvPr id="4" name="Date Placeholder 3">
            <a:extLst>
              <a:ext uri="{FF2B5EF4-FFF2-40B4-BE49-F238E27FC236}">
                <a16:creationId xmlns:a16="http://schemas.microsoft.com/office/drawing/2014/main" id="{7012A42B-1855-FE08-82E7-8288DB8C5178}"/>
              </a:ext>
            </a:extLst>
          </p:cNvPr>
          <p:cNvSpPr>
            <a:spLocks noGrp="1"/>
          </p:cNvSpPr>
          <p:nvPr>
            <p:ph type="dt" sz="half" idx="10"/>
          </p:nvPr>
        </p:nvSpPr>
        <p:spPr/>
        <p:txBody>
          <a:bodyPr/>
          <a:lstStyle/>
          <a:p>
            <a:fld id="{BE0A88F0-556B-4BB7-8AAB-D63AEB65C662}" type="datetime1">
              <a:rPr lang="en-US" smtClean="0"/>
              <a:t>12/16/2023</a:t>
            </a:fld>
            <a:endParaRPr lang="en-US"/>
          </a:p>
        </p:txBody>
      </p:sp>
      <p:sp>
        <p:nvSpPr>
          <p:cNvPr id="6" name="Slide Number Placeholder 5">
            <a:extLst>
              <a:ext uri="{FF2B5EF4-FFF2-40B4-BE49-F238E27FC236}">
                <a16:creationId xmlns:a16="http://schemas.microsoft.com/office/drawing/2014/main" id="{A4E11033-DBD2-58B3-142E-126BE122D759}"/>
              </a:ext>
            </a:extLst>
          </p:cNvPr>
          <p:cNvSpPr>
            <a:spLocks noGrp="1"/>
          </p:cNvSpPr>
          <p:nvPr>
            <p:ph type="sldNum" sz="quarter" idx="12"/>
          </p:nvPr>
        </p:nvSpPr>
        <p:spPr/>
        <p:txBody>
          <a:bodyPr/>
          <a:lstStyle/>
          <a:p>
            <a:fld id="{81D2C36F-4504-47C0-B82F-A167342A2754}" type="slidenum">
              <a:rPr lang="en-US" smtClean="0"/>
              <a:t>3</a:t>
            </a:fld>
            <a:endParaRPr lang="en-US"/>
          </a:p>
        </p:txBody>
      </p:sp>
    </p:spTree>
    <p:extLst>
      <p:ext uri="{BB962C8B-B14F-4D97-AF65-F5344CB8AC3E}">
        <p14:creationId xmlns:p14="http://schemas.microsoft.com/office/powerpoint/2010/main" val="2873082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2D99-76F9-E6F6-64CE-3E7868A8F665}"/>
              </a:ext>
            </a:extLst>
          </p:cNvPr>
          <p:cNvSpPr>
            <a:spLocks noGrp="1"/>
          </p:cNvSpPr>
          <p:nvPr>
            <p:ph type="title"/>
          </p:nvPr>
        </p:nvSpPr>
        <p:spPr>
          <a:xfrm>
            <a:off x="1001261" y="973263"/>
            <a:ext cx="8761413" cy="706964"/>
          </a:xfrm>
        </p:spPr>
        <p:txBody>
          <a:bodyPr/>
          <a:lstStyle/>
          <a:p>
            <a:r>
              <a:rPr lang="en-US" dirty="0"/>
              <a:t>ERD</a:t>
            </a:r>
          </a:p>
        </p:txBody>
      </p:sp>
      <p:sp>
        <p:nvSpPr>
          <p:cNvPr id="4" name="Date Placeholder 3">
            <a:extLst>
              <a:ext uri="{FF2B5EF4-FFF2-40B4-BE49-F238E27FC236}">
                <a16:creationId xmlns:a16="http://schemas.microsoft.com/office/drawing/2014/main" id="{4F29E3D0-4EDC-5660-6BC2-9A64CC8029C2}"/>
              </a:ext>
            </a:extLst>
          </p:cNvPr>
          <p:cNvSpPr>
            <a:spLocks noGrp="1"/>
          </p:cNvSpPr>
          <p:nvPr>
            <p:ph type="dt" sz="half" idx="10"/>
          </p:nvPr>
        </p:nvSpPr>
        <p:spPr/>
        <p:txBody>
          <a:bodyPr/>
          <a:lstStyle/>
          <a:p>
            <a:fld id="{BE0A88F0-556B-4BB7-8AAB-D63AEB65C662}" type="datetime1">
              <a:rPr lang="en-US" smtClean="0"/>
              <a:t>12/16/2023</a:t>
            </a:fld>
            <a:endParaRPr lang="en-US"/>
          </a:p>
        </p:txBody>
      </p:sp>
      <p:sp>
        <p:nvSpPr>
          <p:cNvPr id="6" name="Slide Number Placeholder 5">
            <a:extLst>
              <a:ext uri="{FF2B5EF4-FFF2-40B4-BE49-F238E27FC236}">
                <a16:creationId xmlns:a16="http://schemas.microsoft.com/office/drawing/2014/main" id="{49A46BAF-6A30-1A22-DC4C-08B146B9158F}"/>
              </a:ext>
            </a:extLst>
          </p:cNvPr>
          <p:cNvSpPr>
            <a:spLocks noGrp="1"/>
          </p:cNvSpPr>
          <p:nvPr>
            <p:ph type="sldNum" sz="quarter" idx="12"/>
          </p:nvPr>
        </p:nvSpPr>
        <p:spPr/>
        <p:txBody>
          <a:bodyPr/>
          <a:lstStyle/>
          <a:p>
            <a:fld id="{81D2C36F-4504-47C0-B82F-A167342A2754}" type="slidenum">
              <a:rPr lang="en-US" smtClean="0"/>
              <a:t>4</a:t>
            </a:fld>
            <a:endParaRPr lang="en-US"/>
          </a:p>
        </p:txBody>
      </p:sp>
      <p:pic>
        <p:nvPicPr>
          <p:cNvPr id="8" name="Content Placeholder 7" descr="A screenshot of a computer&#10;&#10;Description automatically generated">
            <a:extLst>
              <a:ext uri="{FF2B5EF4-FFF2-40B4-BE49-F238E27FC236}">
                <a16:creationId xmlns:a16="http://schemas.microsoft.com/office/drawing/2014/main" id="{D79934EE-B7EF-D716-318B-DB11F4C0B126}"/>
              </a:ext>
            </a:extLst>
          </p:cNvPr>
          <p:cNvPicPr>
            <a:picLocks noGrp="1" noChangeAspect="1"/>
          </p:cNvPicPr>
          <p:nvPr>
            <p:ph idx="1"/>
          </p:nvPr>
        </p:nvPicPr>
        <p:blipFill>
          <a:blip r:embed="rId2"/>
          <a:stretch>
            <a:fillRect/>
          </a:stretch>
        </p:blipFill>
        <p:spPr>
          <a:xfrm>
            <a:off x="2568024" y="1493353"/>
            <a:ext cx="6662837" cy="50993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662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CC80-8490-F8B5-9930-FA65799AC213}"/>
              </a:ext>
            </a:extLst>
          </p:cNvPr>
          <p:cNvSpPr>
            <a:spLocks noGrp="1"/>
          </p:cNvSpPr>
          <p:nvPr>
            <p:ph type="title"/>
          </p:nvPr>
        </p:nvSpPr>
        <p:spPr/>
        <p:txBody>
          <a:bodyPr/>
          <a:lstStyle/>
          <a:p>
            <a:r>
              <a:rPr lang="en-US" dirty="0">
                <a:ea typeface="+mj-lt"/>
                <a:cs typeface="+mj-lt"/>
              </a:rPr>
              <a:t>Report 1- Countries Report</a:t>
            </a:r>
          </a:p>
        </p:txBody>
      </p:sp>
      <p:sp>
        <p:nvSpPr>
          <p:cNvPr id="3" name="Content Placeholder 2">
            <a:extLst>
              <a:ext uri="{FF2B5EF4-FFF2-40B4-BE49-F238E27FC236}">
                <a16:creationId xmlns:a16="http://schemas.microsoft.com/office/drawing/2014/main" id="{D6DA0037-D592-FC36-649B-7D947BB764B8}"/>
              </a:ext>
            </a:extLst>
          </p:cNvPr>
          <p:cNvSpPr>
            <a:spLocks noGrp="1"/>
          </p:cNvSpPr>
          <p:nvPr>
            <p:ph idx="1"/>
          </p:nvPr>
        </p:nvSpPr>
        <p:spPr/>
        <p:txBody>
          <a:bodyPr/>
          <a:lstStyle/>
          <a:p>
            <a:pPr algn="l" rtl="0" fontAlgn="base"/>
            <a:r>
              <a:rPr lang="en-US"/>
              <a:t>Question: Is there any location that has a downward trend in bookings? </a:t>
            </a:r>
          </a:p>
          <a:p>
            <a:pPr algn="l" rtl="0" fontAlgn="base"/>
            <a:r>
              <a:rPr lang="en-US"/>
              <a:t>Solution: The solution that we, group bravo, produced was a report that would query the database and display trip information such as the trip's name, its location, the country, the number of registrations the trip has had, and the year of the trip. With this information, Outland Adventures would be able to clearly see the booking trends for each location and be more informed about whether a specific location has had a downtrend in bookings or not.  </a:t>
            </a:r>
          </a:p>
          <a:p>
            <a:endParaRPr lang="en-US"/>
          </a:p>
        </p:txBody>
      </p:sp>
      <p:sp>
        <p:nvSpPr>
          <p:cNvPr id="4" name="Date Placeholder 3">
            <a:extLst>
              <a:ext uri="{FF2B5EF4-FFF2-40B4-BE49-F238E27FC236}">
                <a16:creationId xmlns:a16="http://schemas.microsoft.com/office/drawing/2014/main" id="{548B0BFA-597E-1D66-7B1E-AAAFDCB27688}"/>
              </a:ext>
            </a:extLst>
          </p:cNvPr>
          <p:cNvSpPr>
            <a:spLocks noGrp="1"/>
          </p:cNvSpPr>
          <p:nvPr>
            <p:ph type="dt" sz="half" idx="10"/>
          </p:nvPr>
        </p:nvSpPr>
        <p:spPr/>
        <p:txBody>
          <a:bodyPr/>
          <a:lstStyle/>
          <a:p>
            <a:fld id="{BE0A88F0-556B-4BB7-8AAB-D63AEB65C662}" type="datetime1">
              <a:rPr lang="en-US" smtClean="0"/>
              <a:t>12/16/2023</a:t>
            </a:fld>
            <a:endParaRPr lang="en-US"/>
          </a:p>
        </p:txBody>
      </p:sp>
      <p:sp>
        <p:nvSpPr>
          <p:cNvPr id="6" name="Slide Number Placeholder 5">
            <a:extLst>
              <a:ext uri="{FF2B5EF4-FFF2-40B4-BE49-F238E27FC236}">
                <a16:creationId xmlns:a16="http://schemas.microsoft.com/office/drawing/2014/main" id="{CFC546AB-CCB8-C496-A7D4-56A3994FAD44}"/>
              </a:ext>
            </a:extLst>
          </p:cNvPr>
          <p:cNvSpPr>
            <a:spLocks noGrp="1"/>
          </p:cNvSpPr>
          <p:nvPr>
            <p:ph type="sldNum" sz="quarter" idx="12"/>
          </p:nvPr>
        </p:nvSpPr>
        <p:spPr/>
        <p:txBody>
          <a:bodyPr/>
          <a:lstStyle/>
          <a:p>
            <a:fld id="{81D2C36F-4504-47C0-B82F-A167342A2754}" type="slidenum">
              <a:rPr lang="en-US" dirty="0" smtClean="0"/>
              <a:t>5</a:t>
            </a:fld>
            <a:endParaRPr lang="en-US" dirty="0"/>
          </a:p>
        </p:txBody>
      </p:sp>
    </p:spTree>
    <p:extLst>
      <p:ext uri="{BB962C8B-B14F-4D97-AF65-F5344CB8AC3E}">
        <p14:creationId xmlns:p14="http://schemas.microsoft.com/office/powerpoint/2010/main" val="2191464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CC80-8490-F8B5-9930-FA65799AC213}"/>
              </a:ext>
            </a:extLst>
          </p:cNvPr>
          <p:cNvSpPr>
            <a:spLocks noGrp="1"/>
          </p:cNvSpPr>
          <p:nvPr>
            <p:ph type="title"/>
          </p:nvPr>
        </p:nvSpPr>
        <p:spPr/>
        <p:txBody>
          <a:bodyPr/>
          <a:lstStyle/>
          <a:p>
            <a:r>
              <a:rPr lang="en-US"/>
              <a:t>Report 1- Countries Report</a:t>
            </a:r>
          </a:p>
        </p:txBody>
      </p:sp>
      <p:sp>
        <p:nvSpPr>
          <p:cNvPr id="4" name="Date Placeholder 3">
            <a:extLst>
              <a:ext uri="{FF2B5EF4-FFF2-40B4-BE49-F238E27FC236}">
                <a16:creationId xmlns:a16="http://schemas.microsoft.com/office/drawing/2014/main" id="{548B0BFA-597E-1D66-7B1E-AAAFDCB27688}"/>
              </a:ext>
            </a:extLst>
          </p:cNvPr>
          <p:cNvSpPr>
            <a:spLocks noGrp="1"/>
          </p:cNvSpPr>
          <p:nvPr>
            <p:ph type="dt" sz="half" idx="10"/>
          </p:nvPr>
        </p:nvSpPr>
        <p:spPr/>
        <p:txBody>
          <a:bodyPr/>
          <a:lstStyle/>
          <a:p>
            <a:fld id="{BE0A88F0-556B-4BB7-8AAB-D63AEB65C662}" type="datetime1">
              <a:rPr lang="en-US" smtClean="0"/>
              <a:t>12/16/2023</a:t>
            </a:fld>
            <a:endParaRPr lang="en-US"/>
          </a:p>
        </p:txBody>
      </p:sp>
      <p:sp>
        <p:nvSpPr>
          <p:cNvPr id="6" name="Slide Number Placeholder 5">
            <a:extLst>
              <a:ext uri="{FF2B5EF4-FFF2-40B4-BE49-F238E27FC236}">
                <a16:creationId xmlns:a16="http://schemas.microsoft.com/office/drawing/2014/main" id="{CFC546AB-CCB8-C496-A7D4-56A3994FAD44}"/>
              </a:ext>
            </a:extLst>
          </p:cNvPr>
          <p:cNvSpPr>
            <a:spLocks noGrp="1"/>
          </p:cNvSpPr>
          <p:nvPr>
            <p:ph type="sldNum" sz="quarter" idx="12"/>
          </p:nvPr>
        </p:nvSpPr>
        <p:spPr/>
        <p:txBody>
          <a:bodyPr/>
          <a:lstStyle/>
          <a:p>
            <a:fld id="{81D2C36F-4504-47C0-B82F-A167342A2754}" type="slidenum">
              <a:rPr lang="en-US" smtClean="0"/>
              <a:t>6</a:t>
            </a:fld>
            <a:endParaRPr lang="en-US"/>
          </a:p>
        </p:txBody>
      </p:sp>
      <p:pic>
        <p:nvPicPr>
          <p:cNvPr id="3" name="Picture 2" descr="A screenshot of a computer screen&#10;&#10;Description automatically generated">
            <a:extLst>
              <a:ext uri="{FF2B5EF4-FFF2-40B4-BE49-F238E27FC236}">
                <a16:creationId xmlns:a16="http://schemas.microsoft.com/office/drawing/2014/main" id="{C6CAFBC6-4EC5-D101-85A3-B5D789C8F8B9}"/>
              </a:ext>
            </a:extLst>
          </p:cNvPr>
          <p:cNvPicPr>
            <a:picLocks noChangeAspect="1"/>
          </p:cNvPicPr>
          <p:nvPr/>
        </p:nvPicPr>
        <p:blipFill>
          <a:blip r:embed="rId2"/>
          <a:stretch>
            <a:fillRect/>
          </a:stretch>
        </p:blipFill>
        <p:spPr>
          <a:xfrm>
            <a:off x="491836" y="2286447"/>
            <a:ext cx="11208326" cy="4037706"/>
          </a:xfrm>
          <a:prstGeom prst="rect">
            <a:avLst/>
          </a:prstGeom>
        </p:spPr>
      </p:pic>
    </p:spTree>
    <p:extLst>
      <p:ext uri="{BB962C8B-B14F-4D97-AF65-F5344CB8AC3E}">
        <p14:creationId xmlns:p14="http://schemas.microsoft.com/office/powerpoint/2010/main" val="1119090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CC80-8490-F8B5-9930-FA65799AC213}"/>
              </a:ext>
            </a:extLst>
          </p:cNvPr>
          <p:cNvSpPr>
            <a:spLocks noGrp="1"/>
          </p:cNvSpPr>
          <p:nvPr>
            <p:ph type="title"/>
          </p:nvPr>
        </p:nvSpPr>
        <p:spPr/>
        <p:txBody>
          <a:bodyPr/>
          <a:lstStyle/>
          <a:p>
            <a:r>
              <a:rPr lang="en-US"/>
              <a:t>Report 2- Sales Report</a:t>
            </a:r>
          </a:p>
        </p:txBody>
      </p:sp>
      <p:sp>
        <p:nvSpPr>
          <p:cNvPr id="3" name="Content Placeholder 2">
            <a:extLst>
              <a:ext uri="{FF2B5EF4-FFF2-40B4-BE49-F238E27FC236}">
                <a16:creationId xmlns:a16="http://schemas.microsoft.com/office/drawing/2014/main" id="{D6DA0037-D592-FC36-649B-7D947BB764B8}"/>
              </a:ext>
            </a:extLst>
          </p:cNvPr>
          <p:cNvSpPr>
            <a:spLocks noGrp="1"/>
          </p:cNvSpPr>
          <p:nvPr>
            <p:ph idx="1"/>
          </p:nvPr>
        </p:nvSpPr>
        <p:spPr/>
        <p:txBody>
          <a:bodyPr vert="horz" lIns="91440" tIns="45720" rIns="91440" bIns="45720" rtlCol="0" anchor="t">
            <a:normAutofit lnSpcReduction="10000"/>
          </a:bodyPr>
          <a:lstStyle/>
          <a:p>
            <a:pPr algn="l" rtl="0" fontAlgn="base"/>
            <a:r>
              <a:rPr lang="en-US"/>
              <a:t>Question: Do enough customers buy equipment to keep equipment sales? </a:t>
            </a:r>
          </a:p>
          <a:p>
            <a:pPr algn="l" rtl="0" fontAlgn="base"/>
            <a:r>
              <a:rPr lang="en-US"/>
              <a:t>Solution: The solution that we produced was a report that would query the database and display sales information such as the product (we substituted the name equipment for product so that we can have a table filled with items that are for sale called products, and items that are not for sale called equipment) that is for sale, the price of that product, and the revenue the company has made from the sales of that product. With this information, Outland Adventures would be able to see how much money they make, in revenue, from selling products to customers and make an informed decision on whether to keep the product sales aspect of their business.  </a:t>
            </a:r>
          </a:p>
          <a:p>
            <a:pPr marL="0" indent="0">
              <a:buNone/>
            </a:pPr>
            <a:endParaRPr lang="en-US"/>
          </a:p>
        </p:txBody>
      </p:sp>
      <p:sp>
        <p:nvSpPr>
          <p:cNvPr id="4" name="Date Placeholder 3">
            <a:extLst>
              <a:ext uri="{FF2B5EF4-FFF2-40B4-BE49-F238E27FC236}">
                <a16:creationId xmlns:a16="http://schemas.microsoft.com/office/drawing/2014/main" id="{548B0BFA-597E-1D66-7B1E-AAAFDCB27688}"/>
              </a:ext>
            </a:extLst>
          </p:cNvPr>
          <p:cNvSpPr>
            <a:spLocks noGrp="1"/>
          </p:cNvSpPr>
          <p:nvPr>
            <p:ph type="dt" sz="half" idx="10"/>
          </p:nvPr>
        </p:nvSpPr>
        <p:spPr/>
        <p:txBody>
          <a:bodyPr/>
          <a:lstStyle/>
          <a:p>
            <a:fld id="{BE0A88F0-556B-4BB7-8AAB-D63AEB65C662}" type="datetime1">
              <a:rPr lang="en-US" smtClean="0"/>
              <a:t>12/16/2023</a:t>
            </a:fld>
            <a:endParaRPr lang="en-US"/>
          </a:p>
        </p:txBody>
      </p:sp>
      <p:sp>
        <p:nvSpPr>
          <p:cNvPr id="6" name="Slide Number Placeholder 5">
            <a:extLst>
              <a:ext uri="{FF2B5EF4-FFF2-40B4-BE49-F238E27FC236}">
                <a16:creationId xmlns:a16="http://schemas.microsoft.com/office/drawing/2014/main" id="{CFC546AB-CCB8-C496-A7D4-56A3994FAD44}"/>
              </a:ext>
            </a:extLst>
          </p:cNvPr>
          <p:cNvSpPr>
            <a:spLocks noGrp="1"/>
          </p:cNvSpPr>
          <p:nvPr>
            <p:ph type="sldNum" sz="quarter" idx="12"/>
          </p:nvPr>
        </p:nvSpPr>
        <p:spPr/>
        <p:txBody>
          <a:bodyPr/>
          <a:lstStyle/>
          <a:p>
            <a:fld id="{81D2C36F-4504-47C0-B82F-A167342A2754}" type="slidenum">
              <a:rPr lang="en-US" smtClean="0"/>
              <a:t>7</a:t>
            </a:fld>
            <a:endParaRPr lang="en-US"/>
          </a:p>
        </p:txBody>
      </p:sp>
      <p:sp>
        <p:nvSpPr>
          <p:cNvPr id="7" name="TextBox 6">
            <a:extLst>
              <a:ext uri="{FF2B5EF4-FFF2-40B4-BE49-F238E27FC236}">
                <a16:creationId xmlns:a16="http://schemas.microsoft.com/office/drawing/2014/main" id="{BDC1296C-4794-C56E-D800-6A29191EEDF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FFFF"/>
              </a:solidFill>
              <a:latin typeface="Elephant"/>
            </a:endParaRPr>
          </a:p>
        </p:txBody>
      </p:sp>
    </p:spTree>
    <p:extLst>
      <p:ext uri="{BB962C8B-B14F-4D97-AF65-F5344CB8AC3E}">
        <p14:creationId xmlns:p14="http://schemas.microsoft.com/office/powerpoint/2010/main" val="4199804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CC80-8490-F8B5-9930-FA65799AC213}"/>
              </a:ext>
            </a:extLst>
          </p:cNvPr>
          <p:cNvSpPr>
            <a:spLocks noGrp="1"/>
          </p:cNvSpPr>
          <p:nvPr>
            <p:ph type="title"/>
          </p:nvPr>
        </p:nvSpPr>
        <p:spPr/>
        <p:txBody>
          <a:bodyPr/>
          <a:lstStyle/>
          <a:p>
            <a:r>
              <a:rPr lang="en-US"/>
              <a:t>Report 2- Sales Report</a:t>
            </a:r>
          </a:p>
        </p:txBody>
      </p:sp>
      <p:sp>
        <p:nvSpPr>
          <p:cNvPr id="4" name="Date Placeholder 3">
            <a:extLst>
              <a:ext uri="{FF2B5EF4-FFF2-40B4-BE49-F238E27FC236}">
                <a16:creationId xmlns:a16="http://schemas.microsoft.com/office/drawing/2014/main" id="{548B0BFA-597E-1D66-7B1E-AAAFDCB27688}"/>
              </a:ext>
            </a:extLst>
          </p:cNvPr>
          <p:cNvSpPr>
            <a:spLocks noGrp="1"/>
          </p:cNvSpPr>
          <p:nvPr>
            <p:ph type="dt" sz="half" idx="10"/>
          </p:nvPr>
        </p:nvSpPr>
        <p:spPr/>
        <p:txBody>
          <a:bodyPr/>
          <a:lstStyle/>
          <a:p>
            <a:fld id="{BE0A88F0-556B-4BB7-8AAB-D63AEB65C662}" type="datetime1">
              <a:rPr lang="en-US" smtClean="0"/>
              <a:t>12/16/2023</a:t>
            </a:fld>
            <a:endParaRPr lang="en-US"/>
          </a:p>
        </p:txBody>
      </p:sp>
      <p:sp>
        <p:nvSpPr>
          <p:cNvPr id="6" name="Slide Number Placeholder 5">
            <a:extLst>
              <a:ext uri="{FF2B5EF4-FFF2-40B4-BE49-F238E27FC236}">
                <a16:creationId xmlns:a16="http://schemas.microsoft.com/office/drawing/2014/main" id="{CFC546AB-CCB8-C496-A7D4-56A3994FAD44}"/>
              </a:ext>
            </a:extLst>
          </p:cNvPr>
          <p:cNvSpPr>
            <a:spLocks noGrp="1"/>
          </p:cNvSpPr>
          <p:nvPr>
            <p:ph type="sldNum" sz="quarter" idx="12"/>
          </p:nvPr>
        </p:nvSpPr>
        <p:spPr/>
        <p:txBody>
          <a:bodyPr/>
          <a:lstStyle/>
          <a:p>
            <a:fld id="{81D2C36F-4504-47C0-B82F-A167342A2754}" type="slidenum">
              <a:rPr lang="en-US" smtClean="0"/>
              <a:t>8</a:t>
            </a:fld>
            <a:endParaRPr lang="en-US"/>
          </a:p>
        </p:txBody>
      </p:sp>
      <p:pic>
        <p:nvPicPr>
          <p:cNvPr id="8" name="Picture 7" descr="A screen shot of a computer&#10;&#10;Description automatically generated">
            <a:extLst>
              <a:ext uri="{FF2B5EF4-FFF2-40B4-BE49-F238E27FC236}">
                <a16:creationId xmlns:a16="http://schemas.microsoft.com/office/drawing/2014/main" id="{1FA1E731-809F-338C-33B6-BD67F3DE3A44}"/>
              </a:ext>
            </a:extLst>
          </p:cNvPr>
          <p:cNvPicPr>
            <a:picLocks noChangeAspect="1"/>
          </p:cNvPicPr>
          <p:nvPr/>
        </p:nvPicPr>
        <p:blipFill>
          <a:blip r:embed="rId2"/>
          <a:stretch>
            <a:fillRect/>
          </a:stretch>
        </p:blipFill>
        <p:spPr>
          <a:xfrm>
            <a:off x="477982" y="2291831"/>
            <a:ext cx="11236035" cy="4082356"/>
          </a:xfrm>
          <a:prstGeom prst="rect">
            <a:avLst/>
          </a:prstGeom>
        </p:spPr>
      </p:pic>
    </p:spTree>
    <p:extLst>
      <p:ext uri="{BB962C8B-B14F-4D97-AF65-F5344CB8AC3E}">
        <p14:creationId xmlns:p14="http://schemas.microsoft.com/office/powerpoint/2010/main" val="469284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CC80-8490-F8B5-9930-FA65799AC213}"/>
              </a:ext>
            </a:extLst>
          </p:cNvPr>
          <p:cNvSpPr>
            <a:spLocks noGrp="1"/>
          </p:cNvSpPr>
          <p:nvPr>
            <p:ph type="title"/>
          </p:nvPr>
        </p:nvSpPr>
        <p:spPr/>
        <p:txBody>
          <a:bodyPr/>
          <a:lstStyle/>
          <a:p>
            <a:r>
              <a:rPr lang="en-US">
                <a:ea typeface="+mj-lt"/>
                <a:cs typeface="+mj-lt"/>
              </a:rPr>
              <a:t>Report 3 – Equipment Age:</a:t>
            </a:r>
          </a:p>
        </p:txBody>
      </p:sp>
      <p:sp>
        <p:nvSpPr>
          <p:cNvPr id="3" name="Content Placeholder 2">
            <a:extLst>
              <a:ext uri="{FF2B5EF4-FFF2-40B4-BE49-F238E27FC236}">
                <a16:creationId xmlns:a16="http://schemas.microsoft.com/office/drawing/2014/main" id="{D6DA0037-D592-FC36-649B-7D947BB764B8}"/>
              </a:ext>
            </a:extLst>
          </p:cNvPr>
          <p:cNvSpPr>
            <a:spLocks noGrp="1"/>
          </p:cNvSpPr>
          <p:nvPr>
            <p:ph idx="1"/>
          </p:nvPr>
        </p:nvSpPr>
        <p:spPr/>
        <p:txBody>
          <a:bodyPr/>
          <a:lstStyle/>
          <a:p>
            <a:pPr algn="l" rtl="0" fontAlgn="base"/>
            <a:r>
              <a:rPr lang="en-US"/>
              <a:t>Question: Are there inventory items that are over five years old? </a:t>
            </a:r>
          </a:p>
          <a:p>
            <a:pPr algn="l" rtl="0" fontAlgn="base"/>
            <a:r>
              <a:rPr lang="en-US"/>
              <a:t>Solution: The solution we produced was a report that would query the database and display information on equipment that is relevant to its age such as the equipment name, the day it was ordered, the day it was received, the age (in days), and if the equipment was over 5 years old. The report will be from oldest to newest so that all older equipment will be shown first. With this information, Outland Adventures would be able to clearly identify any equipment they have that is over 5 years old. They would also be able to clearly identify any equipment that is inching closer to 5 years of age since the report will show all older equipment first. </a:t>
            </a:r>
          </a:p>
          <a:p>
            <a:endParaRPr lang="en-US"/>
          </a:p>
        </p:txBody>
      </p:sp>
      <p:sp>
        <p:nvSpPr>
          <p:cNvPr id="4" name="Date Placeholder 3">
            <a:extLst>
              <a:ext uri="{FF2B5EF4-FFF2-40B4-BE49-F238E27FC236}">
                <a16:creationId xmlns:a16="http://schemas.microsoft.com/office/drawing/2014/main" id="{548B0BFA-597E-1D66-7B1E-AAAFDCB27688}"/>
              </a:ext>
            </a:extLst>
          </p:cNvPr>
          <p:cNvSpPr>
            <a:spLocks noGrp="1"/>
          </p:cNvSpPr>
          <p:nvPr>
            <p:ph type="dt" sz="half" idx="10"/>
          </p:nvPr>
        </p:nvSpPr>
        <p:spPr/>
        <p:txBody>
          <a:bodyPr/>
          <a:lstStyle/>
          <a:p>
            <a:fld id="{BE0A88F0-556B-4BB7-8AAB-D63AEB65C662}" type="datetime1">
              <a:rPr lang="en-US" smtClean="0"/>
              <a:t>12/16/2023</a:t>
            </a:fld>
            <a:endParaRPr lang="en-US"/>
          </a:p>
        </p:txBody>
      </p:sp>
      <p:sp>
        <p:nvSpPr>
          <p:cNvPr id="6" name="Slide Number Placeholder 5">
            <a:extLst>
              <a:ext uri="{FF2B5EF4-FFF2-40B4-BE49-F238E27FC236}">
                <a16:creationId xmlns:a16="http://schemas.microsoft.com/office/drawing/2014/main" id="{CFC546AB-CCB8-C496-A7D4-56A3994FAD44}"/>
              </a:ext>
            </a:extLst>
          </p:cNvPr>
          <p:cNvSpPr>
            <a:spLocks noGrp="1"/>
          </p:cNvSpPr>
          <p:nvPr>
            <p:ph type="sldNum" sz="quarter" idx="12"/>
          </p:nvPr>
        </p:nvSpPr>
        <p:spPr/>
        <p:txBody>
          <a:bodyPr/>
          <a:lstStyle/>
          <a:p>
            <a:fld id="{81D2C36F-4504-47C0-B82F-A167342A2754}" type="slidenum">
              <a:rPr lang="en-US" smtClean="0"/>
              <a:t>9</a:t>
            </a:fld>
            <a:endParaRPr lang="en-US"/>
          </a:p>
        </p:txBody>
      </p:sp>
      <p:sp>
        <p:nvSpPr>
          <p:cNvPr id="7" name="TextBox 6">
            <a:extLst>
              <a:ext uri="{FF2B5EF4-FFF2-40B4-BE49-F238E27FC236}">
                <a16:creationId xmlns:a16="http://schemas.microsoft.com/office/drawing/2014/main" id="{BDC1296C-4794-C56E-D800-6A29191EEDF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FFFF"/>
              </a:solidFill>
              <a:latin typeface="Elephant"/>
            </a:endParaRPr>
          </a:p>
        </p:txBody>
      </p:sp>
    </p:spTree>
    <p:extLst>
      <p:ext uri="{BB962C8B-B14F-4D97-AF65-F5344CB8AC3E}">
        <p14:creationId xmlns:p14="http://schemas.microsoft.com/office/powerpoint/2010/main" val="4098455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Outland Adventures Case Study</vt:lpstr>
      <vt:lpstr>Group Introductions</vt:lpstr>
      <vt:lpstr>The Case Study Summary</vt:lpstr>
      <vt:lpstr>ERD</vt:lpstr>
      <vt:lpstr>Report 1- Countries Report</vt:lpstr>
      <vt:lpstr>Report 1- Countries Report</vt:lpstr>
      <vt:lpstr>Report 2- Sales Report</vt:lpstr>
      <vt:lpstr>Report 2- Sales Report</vt:lpstr>
      <vt:lpstr>Report 3 – Equipment Age:</vt:lpstr>
      <vt:lpstr>Report 3 – Equipment Age:</vt:lpstr>
      <vt:lpstr>Report 4 - Registration Data:</vt:lpstr>
      <vt:lpstr>Report 4- Registration Data:</vt:lpstr>
      <vt:lpstr>Assumptions Made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cp:revision>
  <dcterms:created xsi:type="dcterms:W3CDTF">2023-12-10T08:24:53Z</dcterms:created>
  <dcterms:modified xsi:type="dcterms:W3CDTF">2023-12-17T05:45:25Z</dcterms:modified>
</cp:coreProperties>
</file>