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C5928-6B63-4A76-8014-DA7ACE85D4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D207F0-7953-47A9-A56B-5D7CA83CE213}">
      <dgm:prSet/>
      <dgm:spPr/>
      <dgm:t>
        <a:bodyPr/>
        <a:lstStyle/>
        <a:p>
          <a:r>
            <a:rPr lang="en-US" b="0" baseline="0"/>
            <a:t>Encrypt any data that would be at risk if stolen including things like keys and credentials. Better yet, store secrets in a secure vault outside of source control!</a:t>
          </a:r>
          <a:endParaRPr lang="en-US"/>
        </a:p>
      </dgm:t>
    </dgm:pt>
    <dgm:pt modelId="{D4FAF8F7-4989-4F1E-A088-A58493FAA98A}" type="parTrans" cxnId="{E0A2A108-F3A4-4960-9EDD-4AB82A83708A}">
      <dgm:prSet/>
      <dgm:spPr/>
      <dgm:t>
        <a:bodyPr/>
        <a:lstStyle/>
        <a:p>
          <a:endParaRPr lang="en-US"/>
        </a:p>
      </dgm:t>
    </dgm:pt>
    <dgm:pt modelId="{60327C7B-1265-4ABE-836D-60E0DF17E5EF}" type="sibTrans" cxnId="{E0A2A108-F3A4-4960-9EDD-4AB82A83708A}">
      <dgm:prSet/>
      <dgm:spPr/>
      <dgm:t>
        <a:bodyPr/>
        <a:lstStyle/>
        <a:p>
          <a:endParaRPr lang="en-US"/>
        </a:p>
      </dgm:t>
    </dgm:pt>
    <dgm:pt modelId="{10AFD8B0-CC25-4003-8AFD-49C989D40E48}">
      <dgm:prSet/>
      <dgm:spPr/>
      <dgm:t>
        <a:bodyPr/>
        <a:lstStyle/>
        <a:p>
          <a:r>
            <a:rPr lang="en-US" b="0" baseline="0"/>
            <a:t>Set up processes to monitor and alert you of any suspicious activity.</a:t>
          </a:r>
          <a:endParaRPr lang="en-US"/>
        </a:p>
      </dgm:t>
    </dgm:pt>
    <dgm:pt modelId="{79F667A1-42C4-4AD3-A127-7DB48554A14C}" type="parTrans" cxnId="{AB763BE2-1339-467B-AEC3-F9F0C6CBF88B}">
      <dgm:prSet/>
      <dgm:spPr/>
      <dgm:t>
        <a:bodyPr/>
        <a:lstStyle/>
        <a:p>
          <a:endParaRPr lang="en-US"/>
        </a:p>
      </dgm:t>
    </dgm:pt>
    <dgm:pt modelId="{5A455125-467F-451C-B161-5C73FFDF11A8}" type="sibTrans" cxnId="{AB763BE2-1339-467B-AEC3-F9F0C6CBF88B}">
      <dgm:prSet/>
      <dgm:spPr/>
      <dgm:t>
        <a:bodyPr/>
        <a:lstStyle/>
        <a:p>
          <a:endParaRPr lang="en-US"/>
        </a:p>
      </dgm:t>
    </dgm:pt>
    <dgm:pt modelId="{8895CEDE-6B2A-4159-A547-40AE23BC412D}" type="pres">
      <dgm:prSet presAssocID="{101C5928-6B63-4A76-8014-DA7ACE85D4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87D0A3-B2CB-4CF9-952E-6013884B36DC}" type="pres">
      <dgm:prSet presAssocID="{69D207F0-7953-47A9-A56B-5D7CA83CE213}" presName="hierRoot1" presStyleCnt="0"/>
      <dgm:spPr/>
    </dgm:pt>
    <dgm:pt modelId="{36BB89C8-AA29-419A-BD01-415D6D541AE2}" type="pres">
      <dgm:prSet presAssocID="{69D207F0-7953-47A9-A56B-5D7CA83CE213}" presName="composite" presStyleCnt="0"/>
      <dgm:spPr/>
    </dgm:pt>
    <dgm:pt modelId="{8FB20DB0-9E66-4834-9256-D879D5249F33}" type="pres">
      <dgm:prSet presAssocID="{69D207F0-7953-47A9-A56B-5D7CA83CE213}" presName="background" presStyleLbl="node0" presStyleIdx="0" presStyleCnt="2"/>
      <dgm:spPr/>
    </dgm:pt>
    <dgm:pt modelId="{DA9A6258-0194-4D55-9A85-234803A3E0AF}" type="pres">
      <dgm:prSet presAssocID="{69D207F0-7953-47A9-A56B-5D7CA83CE213}" presName="text" presStyleLbl="fgAcc0" presStyleIdx="0" presStyleCnt="2">
        <dgm:presLayoutVars>
          <dgm:chPref val="3"/>
        </dgm:presLayoutVars>
      </dgm:prSet>
      <dgm:spPr/>
    </dgm:pt>
    <dgm:pt modelId="{7C2C24B1-DEE5-4B37-8045-D5EC67913C57}" type="pres">
      <dgm:prSet presAssocID="{69D207F0-7953-47A9-A56B-5D7CA83CE213}" presName="hierChild2" presStyleCnt="0"/>
      <dgm:spPr/>
    </dgm:pt>
    <dgm:pt modelId="{33869C95-77BA-4520-9759-F6AAC2DF7C49}" type="pres">
      <dgm:prSet presAssocID="{10AFD8B0-CC25-4003-8AFD-49C989D40E48}" presName="hierRoot1" presStyleCnt="0"/>
      <dgm:spPr/>
    </dgm:pt>
    <dgm:pt modelId="{9FE37E8C-EFB1-40AB-BD9F-58FD5B6820EB}" type="pres">
      <dgm:prSet presAssocID="{10AFD8B0-CC25-4003-8AFD-49C989D40E48}" presName="composite" presStyleCnt="0"/>
      <dgm:spPr/>
    </dgm:pt>
    <dgm:pt modelId="{2290D170-EA49-48B6-8741-AA18709F7DD1}" type="pres">
      <dgm:prSet presAssocID="{10AFD8B0-CC25-4003-8AFD-49C989D40E48}" presName="background" presStyleLbl="node0" presStyleIdx="1" presStyleCnt="2"/>
      <dgm:spPr/>
    </dgm:pt>
    <dgm:pt modelId="{A97DBC99-DF10-4166-BE6B-6053F62ACA85}" type="pres">
      <dgm:prSet presAssocID="{10AFD8B0-CC25-4003-8AFD-49C989D40E48}" presName="text" presStyleLbl="fgAcc0" presStyleIdx="1" presStyleCnt="2">
        <dgm:presLayoutVars>
          <dgm:chPref val="3"/>
        </dgm:presLayoutVars>
      </dgm:prSet>
      <dgm:spPr/>
    </dgm:pt>
    <dgm:pt modelId="{DFD5D57D-83AC-44E4-AE37-FD2B2EF0A8E5}" type="pres">
      <dgm:prSet presAssocID="{10AFD8B0-CC25-4003-8AFD-49C989D40E48}" presName="hierChild2" presStyleCnt="0"/>
      <dgm:spPr/>
    </dgm:pt>
  </dgm:ptLst>
  <dgm:cxnLst>
    <dgm:cxn modelId="{E0A2A108-F3A4-4960-9EDD-4AB82A83708A}" srcId="{101C5928-6B63-4A76-8014-DA7ACE85D462}" destId="{69D207F0-7953-47A9-A56B-5D7CA83CE213}" srcOrd="0" destOrd="0" parTransId="{D4FAF8F7-4989-4F1E-A088-A58493FAA98A}" sibTransId="{60327C7B-1265-4ABE-836D-60E0DF17E5EF}"/>
    <dgm:cxn modelId="{0A85CF16-1640-44D3-8A75-59D4EDF95279}" type="presOf" srcId="{101C5928-6B63-4A76-8014-DA7ACE85D462}" destId="{8895CEDE-6B2A-4159-A547-40AE23BC412D}" srcOrd="0" destOrd="0" presId="urn:microsoft.com/office/officeart/2005/8/layout/hierarchy1"/>
    <dgm:cxn modelId="{2E837D2C-34BE-4BA6-9283-07556BD0A8BE}" type="presOf" srcId="{69D207F0-7953-47A9-A56B-5D7CA83CE213}" destId="{DA9A6258-0194-4D55-9A85-234803A3E0AF}" srcOrd="0" destOrd="0" presId="urn:microsoft.com/office/officeart/2005/8/layout/hierarchy1"/>
    <dgm:cxn modelId="{AB763BE2-1339-467B-AEC3-F9F0C6CBF88B}" srcId="{101C5928-6B63-4A76-8014-DA7ACE85D462}" destId="{10AFD8B0-CC25-4003-8AFD-49C989D40E48}" srcOrd="1" destOrd="0" parTransId="{79F667A1-42C4-4AD3-A127-7DB48554A14C}" sibTransId="{5A455125-467F-451C-B161-5C73FFDF11A8}"/>
    <dgm:cxn modelId="{D57943E7-4427-4D34-AE03-0B33864C1046}" type="presOf" srcId="{10AFD8B0-CC25-4003-8AFD-49C989D40E48}" destId="{A97DBC99-DF10-4166-BE6B-6053F62ACA85}" srcOrd="0" destOrd="0" presId="urn:microsoft.com/office/officeart/2005/8/layout/hierarchy1"/>
    <dgm:cxn modelId="{C679051B-A9CB-4B8D-86C7-360B29EC4CF8}" type="presParOf" srcId="{8895CEDE-6B2A-4159-A547-40AE23BC412D}" destId="{3E87D0A3-B2CB-4CF9-952E-6013884B36DC}" srcOrd="0" destOrd="0" presId="urn:microsoft.com/office/officeart/2005/8/layout/hierarchy1"/>
    <dgm:cxn modelId="{D57F1340-9DE1-416A-BE9B-27D2222AAE44}" type="presParOf" srcId="{3E87D0A3-B2CB-4CF9-952E-6013884B36DC}" destId="{36BB89C8-AA29-419A-BD01-415D6D541AE2}" srcOrd="0" destOrd="0" presId="urn:microsoft.com/office/officeart/2005/8/layout/hierarchy1"/>
    <dgm:cxn modelId="{BAAAAAAE-396A-47C9-AAF5-3B5BCBC5E59D}" type="presParOf" srcId="{36BB89C8-AA29-419A-BD01-415D6D541AE2}" destId="{8FB20DB0-9E66-4834-9256-D879D5249F33}" srcOrd="0" destOrd="0" presId="urn:microsoft.com/office/officeart/2005/8/layout/hierarchy1"/>
    <dgm:cxn modelId="{AEBBABDB-96E1-48AD-9E95-D52E16786AEF}" type="presParOf" srcId="{36BB89C8-AA29-419A-BD01-415D6D541AE2}" destId="{DA9A6258-0194-4D55-9A85-234803A3E0AF}" srcOrd="1" destOrd="0" presId="urn:microsoft.com/office/officeart/2005/8/layout/hierarchy1"/>
    <dgm:cxn modelId="{B615847A-A20A-4D41-B297-B8C622032E79}" type="presParOf" srcId="{3E87D0A3-B2CB-4CF9-952E-6013884B36DC}" destId="{7C2C24B1-DEE5-4B37-8045-D5EC67913C57}" srcOrd="1" destOrd="0" presId="urn:microsoft.com/office/officeart/2005/8/layout/hierarchy1"/>
    <dgm:cxn modelId="{5732476D-7FA0-470D-B9F1-D0427CDCDE76}" type="presParOf" srcId="{8895CEDE-6B2A-4159-A547-40AE23BC412D}" destId="{33869C95-77BA-4520-9759-F6AAC2DF7C49}" srcOrd="1" destOrd="0" presId="urn:microsoft.com/office/officeart/2005/8/layout/hierarchy1"/>
    <dgm:cxn modelId="{7A123930-FB6A-44E7-8E89-338C4EFF9CEA}" type="presParOf" srcId="{33869C95-77BA-4520-9759-F6AAC2DF7C49}" destId="{9FE37E8C-EFB1-40AB-BD9F-58FD5B6820EB}" srcOrd="0" destOrd="0" presId="urn:microsoft.com/office/officeart/2005/8/layout/hierarchy1"/>
    <dgm:cxn modelId="{EECA64A2-0465-456F-BBB6-2031239F1F37}" type="presParOf" srcId="{9FE37E8C-EFB1-40AB-BD9F-58FD5B6820EB}" destId="{2290D170-EA49-48B6-8741-AA18709F7DD1}" srcOrd="0" destOrd="0" presId="urn:microsoft.com/office/officeart/2005/8/layout/hierarchy1"/>
    <dgm:cxn modelId="{61077F90-A092-4053-959F-C5F1D8CAF8BD}" type="presParOf" srcId="{9FE37E8C-EFB1-40AB-BD9F-58FD5B6820EB}" destId="{A97DBC99-DF10-4166-BE6B-6053F62ACA85}" srcOrd="1" destOrd="0" presId="urn:microsoft.com/office/officeart/2005/8/layout/hierarchy1"/>
    <dgm:cxn modelId="{BAE99B5C-3CAB-4C07-8ABE-7C5894656FF2}" type="presParOf" srcId="{33869C95-77BA-4520-9759-F6AAC2DF7C49}" destId="{DFD5D57D-83AC-44E4-AE37-FD2B2EF0A8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0DB0-9E66-4834-9256-D879D5249F33}">
      <dsp:nvSpPr>
        <dsp:cNvPr id="0" name=""/>
        <dsp:cNvSpPr/>
      </dsp:nvSpPr>
      <dsp:spPr>
        <a:xfrm>
          <a:off x="1070" y="253537"/>
          <a:ext cx="3757375" cy="2385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6258-0194-4D55-9A85-234803A3E0AF}">
      <dsp:nvSpPr>
        <dsp:cNvPr id="0" name=""/>
        <dsp:cNvSpPr/>
      </dsp:nvSpPr>
      <dsp:spPr>
        <a:xfrm>
          <a:off x="418556" y="650149"/>
          <a:ext cx="3757375" cy="2385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Encrypt any data that would be at risk if stolen including things like keys and credentials. Better yet, store secrets in a secure vault outside of source control!</a:t>
          </a:r>
          <a:endParaRPr lang="en-US" sz="1700" kern="1200"/>
        </a:p>
      </dsp:txBody>
      <dsp:txXfrm>
        <a:off x="488438" y="720031"/>
        <a:ext cx="3617611" cy="2246169"/>
      </dsp:txXfrm>
    </dsp:sp>
    <dsp:sp modelId="{2290D170-EA49-48B6-8741-AA18709F7DD1}">
      <dsp:nvSpPr>
        <dsp:cNvPr id="0" name=""/>
        <dsp:cNvSpPr/>
      </dsp:nvSpPr>
      <dsp:spPr>
        <a:xfrm>
          <a:off x="4593418" y="253537"/>
          <a:ext cx="3757375" cy="2385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DBC99-DF10-4166-BE6B-6053F62ACA85}">
      <dsp:nvSpPr>
        <dsp:cNvPr id="0" name=""/>
        <dsp:cNvSpPr/>
      </dsp:nvSpPr>
      <dsp:spPr>
        <a:xfrm>
          <a:off x="5010904" y="650149"/>
          <a:ext cx="3757375" cy="2385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Set up processes to monitor and alert you of any suspicious activity.</a:t>
          </a:r>
          <a:endParaRPr lang="en-US" sz="1700" kern="1200"/>
        </a:p>
      </dsp:txBody>
      <dsp:txXfrm>
        <a:off x="5080786" y="720031"/>
        <a:ext cx="3617611" cy="224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1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8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686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6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5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securitydive.com/news/open-source-repository-risk/640333/" TargetMode="External"/><Relationship Id="rId2" Type="http://schemas.openxmlformats.org/officeDocument/2006/relationships/hyperlink" Target="https://docs.github.com/en/pull-requests/collaborating-with-pull-requests/getting-started/about-collaborative-development-mod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sc.gov.uk/collection/developers-collection/principles/protect-your-code-repository" TargetMode="External"/><Relationship Id="rId5" Type="http://schemas.openxmlformats.org/officeDocument/2006/relationships/hyperlink" Target="https://get.assembla.com/blog/source-code-security/" TargetMode="External"/><Relationship Id="rId4" Type="http://schemas.openxmlformats.org/officeDocument/2006/relationships/hyperlink" Target="https://www.endpointprotector.com/blog/your-ultimate-guide-to-source-code-prote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cs.github.com/en/pull-requests/collaborating-with-pull-requests/getting-started/about-collaborative-development-mod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dpointprotector.com/blog/your-ultimate-guide-to-source-code-prote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blue sky with white light&#10;&#10;Description automatically generated">
            <a:extLst>
              <a:ext uri="{FF2B5EF4-FFF2-40B4-BE49-F238E27FC236}">
                <a16:creationId xmlns:a16="http://schemas.microsoft.com/office/drawing/2014/main" id="{02A0A880-8AE6-A1A5-8484-1A5920AF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67" r="-1" b="3266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1BE7-A90D-EEEB-5FEC-B3DAFF4E4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600"/>
              <a:t>Securing Your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2429C-59E7-6AD4-242F-6459AB13D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/>
              <a:t>Presented By Andrew Bach</a:t>
            </a:r>
            <a:br>
              <a:rPr lang="en-US" sz="1700"/>
            </a:br>
            <a:r>
              <a:rPr lang="en-US" sz="1700"/>
              <a:t>Module 11</a:t>
            </a:r>
          </a:p>
        </p:txBody>
      </p:sp>
    </p:spTree>
    <p:extLst>
      <p:ext uri="{BB962C8B-B14F-4D97-AF65-F5344CB8AC3E}">
        <p14:creationId xmlns:p14="http://schemas.microsoft.com/office/powerpoint/2010/main" val="22145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42ED-93F3-5D88-C80F-6ACC46BF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FC1A-4EDB-624E-26D0-DEC82FC6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>
                <a:hlinkClick r:id="rId2"/>
              </a:rPr>
              <a:t>https://docs.github.com/en/pull-requests/collaborating-with-pull-requests/getting-started/about-collaborative-development-models</a:t>
            </a:r>
            <a:r>
              <a:rPr lang="en-US" sz="1300"/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>
                <a:hlinkClick r:id="rId3"/>
              </a:rPr>
              <a:t>https://www.cybersecuritydive.com/news/open-source-repository-risk/640333/</a:t>
            </a:r>
            <a:endParaRPr lang="en-US" sz="13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>
                <a:hlinkClick r:id="rId4"/>
              </a:rPr>
              <a:t>https://www.endpointprotector.com/blog/your-ultimate-guide-to-source-code-protection/</a:t>
            </a:r>
            <a:endParaRPr lang="en-US" sz="13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>
                <a:hlinkClick r:id="rId5"/>
              </a:rPr>
              <a:t>https://get.assembla.com/blog/source-code-security/</a:t>
            </a:r>
            <a:r>
              <a:rPr lang="en-US" sz="1300"/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>
                <a:hlinkClick r:id="rId6"/>
              </a:rPr>
              <a:t>https://www.ncsc.gov.uk/collection/developers-collection/principles/protect-your-code-repository</a:t>
            </a:r>
            <a:r>
              <a:rPr lang="en-US" sz="13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0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BC136-10FD-8F11-6550-737716A2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/>
              <a:t>Shared Source Code Repositories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5C74-3055-B10B-8AB2-E5151DA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/>
              <a:t>Definition: A Repository for storing the source code and history of a project that is accessible by members of a team.</a:t>
            </a:r>
          </a:p>
          <a:p>
            <a:pPr>
              <a:lnSpc>
                <a:spcPct val="130000"/>
              </a:lnSpc>
            </a:pPr>
            <a:r>
              <a:rPr lang="en-US" sz="1300"/>
              <a:t>This allows a team to collaborate on a single project and is prevalent among small teams and organizations working on a private project</a:t>
            </a:r>
          </a:p>
          <a:p>
            <a:pPr>
              <a:lnSpc>
                <a:spcPct val="130000"/>
              </a:lnSpc>
            </a:pPr>
            <a:endParaRPr lang="en-US" sz="1300"/>
          </a:p>
          <a:p>
            <a:pPr>
              <a:lnSpc>
                <a:spcPct val="130000"/>
              </a:lnSpc>
            </a:pPr>
            <a:endParaRPr lang="en-US" sz="1300"/>
          </a:p>
          <a:p>
            <a:pPr>
              <a:lnSpc>
                <a:spcPct val="130000"/>
              </a:lnSpc>
            </a:pPr>
            <a:r>
              <a:rPr lang="en-US" sz="1300" i="1"/>
              <a:t>Source: </a:t>
            </a:r>
            <a:r>
              <a:rPr lang="en-US" sz="1300" i="1">
                <a:hlinkClick r:id="rId2"/>
              </a:rPr>
              <a:t>https://docs.github.com/en/pull-requests/collaborating-with-pull-requests/getting-started/about-collaborative-development-models</a:t>
            </a:r>
            <a:r>
              <a:rPr lang="en-US" sz="1300" i="1"/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20" descr="Computer script on a screen">
            <a:extLst>
              <a:ext uri="{FF2B5EF4-FFF2-40B4-BE49-F238E27FC236}">
                <a16:creationId xmlns:a16="http://schemas.microsoft.com/office/drawing/2014/main" id="{7480A6C1-F211-CCFB-202D-BD1CE734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38" r="45611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8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89BE3-EBFB-CBB1-EE9C-BE5CDD1E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sz="3000"/>
              <a:t>Risks in Shared Repositories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3722-21D0-B835-741B-F45FE256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100"/>
              <a:t>This does however come with a range of risks to consider: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Unauthorized access can occur if a user’s credentials are stolen or collaborators on the project aren’t removed when access is revoked or no longer needed.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Code Injection can occur if someone with write access commits malicious code to the repository.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Lack of proper reviews can result in bad code being committed.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No logging and Monitoring in a shared repository can result in suspicious activity going unchecked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/>
              <a:t>Risk of keys and passwords being publicly visible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66332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2C45B6-ED56-9C47-F3A5-B280EA8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DAB4-5FA2-FF90-93C3-EBCC7DCB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000"/>
              <a:t>There are some best practices that can be implemented to reduce the risks and secure your shared source code repository: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/>
              <a:t>Set up policies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/>
              <a:t>Implement Access controls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/>
              <a:t>Analyze your source code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/>
              <a:t>Use encryption and monitoring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/>
              <a:t>Secure your network</a:t>
            </a:r>
          </a:p>
          <a:p>
            <a:pPr>
              <a:lnSpc>
                <a:spcPct val="130000"/>
              </a:lnSpc>
            </a:pPr>
            <a:endParaRPr lang="en-US" sz="1000"/>
          </a:p>
          <a:p>
            <a:pPr>
              <a:lnSpc>
                <a:spcPct val="130000"/>
              </a:lnSpc>
            </a:pPr>
            <a:r>
              <a:rPr lang="en-US" sz="1000" i="1"/>
              <a:t>Source: </a:t>
            </a:r>
            <a:r>
              <a:rPr lang="en-US" sz="1000" i="1">
                <a:hlinkClick r:id="rId2"/>
              </a:rPr>
              <a:t>https://www.endpointprotector.com/blog/your-ultimate-guide-to-source-code-protection/</a:t>
            </a:r>
            <a:r>
              <a:rPr lang="en-US" sz="10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30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7704D-7851-1674-81AE-6F3007D0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/>
              <a:t>Set Up Policies for your shared source 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8E70-B32C-4F6B-B621-D788308E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/>
              <a:t>Defining a policy to protect your shared repository should be the first thing you do when setting up your repository. This sets the baseline for security moving forward.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Decide whether you want to host your repository with a company you trust or on-premise.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Determine the exposer level of your repository. Should it be visible to the public or private to a specific team?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Decide the rules, requirements and procedures for handling source code and protecting it.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Policy should also require training and documentation on safely managing your repository.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342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56CBB-B602-B2C3-47DE-4CF42940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Implement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18DB-4CCA-352F-A543-253C14D5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/>
              <a:t>Proper Access controls can ensure only the individuals you want to have access have access.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Ensure only those working on the source code have access to the source code.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Determine who is allowed to merge and commit to specific branches.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Set up strong credentials as well as two-factor authentication.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Perform regular audits of access controls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/>
              <a:t>Remove employees access at the point of reassignment or termination.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16704538-D578-A3CE-277C-BA8FA88C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48" r="37401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346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5DA36A-968A-E7CF-1741-A7B5C11B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Analyze your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958F-63C0-8A32-9C86-435015AA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/>
              <a:t>By consistently analyzing code we can ensure security vulnerabilities and malicious code don’t see the light of day.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Static Application Security Testing of the code through automated tools ensures source code and related dependencies don’t contain known vulnerabilities.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Code reviews as a requirement of code commits can help reduce bugs while also providing a layer of defense.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Pull request approvals to merge into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287358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55050-3AE0-F81C-D617-0820C306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 of Encryption and Monitoring</a:t>
            </a:r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BFFD9C-D8D2-B1AC-2146-F1B66E5B8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837676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13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751582-D98B-E40A-F1EC-1BCC2745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Secure your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2A80-FBF7-E23E-6C82-E2900D17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/>
              <a:t>The best way to secure your shared source code repository is to ensure bad actors can’t gain access to it in the first place.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Make use of firewalls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Set up VPNs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Use Anti-Virus and Anti-Malware software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/>
              <a:t>Secure endpoints such as laptops and desktops that access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20327342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741"/>
      </a:dk2>
      <a:lt2>
        <a:srgbClr val="E2E4E8"/>
      </a:lt2>
      <a:accent1>
        <a:srgbClr val="B69F6A"/>
      </a:accent1>
      <a:accent2>
        <a:srgbClr val="9FA75B"/>
      </a:accent2>
      <a:accent3>
        <a:srgbClr val="8BAB6F"/>
      </a:accent3>
      <a:accent4>
        <a:srgbClr val="65B161"/>
      </a:accent4>
      <a:accent5>
        <a:srgbClr val="6CAF84"/>
      </a:accent5>
      <a:accent6>
        <a:srgbClr val="60B09E"/>
      </a:accent6>
      <a:hlink>
        <a:srgbClr val="697E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SketchLinesVTI</vt:lpstr>
      <vt:lpstr>Securing Your Shared Source Code Repositories</vt:lpstr>
      <vt:lpstr>Shared Source Code Repositories</vt:lpstr>
      <vt:lpstr>Risks in Shared Repositories</vt:lpstr>
      <vt:lpstr>Best Practices</vt:lpstr>
      <vt:lpstr>Set Up Policies for your shared source code repository</vt:lpstr>
      <vt:lpstr>Implement Access Control</vt:lpstr>
      <vt:lpstr>Analyze your source code</vt:lpstr>
      <vt:lpstr>Use of Encryption and Monitoring</vt:lpstr>
      <vt:lpstr>Secure your network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Bach, Andrew D</dc:creator>
  <cp:lastModifiedBy>Bach, Andrew D</cp:lastModifiedBy>
  <cp:revision>1</cp:revision>
  <dcterms:created xsi:type="dcterms:W3CDTF">2024-07-22T04:57:21Z</dcterms:created>
  <dcterms:modified xsi:type="dcterms:W3CDTF">2024-07-22T05:33:46Z</dcterms:modified>
</cp:coreProperties>
</file>