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68" r:id="rId2"/>
    <p:sldId id="269" r:id="rId3"/>
    <p:sldId id="270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7C937D-BCAF-4708-B920-D985B50EF2D8}">
  <a:tblStyle styleId="{FF7C937D-BCAF-4708-B920-D985B50EF2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e338014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e338014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338014d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338014d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338014d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338014d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e338014d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e338014d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e338014d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e338014d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e338014d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e338014d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338014d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338014d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e338014d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e338014d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e338014d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e338014d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73" y="353223"/>
            <a:ext cx="8520600" cy="841800"/>
          </a:xfrm>
        </p:spPr>
        <p:txBody>
          <a:bodyPr/>
          <a:lstStyle/>
          <a:p>
            <a:r>
              <a:rPr lang="en-US" dirty="0" smtClean="0"/>
              <a:t>Bandwidth and Through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5" y="1449530"/>
            <a:ext cx="7660216" cy="345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       Wireless simulations in ns2</a:t>
            </a:r>
            <a:endParaRPr sz="3000"/>
          </a:p>
        </p:txBody>
      </p:sp>
      <p:sp>
        <p:nvSpPr>
          <p:cNvPr id="93" name="Google Shape;93;p19"/>
          <p:cNvSpPr txBox="1"/>
          <p:nvPr/>
        </p:nvSpPr>
        <p:spPr>
          <a:xfrm>
            <a:off x="915050" y="1047950"/>
            <a:ext cx="7722300" cy="3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4" y="0"/>
            <a:ext cx="899421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4" y="0"/>
            <a:ext cx="899421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CHECK NEW TRACE FILE FORMAT FOR WIRELESS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https://www.isi.edu/nsnam/ns/doc/node186.html</a:t>
            </a:r>
            <a:endParaRPr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16136" cy="841800"/>
          </a:xfrm>
        </p:spPr>
        <p:txBody>
          <a:bodyPr/>
          <a:lstStyle/>
          <a:p>
            <a:r>
              <a:rPr lang="en-US" dirty="0" smtClean="0"/>
              <a:t>Today Assignments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9381" y="841800"/>
            <a:ext cx="862445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Create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10 node wireless scenario. The nodes boundary area is set to be 500 * 500m. ( Use TCP connection on each link between any two nodes). 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parameters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type - Flat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protocol -  AODV, DSDV and DSR. ( Use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seperate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to run each one of them).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Layer - 802.11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model - Two way ground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 type -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OmniAntenna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nodes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to be taken in this question.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651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16136" cy="841800"/>
          </a:xfrm>
        </p:spPr>
        <p:txBody>
          <a:bodyPr/>
          <a:lstStyle/>
          <a:p>
            <a:r>
              <a:rPr lang="en-US" dirty="0" smtClean="0"/>
              <a:t>Today Assignments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9381" y="841800"/>
            <a:ext cx="86244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experiment 1 by taking mobile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performance of three protocols ( AODV, DSDV and DSR)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three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- Packet delivery ratio, throughput and end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 Delay: Packet receive time- Packet send time.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67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46" y="135014"/>
            <a:ext cx="8520600" cy="8418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3291" y="394855"/>
            <a:ext cx="81984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Bandwidth</a:t>
            </a:r>
            <a:r>
              <a:rPr lang="en-US" dirty="0" smtClean="0"/>
              <a:t> </a:t>
            </a:r>
            <a:r>
              <a:rPr lang="en-US" dirty="0"/>
              <a:t>is defined as the maximum number of bits that can flow through a network connection in a given period of time. The fundamental unit of network bandwidth is bits per second (bps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b="1" dirty="0" smtClean="0"/>
              <a:t>Throughput</a:t>
            </a:r>
            <a:r>
              <a:rPr lang="en-US" dirty="0" smtClean="0"/>
              <a:t> </a:t>
            </a:r>
            <a:r>
              <a:rPr lang="en-US" dirty="0"/>
              <a:t>is defined as the actual number of bits that flows through a network connection in a given period of time. Throughput is always less than or equal to bandwidth but can never exceed bandwidth.</a:t>
            </a:r>
            <a:endParaRPr lang="en-US" dirty="0" smtClean="0"/>
          </a:p>
          <a:p>
            <a:endParaRPr lang="en-US" dirty="0"/>
          </a:p>
          <a:p>
            <a:r>
              <a:rPr lang="en-US" i="1" dirty="0"/>
              <a:t>0 or 1 = 1 bit</a:t>
            </a:r>
            <a:endParaRPr lang="en-US" dirty="0"/>
          </a:p>
          <a:p>
            <a:r>
              <a:rPr lang="en-US" i="1" dirty="0"/>
              <a:t>8 bit = 1 Byte</a:t>
            </a:r>
            <a:endParaRPr lang="en-US" dirty="0"/>
          </a:p>
          <a:p>
            <a:r>
              <a:rPr lang="en-US" i="1" dirty="0"/>
              <a:t>1024 Byte = 1 KB</a:t>
            </a:r>
            <a:endParaRPr lang="en-US" dirty="0"/>
          </a:p>
          <a:p>
            <a:r>
              <a:rPr lang="en-US" i="1" dirty="0"/>
              <a:t>1024 KB = 1 MB</a:t>
            </a:r>
            <a:endParaRPr lang="en-US" dirty="0"/>
          </a:p>
          <a:p>
            <a:r>
              <a:rPr lang="en-US" i="1" dirty="0"/>
              <a:t>1024 MB = 1 GB</a:t>
            </a:r>
            <a:endParaRPr lang="en-US" dirty="0"/>
          </a:p>
          <a:p>
            <a:r>
              <a:rPr lang="en-US" i="1" dirty="0"/>
              <a:t>1024 GB = 1 TB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35" y="3104869"/>
            <a:ext cx="7929892" cy="7248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3793" y="4399878"/>
            <a:ext cx="4924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NS2 wired network trace file 6filed (PKT SIZE) is in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1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426" y="365760"/>
            <a:ext cx="29045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script: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$ns at 1.0 "$cbr0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start“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 at 5.0 "$cbr0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stop“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$ns at 2.0 "$ftp0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start“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 at 5.0 "$ftp0 stop"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3813" y="11817"/>
            <a:ext cx="53680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{	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cbr_recv_bytes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0;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tcp_recv_bytes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($1=="r"&amp;&amp;$3==1&amp;&amp;$4==5&amp;&amp;$5=="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cbr_recv_bytes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 $6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} 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($1=="r"&amp;&amp;$3==1&amp;&amp;$4==4&amp;&amp;$5=="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tcp_recv_bytes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 $6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}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"Throughput "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cbr_recv_bytes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*8/4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"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tcp_recv_bytes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*8/3)	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61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       Wireless simulations in ns2</a:t>
            </a:r>
            <a:endParaRPr sz="3000"/>
          </a:p>
        </p:txBody>
      </p:sp>
      <p:sp>
        <p:nvSpPr>
          <p:cNvPr id="55" name="Google Shape;55;p13"/>
          <p:cNvSpPr txBox="1"/>
          <p:nvPr/>
        </p:nvSpPr>
        <p:spPr>
          <a:xfrm>
            <a:off x="915050" y="1047950"/>
            <a:ext cx="7722300" cy="3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rgbClr val="8B008B"/>
                </a:solidFill>
                <a:highlight>
                  <a:srgbClr val="FFFFFF"/>
                </a:highlight>
              </a:rPr>
              <a:t>Wireless Nodes</a:t>
            </a:r>
            <a:endParaRPr sz="2400" b="1" dirty="0">
              <a:solidFill>
                <a:srgbClr val="8B008B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A mobile node consists of network components: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Link Layer (LL)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Interface Queue (IfQ)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the MAC layer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the PHY layer: the wireless channel that the node transmit and receive signals from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       Wireless simulations in ns2</a:t>
            </a:r>
            <a:endParaRPr sz="3000"/>
          </a:p>
        </p:txBody>
      </p:sp>
      <p:sp>
        <p:nvSpPr>
          <p:cNvPr id="61" name="Google Shape;61;p14"/>
          <p:cNvSpPr txBox="1"/>
          <p:nvPr/>
        </p:nvSpPr>
        <p:spPr>
          <a:xfrm>
            <a:off x="915050" y="1047950"/>
            <a:ext cx="7722300" cy="3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At the beginning of a wireless simulation, we need to define the </a:t>
            </a:r>
            <a:r>
              <a:rPr lang="en" sz="2400" b="1" dirty="0">
                <a:solidFill>
                  <a:srgbClr val="0000FF"/>
                </a:solidFill>
              </a:rPr>
              <a:t>type</a:t>
            </a:r>
            <a:r>
              <a:rPr lang="en" sz="2400" dirty="0">
                <a:solidFill>
                  <a:schemeClr val="dk1"/>
                </a:solidFill>
              </a:rPr>
              <a:t> for each of these network components.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Additionally, we need to define other parameters like: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the type of antenna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the radio-propagation model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the type of ad-hoc routing protocol used by mobilenodes etc.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b="1" dirty="0">
              <a:solidFill>
                <a:srgbClr val="8B008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       Wireless simulations in ns2</a:t>
            </a:r>
            <a:endParaRPr sz="3000"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2800400" y="3133150"/>
          <a:ext cx="4886325" cy="953994"/>
        </p:xfrm>
        <a:graphic>
          <a:graphicData uri="http://schemas.openxmlformats.org/drawingml/2006/table">
            <a:tbl>
              <a:tblPr>
                <a:solidFill>
                  <a:srgbClr val="FFFFCF"/>
                </a:solidFill>
                <a:tableStyleId>{FF7C937D-BCAF-4708-B920-D985B50EF2D8}</a:tableStyleId>
              </a:tblPr>
              <a:tblGrid>
                <a:gridCol w="488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914400" lvl="0" indent="-2286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 b="1">
                          <a:solidFill>
                            <a:srgbClr val="0000FF"/>
                          </a:solidFill>
                        </a:rPr>
                        <a:t> set ns_  [new Simulator]    ;# Create a NS simulator object    </a:t>
                      </a:r>
                      <a:br>
                        <a:rPr lang="en" sz="1100" b="1">
                          <a:solidFill>
                            <a:srgbClr val="0000FF"/>
                          </a:solidFill>
                        </a:rPr>
                      </a:br>
                      <a:r>
                        <a:rPr lang="en" sz="1100" b="1">
                          <a:solidFill>
                            <a:srgbClr val="0000FF"/>
                          </a:solidFill>
                        </a:rPr>
                        <a:t/>
                      </a:r>
                      <a:br>
                        <a:rPr lang="en" sz="1100" b="1">
                          <a:solidFill>
                            <a:srgbClr val="0000FF"/>
                          </a:solidFill>
                        </a:rPr>
                      </a:br>
                      <a:r>
                        <a:rPr lang="en" sz="1100" b="1">
                          <a:solidFill>
                            <a:srgbClr val="0000FF"/>
                          </a:solidFill>
                        </a:rPr>
                        <a:t>  set n1   [ns_  node]        ;# Create a WIRELESS node !!!</a:t>
                      </a:r>
                      <a:br>
                        <a:rPr lang="en" sz="1100" b="1">
                          <a:solidFill>
                            <a:srgbClr val="0000FF"/>
                          </a:solidFill>
                        </a:rPr>
                      </a:br>
                      <a:endParaRPr sz="11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4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Google Shape;68;p15"/>
          <p:cNvSpPr txBox="1"/>
          <p:nvPr/>
        </p:nvSpPr>
        <p:spPr>
          <a:xfrm>
            <a:off x="304800" y="792600"/>
            <a:ext cx="6751800" cy="25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8B008B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8B008B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008B"/>
                </a:solidFill>
                <a:highlight>
                  <a:srgbClr val="FFFFFF"/>
                </a:highlight>
              </a:rPr>
              <a:t>Configuring a Wireless Node</a:t>
            </a:r>
            <a:endParaRPr sz="1800" b="1">
              <a:solidFill>
                <a:srgbClr val="8B008B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Creating </a:t>
            </a:r>
            <a:r>
              <a:rPr lang="en" sz="1800" b="1"/>
              <a:t>wireless nodes</a:t>
            </a:r>
            <a:r>
              <a:rPr lang="en" sz="1800"/>
              <a:t> is also achieved using the </a:t>
            </a:r>
            <a:r>
              <a:rPr lang="en" sz="1800" b="1">
                <a:solidFill>
                  <a:srgbClr val="FF0000"/>
                </a:solidFill>
              </a:rPr>
              <a:t>ns_ node </a:t>
            </a:r>
            <a:r>
              <a:rPr lang="en" sz="1800"/>
              <a:t>command: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>
                <a:solidFill>
                  <a:srgbClr val="FF0000"/>
                </a:solidFill>
              </a:rPr>
              <a:t>However:</a:t>
            </a:r>
            <a:endParaRPr sz="1800" b="1"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>
                <a:solidFill>
                  <a:srgbClr val="0000FF"/>
                </a:solidFill>
              </a:rPr>
              <a:t>BEFORE </a:t>
            </a:r>
            <a:r>
              <a:rPr lang="en" sz="1800"/>
              <a:t>creating a </a:t>
            </a:r>
            <a:r>
              <a:rPr lang="en" sz="1800" b="1"/>
              <a:t>wireless node</a:t>
            </a:r>
            <a:r>
              <a:rPr lang="en" sz="1800"/>
              <a:t> you </a:t>
            </a:r>
            <a:r>
              <a:rPr lang="en" sz="1800" b="1">
                <a:solidFill>
                  <a:srgbClr val="FF0000"/>
                </a:solidFill>
              </a:rPr>
              <a:t>MUST </a:t>
            </a:r>
            <a:r>
              <a:rPr lang="en" sz="1800"/>
              <a:t>first </a:t>
            </a:r>
            <a:r>
              <a:rPr lang="en" sz="1800" b="1">
                <a:solidFill>
                  <a:srgbClr val="0000FF"/>
                </a:solidFill>
              </a:rPr>
              <a:t>select (configure) </a:t>
            </a:r>
            <a:r>
              <a:rPr lang="en" sz="1800"/>
              <a:t>the node configuration parameters to "become" a </a:t>
            </a:r>
            <a:r>
              <a:rPr lang="en" sz="1800" b="1"/>
              <a:t>wireless node</a:t>
            </a:r>
            <a:r>
              <a:rPr lang="en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Google Shape;73;p16"/>
          <p:cNvGraphicFramePr/>
          <p:nvPr>
            <p:extLst>
              <p:ext uri="{D42A27DB-BD31-4B8C-83A1-F6EECF244321}">
                <p14:modId xmlns:p14="http://schemas.microsoft.com/office/powerpoint/2010/main" val="2127984038"/>
              </p:ext>
            </p:extLst>
          </p:nvPr>
        </p:nvGraphicFramePr>
        <p:xfrm>
          <a:off x="3639000" y="0"/>
          <a:ext cx="5334000" cy="4793331"/>
        </p:xfrm>
        <a:graphic>
          <a:graphicData uri="http://schemas.openxmlformats.org/drawingml/2006/table">
            <a:tbl>
              <a:tblPr>
                <a:solidFill>
                  <a:srgbClr val="FFFF00"/>
                </a:solidFill>
                <a:tableStyleId>{FF7C937D-BCAF-4708-B920-D985B50EF2D8}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0155">
                <a:tc>
                  <a:txBody>
                    <a:bodyPr/>
                    <a:lstStyle/>
                    <a:p>
                      <a:pPr marL="457200" lvl="0" indent="-2286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set ns_  [new Simulator]    ;# Create a NS simulator object    </a:t>
                      </a:r>
                      <a:br>
                        <a:rPr lang="en" sz="1100" b="1" dirty="0">
                          <a:solidFill>
                            <a:srgbClr val="0000FF"/>
                          </a:solidFill>
                        </a:rPr>
                      </a:b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/>
                      </a:r>
                      <a:br>
                        <a:rPr lang="en" sz="1100" b="1" dirty="0">
                          <a:solidFill>
                            <a:srgbClr val="0000FF"/>
                          </a:solidFill>
                        </a:rPr>
                      </a:b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$ns_ node-config \</a:t>
                      </a:r>
                      <a:br>
                        <a:rPr lang="en" sz="1100" b="1" dirty="0">
                          <a:solidFill>
                            <a:srgbClr val="0000FF"/>
                          </a:solidFill>
                        </a:rPr>
                      </a:b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                </a:t>
                      </a:r>
                      <a:r>
                        <a:rPr lang="en" sz="1100" b="1" dirty="0">
                          <a:solidFill>
                            <a:srgbClr val="FF0000"/>
                          </a:solidFill>
                        </a:rPr>
                        <a:t>-llType</a:t>
                      </a: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      LL</a:t>
                      </a:r>
                      <a:br>
                        <a:rPr lang="en" sz="1100" b="1" dirty="0">
                          <a:solidFill>
                            <a:srgbClr val="0000FF"/>
                          </a:solidFill>
                        </a:rPr>
                      </a:b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                </a:t>
                      </a:r>
                      <a:r>
                        <a:rPr lang="en" sz="1100" b="1" dirty="0">
                          <a:solidFill>
                            <a:srgbClr val="FF0000"/>
                          </a:solidFill>
                        </a:rPr>
                        <a:t>-ifqType</a:t>
                      </a: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     "Queue/DropTail/PriQueue"</a:t>
                      </a:r>
                      <a:br>
                        <a:rPr lang="en" sz="1100" b="1" dirty="0">
                          <a:solidFill>
                            <a:srgbClr val="0000FF"/>
                          </a:solidFill>
                        </a:rPr>
                      </a:b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                </a:t>
                      </a:r>
                      <a:r>
                        <a:rPr lang="en" sz="1100" b="1" dirty="0">
                          <a:solidFill>
                            <a:srgbClr val="FF0000"/>
                          </a:solidFill>
                        </a:rPr>
                        <a:t>-ifqLen</a:t>
                      </a: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      50</a:t>
                      </a:r>
                      <a:br>
                        <a:rPr lang="en" sz="1100" b="1" dirty="0">
                          <a:solidFill>
                            <a:srgbClr val="0000FF"/>
                          </a:solidFill>
                        </a:rPr>
                      </a:b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                </a:t>
                      </a:r>
                      <a:r>
                        <a:rPr lang="en" sz="1100" b="1" dirty="0">
                          <a:solidFill>
                            <a:srgbClr val="FF0000"/>
                          </a:solidFill>
                        </a:rPr>
                        <a:t>-macType</a:t>
                      </a: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     Mac/802_11</a:t>
                      </a:r>
                      <a:br>
                        <a:rPr lang="en" sz="1100" b="1" dirty="0">
                          <a:solidFill>
                            <a:srgbClr val="0000FF"/>
                          </a:solidFill>
                        </a:rPr>
                      </a:b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                </a:t>
                      </a:r>
                      <a:r>
                        <a:rPr lang="en" sz="1100" b="1" dirty="0">
                          <a:solidFill>
                            <a:srgbClr val="FF0000"/>
                          </a:solidFill>
                        </a:rPr>
                        <a:t>-phyType</a:t>
                      </a: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     "Phy/WirelessPhy"</a:t>
                      </a:r>
                      <a:br>
                        <a:rPr lang="en" sz="1100" b="1" dirty="0">
                          <a:solidFill>
                            <a:srgbClr val="0000FF"/>
                          </a:solidFill>
                        </a:rPr>
                      </a:b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/>
                      </a:r>
                      <a:br>
                        <a:rPr lang="en" sz="1100" b="1" dirty="0">
                          <a:solidFill>
                            <a:srgbClr val="0000FF"/>
                          </a:solidFill>
                        </a:rPr>
                      </a:br>
                      <a:r>
                        <a:rPr lang="en" sz="1100" b="1" baseline="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" sz="1100" b="1" baseline="0" dirty="0" smtClean="0">
                          <a:solidFill>
                            <a:srgbClr val="0000FF"/>
                          </a:solidFill>
                        </a:rPr>
                        <a:t>                </a:t>
                      </a:r>
                      <a:r>
                        <a:rPr lang="en" sz="1100" b="1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" sz="1100" b="1" dirty="0">
                          <a:solidFill>
                            <a:srgbClr val="FF0000"/>
                          </a:solidFill>
                        </a:rPr>
                        <a:t>-addressingType</a:t>
                      </a: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flat or hierarchical or expanded    </a:t>
                      </a:r>
                      <a:br>
                        <a:rPr lang="en" sz="1100" b="1" dirty="0">
                          <a:solidFill>
                            <a:srgbClr val="0000FF"/>
                          </a:solidFill>
                        </a:rPr>
                      </a:b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                </a:t>
                      </a:r>
                      <a:r>
                        <a:rPr lang="en" sz="1100" b="1" dirty="0">
                          <a:solidFill>
                            <a:srgbClr val="FF0000"/>
                          </a:solidFill>
                        </a:rPr>
                        <a:t>-adhocRouting</a:t>
                      </a: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DSDV or DSR or TORA</a:t>
                      </a:r>
                      <a:br>
                        <a:rPr lang="en" sz="1100" b="1" dirty="0">
                          <a:solidFill>
                            <a:srgbClr val="0000FF"/>
                          </a:solidFill>
                        </a:rPr>
                      </a:b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                </a:t>
                      </a:r>
                      <a:r>
                        <a:rPr lang="en" sz="1100" b="1" dirty="0">
                          <a:solidFill>
                            <a:srgbClr val="FF0000"/>
                          </a:solidFill>
                        </a:rPr>
                        <a:t>-propType</a:t>
                      </a: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    "Propagation/TwoRayGround"</a:t>
                      </a:r>
                      <a:br>
                        <a:rPr lang="en" sz="1100" b="1" dirty="0">
                          <a:solidFill>
                            <a:srgbClr val="0000FF"/>
                          </a:solidFill>
                        </a:rPr>
                      </a:b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                </a:t>
                      </a:r>
                      <a:r>
                        <a:rPr lang="en" sz="1100" b="1" dirty="0">
                          <a:solidFill>
                            <a:srgbClr val="FF0000"/>
                          </a:solidFill>
                        </a:rPr>
                        <a:t>-antType</a:t>
                      </a: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     "Antenna/OmniAntenna"</a:t>
                      </a:r>
                      <a:br>
                        <a:rPr lang="en" sz="1100" b="1" dirty="0">
                          <a:solidFill>
                            <a:srgbClr val="0000FF"/>
                          </a:solidFill>
                        </a:rPr>
                      </a:b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                </a:t>
                      </a:r>
                      <a:r>
                        <a:rPr lang="en" sz="1100" b="1" dirty="0">
                          <a:solidFill>
                            <a:srgbClr val="FF0000"/>
                          </a:solidFill>
                        </a:rPr>
                        <a:t>-channelType</a:t>
                      </a: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 "Channel/WirelessChannel"</a:t>
                      </a:r>
                      <a:br>
                        <a:rPr lang="en" sz="1100" b="1" dirty="0">
                          <a:solidFill>
                            <a:srgbClr val="0000FF"/>
                          </a:solidFill>
                        </a:rPr>
                      </a:b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                </a:t>
                      </a:r>
                      <a:r>
                        <a:rPr lang="en" sz="1100" b="1" dirty="0">
                          <a:solidFill>
                            <a:srgbClr val="FF0000"/>
                          </a:solidFill>
                        </a:rPr>
                        <a:t>-topoInstance</a:t>
                      </a: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</a:t>
                      </a:r>
                      <a:r>
                        <a:rPr lang="en" sz="1100" b="1" dirty="0">
                          <a:solidFill>
                            <a:srgbClr val="FF0000"/>
                          </a:solidFill>
                        </a:rPr>
                        <a:t>$topo</a:t>
                      </a: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/>
                      </a:r>
                      <a:br>
                        <a:rPr lang="en" sz="1100" b="1" dirty="0">
                          <a:solidFill>
                            <a:srgbClr val="0000FF"/>
                          </a:solidFill>
                        </a:rPr>
                      </a:b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                </a:t>
                      </a:r>
                      <a:r>
                        <a:rPr lang="en" sz="1100" b="1" dirty="0">
                          <a:solidFill>
                            <a:srgbClr val="FF0000"/>
                          </a:solidFill>
                        </a:rPr>
                        <a:t>-energyModel</a:t>
                      </a: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 "EnergyModel"</a:t>
                      </a:r>
                      <a:br>
                        <a:rPr lang="en" sz="1100" b="1" dirty="0">
                          <a:solidFill>
                            <a:srgbClr val="0000FF"/>
                          </a:solidFill>
                        </a:rPr>
                      </a:b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                </a:t>
                      </a:r>
                      <a:r>
                        <a:rPr lang="en" sz="1100" b="1" dirty="0">
                          <a:solidFill>
                            <a:srgbClr val="FF0000"/>
                          </a:solidFill>
                        </a:rPr>
                        <a:t>-initialEnergy</a:t>
                      </a: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(in Joules)</a:t>
                      </a:r>
                      <a:br>
                        <a:rPr lang="en" sz="1100" b="1" dirty="0">
                          <a:solidFill>
                            <a:srgbClr val="0000FF"/>
                          </a:solidFill>
                        </a:rPr>
                      </a:b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                </a:t>
                      </a:r>
                      <a:r>
                        <a:rPr lang="en" sz="1100" b="1" dirty="0">
                          <a:solidFill>
                            <a:srgbClr val="FF0000"/>
                          </a:solidFill>
                        </a:rPr>
                        <a:t>-rxPower</a:t>
                      </a: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     (in W)</a:t>
                      </a:r>
                      <a:br>
                        <a:rPr lang="en" sz="1100" b="1" dirty="0">
                          <a:solidFill>
                            <a:srgbClr val="0000FF"/>
                          </a:solidFill>
                        </a:rPr>
                      </a:b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                </a:t>
                      </a:r>
                      <a:r>
                        <a:rPr lang="en" sz="1100" b="1" dirty="0">
                          <a:solidFill>
                            <a:srgbClr val="FF0000"/>
                          </a:solidFill>
                        </a:rPr>
                        <a:t>-txPower</a:t>
                      </a: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     (in W)</a:t>
                      </a:r>
                      <a:br>
                        <a:rPr lang="en" sz="1100" b="1" dirty="0">
                          <a:solidFill>
                            <a:srgbClr val="0000FF"/>
                          </a:solidFill>
                        </a:rPr>
                      </a:b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/>
                      </a:r>
                      <a:br>
                        <a:rPr lang="en" sz="1100" b="1" dirty="0">
                          <a:solidFill>
                            <a:srgbClr val="0000FF"/>
                          </a:solidFill>
                        </a:rPr>
                      </a:b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                </a:t>
                      </a:r>
                      <a:r>
                        <a:rPr lang="en" sz="1100" b="1" dirty="0">
                          <a:solidFill>
                            <a:srgbClr val="FF0000"/>
                          </a:solidFill>
                        </a:rPr>
                        <a:t>-agentTrace</a:t>
                      </a: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  ON or OFF</a:t>
                      </a:r>
                      <a:br>
                        <a:rPr lang="en" sz="1100" b="1" dirty="0">
                          <a:solidFill>
                            <a:srgbClr val="0000FF"/>
                          </a:solidFill>
                        </a:rPr>
                      </a:b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                </a:t>
                      </a:r>
                      <a:r>
                        <a:rPr lang="en" sz="1100" b="1" dirty="0">
                          <a:solidFill>
                            <a:srgbClr val="FF0000"/>
                          </a:solidFill>
                        </a:rPr>
                        <a:t>-routerTrace</a:t>
                      </a: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 ON or OFF</a:t>
                      </a:r>
                      <a:br>
                        <a:rPr lang="en" sz="1100" b="1" dirty="0">
                          <a:solidFill>
                            <a:srgbClr val="0000FF"/>
                          </a:solidFill>
                        </a:rPr>
                      </a:b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                </a:t>
                      </a:r>
                      <a:r>
                        <a:rPr lang="en" sz="1100" b="1" dirty="0">
                          <a:solidFill>
                            <a:srgbClr val="FF0000"/>
                          </a:solidFill>
                        </a:rPr>
                        <a:t>-macTrace</a:t>
                      </a: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    ON or OFF</a:t>
                      </a:r>
                      <a:br>
                        <a:rPr lang="en" sz="1100" b="1" dirty="0">
                          <a:solidFill>
                            <a:srgbClr val="0000FF"/>
                          </a:solidFill>
                        </a:rPr>
                      </a:b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                </a:t>
                      </a:r>
                      <a:r>
                        <a:rPr lang="en" sz="1100" b="1" dirty="0">
                          <a:solidFill>
                            <a:srgbClr val="FF0000"/>
                          </a:solidFill>
                        </a:rPr>
                        <a:t>-movementTrace</a:t>
                      </a: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ON or OFF</a:t>
                      </a:r>
                      <a:endParaRPr sz="11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4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Google Shape;74;p16"/>
          <p:cNvSpPr txBox="1"/>
          <p:nvPr/>
        </p:nvSpPr>
        <p:spPr>
          <a:xfrm>
            <a:off x="311700" y="388100"/>
            <a:ext cx="3327300" cy="41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The </a:t>
            </a:r>
            <a:r>
              <a:rPr lang="en" sz="2400" b="1">
                <a:highlight>
                  <a:srgbClr val="FFFFFF"/>
                </a:highlight>
              </a:rPr>
              <a:t>NS2</a:t>
            </a:r>
            <a:r>
              <a:rPr lang="en" sz="2400">
                <a:highlight>
                  <a:srgbClr val="FFFFFF"/>
                </a:highlight>
              </a:rPr>
              <a:t> command to </a:t>
            </a:r>
            <a:r>
              <a:rPr lang="en" sz="2400" b="1">
                <a:solidFill>
                  <a:srgbClr val="0000FF"/>
                </a:solidFill>
                <a:highlight>
                  <a:srgbClr val="FFFFFF"/>
                </a:highlight>
              </a:rPr>
              <a:t>select (configure) </a:t>
            </a:r>
            <a:r>
              <a:rPr lang="en" sz="2400">
                <a:highlight>
                  <a:srgbClr val="FFFFFF"/>
                </a:highlight>
              </a:rPr>
              <a:t>node configuration parameters is </a:t>
            </a:r>
            <a:r>
              <a:rPr lang="en" sz="2400" b="1">
                <a:solidFill>
                  <a:srgbClr val="FF0000"/>
                </a:solidFill>
                <a:highlight>
                  <a:srgbClr val="FFFFFF"/>
                </a:highlight>
              </a:rPr>
              <a:t>node-config</a:t>
            </a:r>
            <a:r>
              <a:rPr lang="en" sz="2400">
                <a:highlight>
                  <a:srgbClr val="FFFFFF"/>
                </a:highlight>
              </a:rPr>
              <a:t> and it is used as follows:</a:t>
            </a:r>
            <a:endParaRPr sz="24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311700" y="388100"/>
            <a:ext cx="3327300" cy="41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highlight>
                <a:srgbClr val="FFFFFF"/>
              </a:highlight>
            </a:endParaRPr>
          </a:p>
        </p:txBody>
      </p:sp>
      <p:graphicFrame>
        <p:nvGraphicFramePr>
          <p:cNvPr id="80" name="Google Shape;80;p17"/>
          <p:cNvGraphicFramePr/>
          <p:nvPr>
            <p:extLst>
              <p:ext uri="{D42A27DB-BD31-4B8C-83A1-F6EECF244321}">
                <p14:modId xmlns:p14="http://schemas.microsoft.com/office/powerpoint/2010/main" val="3071311325"/>
              </p:ext>
            </p:extLst>
          </p:nvPr>
        </p:nvGraphicFramePr>
        <p:xfrm>
          <a:off x="2145137" y="2787688"/>
          <a:ext cx="5105400" cy="761208"/>
        </p:xfrm>
        <a:graphic>
          <a:graphicData uri="http://schemas.openxmlformats.org/drawingml/2006/table">
            <a:tbl>
              <a:tblPr>
                <a:solidFill>
                  <a:srgbClr val="FFB6C1"/>
                </a:solidFill>
                <a:tableStyleId>{FF7C937D-BCAF-4708-B920-D985B50EF2D8}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457200" lvl="0" indent="-2286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set topo  [new Topography]      ;# Create a Topography object   </a:t>
                      </a:r>
                      <a:br>
                        <a:rPr lang="en" sz="1100" b="1" dirty="0">
                          <a:solidFill>
                            <a:srgbClr val="0000FF"/>
                          </a:solidFill>
                        </a:rPr>
                      </a:b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/>
                      </a:r>
                      <a:br>
                        <a:rPr lang="en" sz="1100" b="1" dirty="0">
                          <a:solidFill>
                            <a:srgbClr val="0000FF"/>
                          </a:solidFill>
                        </a:rPr>
                      </a:br>
                      <a:r>
                        <a:rPr lang="en" sz="1100" b="1" dirty="0">
                          <a:solidFill>
                            <a:srgbClr val="0000FF"/>
                          </a:solidFill>
                        </a:rPr>
                        <a:t>   $topo load_flatgrid  500  500   ;# Make a 500x500 grid topology </a:t>
                      </a:r>
                      <a:endParaRPr sz="11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4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Google Shape;81;p17"/>
          <p:cNvSpPr txBox="1"/>
          <p:nvPr/>
        </p:nvSpPr>
        <p:spPr>
          <a:xfrm>
            <a:off x="304800" y="304800"/>
            <a:ext cx="7237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The </a:t>
            </a:r>
            <a:r>
              <a:rPr lang="en" sz="2400" b="1">
                <a:solidFill>
                  <a:srgbClr val="0000FF"/>
                </a:solidFill>
                <a:highlight>
                  <a:srgbClr val="FFFFFF"/>
                </a:highlight>
              </a:rPr>
              <a:t>topology </a:t>
            </a:r>
            <a:r>
              <a:rPr lang="en" sz="2400">
                <a:highlight>
                  <a:srgbClr val="FFFFFF"/>
                </a:highlight>
              </a:rPr>
              <a:t>is a </a:t>
            </a:r>
            <a:r>
              <a:rPr lang="en" sz="2400" b="1">
                <a:solidFill>
                  <a:srgbClr val="FF0000"/>
                </a:solidFill>
                <a:highlight>
                  <a:srgbClr val="FFFFFF"/>
                </a:highlight>
              </a:rPr>
              <a:t>Topography </a:t>
            </a:r>
            <a:r>
              <a:rPr lang="en" sz="2400">
                <a:highlight>
                  <a:srgbClr val="FFFFFF"/>
                </a:highlight>
              </a:rPr>
              <a:t>object that you must create.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Example:</a:t>
            </a:r>
            <a:endParaRPr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311700" y="388100"/>
            <a:ext cx="3327300" cy="41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highlight>
                <a:srgbClr val="FFFFFF"/>
              </a:highlight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491836" y="585355"/>
            <a:ext cx="7237200" cy="44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 smtClean="0">
                <a:solidFill>
                  <a:schemeClr val="dk1"/>
                </a:solidFill>
              </a:rPr>
              <a:t>The </a:t>
            </a:r>
            <a:r>
              <a:rPr lang="en" sz="2400" b="1" dirty="0" smtClean="0">
                <a:solidFill>
                  <a:srgbClr val="FF0000"/>
                </a:solidFill>
              </a:rPr>
              <a:t>connectivity </a:t>
            </a:r>
            <a:r>
              <a:rPr lang="en" sz="2400" dirty="0">
                <a:solidFill>
                  <a:schemeClr val="dk1"/>
                </a:solidFill>
              </a:rPr>
              <a:t>of </a:t>
            </a:r>
            <a:r>
              <a:rPr lang="en" sz="2400" b="1" dirty="0">
                <a:solidFill>
                  <a:schemeClr val="dk1"/>
                </a:solidFill>
              </a:rPr>
              <a:t>wireless nodes</a:t>
            </a:r>
            <a:r>
              <a:rPr lang="en" sz="2400" dirty="0">
                <a:solidFill>
                  <a:schemeClr val="dk1"/>
                </a:solidFill>
              </a:rPr>
              <a:t> is determined by their </a:t>
            </a:r>
            <a:r>
              <a:rPr lang="en" sz="2400" b="1" dirty="0">
                <a:solidFill>
                  <a:srgbClr val="0000FF"/>
                </a:solidFill>
              </a:rPr>
              <a:t>distance</a:t>
            </a:r>
            <a:r>
              <a:rPr lang="en" sz="2400" dirty="0">
                <a:solidFill>
                  <a:schemeClr val="dk1"/>
                </a:solidFill>
              </a:rPr>
              <a:t> from one another.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Because </a:t>
            </a:r>
            <a:r>
              <a:rPr lang="en" sz="2400" b="1" dirty="0">
                <a:solidFill>
                  <a:schemeClr val="dk1"/>
                </a:solidFill>
              </a:rPr>
              <a:t>wireless nodes</a:t>
            </a:r>
            <a:r>
              <a:rPr lang="en" sz="2400" dirty="0">
                <a:solidFill>
                  <a:schemeClr val="dk1"/>
                </a:solidFill>
              </a:rPr>
              <a:t> can </a:t>
            </a:r>
            <a:r>
              <a:rPr lang="en" sz="2400" b="1" dirty="0">
                <a:solidFill>
                  <a:srgbClr val="FF0000"/>
                </a:solidFill>
              </a:rPr>
              <a:t>MOVE</a:t>
            </a:r>
            <a:r>
              <a:rPr lang="en" sz="2400" dirty="0">
                <a:solidFill>
                  <a:schemeClr val="dk1"/>
                </a:solidFill>
              </a:rPr>
              <a:t>, their </a:t>
            </a:r>
            <a:r>
              <a:rPr lang="en" sz="2400" b="1" dirty="0">
                <a:solidFill>
                  <a:srgbClr val="0000FF"/>
                </a:solidFill>
              </a:rPr>
              <a:t>distances</a:t>
            </a:r>
            <a:r>
              <a:rPr lang="en" sz="2400" dirty="0">
                <a:solidFill>
                  <a:schemeClr val="dk1"/>
                </a:solidFill>
              </a:rPr>
              <a:t> from one another </a:t>
            </a:r>
            <a:r>
              <a:rPr lang="en" sz="2400" b="1" dirty="0">
                <a:solidFill>
                  <a:srgbClr val="FF0000"/>
                </a:solidFill>
              </a:rPr>
              <a:t>change over time</a:t>
            </a:r>
            <a:endParaRPr sz="2400" b="1" dirty="0">
              <a:solidFill>
                <a:srgbClr val="FF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To </a:t>
            </a:r>
            <a:r>
              <a:rPr lang="en" sz="2400" b="1" dirty="0">
                <a:solidFill>
                  <a:srgbClr val="FF0000"/>
                </a:solidFill>
              </a:rPr>
              <a:t>keep track</a:t>
            </a:r>
            <a:r>
              <a:rPr lang="en" sz="2400" dirty="0">
                <a:solidFill>
                  <a:schemeClr val="dk1"/>
                </a:solidFill>
              </a:rPr>
              <a:t> of their </a:t>
            </a:r>
            <a:r>
              <a:rPr lang="en" sz="2400" b="1" dirty="0">
                <a:solidFill>
                  <a:srgbClr val="0000FF"/>
                </a:solidFill>
              </a:rPr>
              <a:t>positions </a:t>
            </a:r>
            <a:r>
              <a:rPr lang="en" sz="2400" dirty="0">
                <a:solidFill>
                  <a:schemeClr val="dk1"/>
                </a:solidFill>
              </a:rPr>
              <a:t>in the </a:t>
            </a:r>
            <a:r>
              <a:rPr lang="en" sz="2400" b="1" dirty="0">
                <a:solidFill>
                  <a:srgbClr val="FF0000"/>
                </a:solidFill>
              </a:rPr>
              <a:t>topology grid</a:t>
            </a:r>
            <a:r>
              <a:rPr lang="en" sz="2400" dirty="0">
                <a:solidFill>
                  <a:schemeClr val="dk1"/>
                </a:solidFill>
              </a:rPr>
              <a:t>, we need to create a </a:t>
            </a:r>
            <a:r>
              <a:rPr lang="en" sz="2400" b="1" dirty="0">
                <a:solidFill>
                  <a:srgbClr val="0000FF"/>
                </a:solidFill>
              </a:rPr>
              <a:t>General Operations Director (GOD)</a:t>
            </a:r>
            <a:r>
              <a:rPr lang="en" sz="2400" dirty="0">
                <a:solidFill>
                  <a:schemeClr val="dk1"/>
                </a:solidFill>
              </a:rPr>
              <a:t> object.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Example : </a:t>
            </a:r>
            <a:r>
              <a:rPr lang="en" sz="2400" b="1" dirty="0">
                <a:solidFill>
                  <a:schemeClr val="dk1"/>
                </a:solidFill>
              </a:rPr>
              <a:t>create-god $val(nn) ( before creating wireless nodes)</a:t>
            </a:r>
            <a:endParaRPr sz="2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553</Words>
  <Application>Microsoft Office PowerPoint</Application>
  <PresentationFormat>On-screen Show (16:9)</PresentationFormat>
  <Paragraphs>88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Simple Light</vt:lpstr>
      <vt:lpstr>Bandwidth and Through</vt:lpstr>
      <vt:lpstr> </vt:lpstr>
      <vt:lpstr>PowerPoint Presentation</vt:lpstr>
      <vt:lpstr>              Wireless simulations in ns2</vt:lpstr>
      <vt:lpstr>              Wireless simulations in ns2</vt:lpstr>
      <vt:lpstr>              Wireless simulations in ns2</vt:lpstr>
      <vt:lpstr>PowerPoint Presentation</vt:lpstr>
      <vt:lpstr>PowerPoint Presentation</vt:lpstr>
      <vt:lpstr>PowerPoint Presentation</vt:lpstr>
      <vt:lpstr>              Wireless simulations in ns2</vt:lpstr>
      <vt:lpstr>PowerPoint Presentation</vt:lpstr>
      <vt:lpstr>TO CHECK NEW TRACE FILE FORMAT FOR WIRELESS</vt:lpstr>
      <vt:lpstr>Today Assignments</vt:lpstr>
      <vt:lpstr>Today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Wireless simulations in ns2</dc:title>
  <cp:lastModifiedBy>VENKATA PHANIKRISHNA balam</cp:lastModifiedBy>
  <cp:revision>8</cp:revision>
  <dcterms:modified xsi:type="dcterms:W3CDTF">2019-01-22T05:08:50Z</dcterms:modified>
</cp:coreProperties>
</file>