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924" r:id="rId1"/>
  </p:sldMasterIdLst>
  <p:notesMasterIdLst>
    <p:notesMasterId r:id="rId8"/>
  </p:notesMasterIdLst>
  <p:handoutMasterIdLst>
    <p:handoutMasterId r:id="rId9"/>
  </p:handoutMasterIdLst>
  <p:sldIdLst>
    <p:sldId id="3496" r:id="rId2"/>
    <p:sldId id="3497" r:id="rId3"/>
    <p:sldId id="3501" r:id="rId4"/>
    <p:sldId id="3499" r:id="rId5"/>
    <p:sldId id="3498" r:id="rId6"/>
    <p:sldId id="3500" r:id="rId7"/>
  </p:sldIdLst>
  <p:sldSz cx="9906000" cy="6858000" type="A4"/>
  <p:notesSz cx="6807200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000" kern="1200">
        <a:solidFill>
          <a:srgbClr val="000000"/>
        </a:solidFill>
        <a:latin typeface="Century Gothic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000" kern="1200">
        <a:solidFill>
          <a:srgbClr val="000000"/>
        </a:solidFill>
        <a:latin typeface="Century Gothic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000" kern="1200">
        <a:solidFill>
          <a:srgbClr val="000000"/>
        </a:solidFill>
        <a:latin typeface="Century Gothic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000" kern="1200">
        <a:solidFill>
          <a:srgbClr val="000000"/>
        </a:solidFill>
        <a:latin typeface="Century Gothic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000" kern="1200">
        <a:solidFill>
          <a:srgbClr val="000000"/>
        </a:solidFill>
        <a:latin typeface="Century Gothic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rgbClr val="000000"/>
        </a:solidFill>
        <a:latin typeface="Century Gothic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rgbClr val="000000"/>
        </a:solidFill>
        <a:latin typeface="Century Gothic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rgbClr val="000000"/>
        </a:solidFill>
        <a:latin typeface="Century Gothic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rgbClr val="000000"/>
        </a:solidFill>
        <a:latin typeface="Century Gothic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482">
          <p15:clr>
            <a:srgbClr val="A4A3A4"/>
          </p15:clr>
        </p15:guide>
        <p15:guide id="4" orient="horz" pos="618">
          <p15:clr>
            <a:srgbClr val="A4A3A4"/>
          </p15:clr>
        </p15:guide>
        <p15:guide id="5" orient="horz" pos="663">
          <p15:clr>
            <a:srgbClr val="A4A3A4"/>
          </p15:clr>
        </p15:guide>
        <p15:guide id="6" pos="1215">
          <p15:clr>
            <a:srgbClr val="A4A3A4"/>
          </p15:clr>
        </p15:guide>
        <p15:guide id="7" pos="6023">
          <p15:clr>
            <a:srgbClr val="A4A3A4"/>
          </p15:clr>
        </p15:guide>
        <p15:guide id="8" pos="1260">
          <p15:clr>
            <a:srgbClr val="A4A3A4"/>
          </p15:clr>
        </p15:guide>
        <p15:guide id="9" pos="2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A50021"/>
    <a:srgbClr val="FFFFCC"/>
    <a:srgbClr val="CCFFCC"/>
    <a:srgbClr val="FFFF66"/>
    <a:srgbClr val="99CC00"/>
    <a:srgbClr val="006600"/>
    <a:srgbClr val="CCFFFF"/>
    <a:srgbClr val="66FFFF"/>
    <a:srgbClr val="FF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34580" autoAdjust="0"/>
    <p:restoredTop sz="86410" autoAdjust="0"/>
  </p:normalViewPr>
  <p:slideViewPr>
    <p:cSldViewPr snapToObjects="1">
      <p:cViewPr varScale="1">
        <p:scale>
          <a:sx n="89" d="100"/>
          <a:sy n="89" d="100"/>
        </p:scale>
        <p:origin x="234" y="78"/>
      </p:cViewPr>
      <p:guideLst>
        <p:guide orient="horz"/>
        <p:guide orient="horz" pos="4065"/>
        <p:guide orient="horz" pos="482"/>
        <p:guide orient="horz" pos="618"/>
        <p:guide orient="horz" pos="663"/>
        <p:guide pos="1215"/>
        <p:guide pos="6023"/>
        <p:guide pos="1260"/>
        <p:guide pos="262"/>
      </p:guideLst>
    </p:cSldViewPr>
  </p:slideViewPr>
  <p:outlineViewPr>
    <p:cViewPr>
      <p:scale>
        <a:sx n="33" d="100"/>
        <a:sy n="33" d="100"/>
      </p:scale>
      <p:origin x="0" y="38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Objects="1">
      <p:cViewPr varScale="1">
        <p:scale>
          <a:sx n="58" d="100"/>
          <a:sy n="58" d="100"/>
        </p:scale>
        <p:origin x="-3456" y="-96"/>
      </p:cViewPr>
      <p:guideLst>
        <p:guide orient="horz" pos="3131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7"/>
            <a:ext cx="29511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49" tIns="44774" rIns="89549" bIns="44774" numCol="1" anchor="t" anchorCtr="0" compatLnSpc="1">
            <a:prstTxWarp prst="textNoShape">
              <a:avLst/>
            </a:prstTxWarp>
          </a:bodyPr>
          <a:lstStyle>
            <a:lvl1pPr algn="l" defTabSz="895508" eaLnBrk="1" latin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038" y="7"/>
            <a:ext cx="29511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49" tIns="44774" rIns="89549" bIns="44774" numCol="1" anchor="t" anchorCtr="0" compatLnSpc="1">
            <a:prstTxWarp prst="textNoShape">
              <a:avLst/>
            </a:prstTxWarp>
          </a:bodyPr>
          <a:lstStyle>
            <a:lvl1pPr algn="r" defTabSz="895508" eaLnBrk="1" latin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" y="9440871"/>
            <a:ext cx="29511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49" tIns="44774" rIns="89549" bIns="44774" numCol="1" anchor="b" anchorCtr="0" compatLnSpc="1">
            <a:prstTxWarp prst="textNoShape">
              <a:avLst/>
            </a:prstTxWarp>
          </a:bodyPr>
          <a:lstStyle>
            <a:lvl1pPr algn="l" defTabSz="895508" eaLnBrk="1" latin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038" y="9440871"/>
            <a:ext cx="29511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49" tIns="44774" rIns="89549" bIns="44774" numCol="1" anchor="b" anchorCtr="0" compatLnSpc="1">
            <a:prstTxWarp prst="textNoShape">
              <a:avLst/>
            </a:prstTxWarp>
          </a:bodyPr>
          <a:lstStyle>
            <a:lvl1pPr algn="r" defTabSz="895508" eaLnBrk="1" latin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38878A3-376D-4839-AFAD-6B5067A8B1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66754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0"/>
            <a:ext cx="2917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1" tIns="44779" rIns="89561" bIns="44779" numCol="1" anchor="t" anchorCtr="0" compatLnSpc="1">
            <a:prstTxWarp prst="textNoShape">
              <a:avLst/>
            </a:prstTxWarp>
          </a:bodyPr>
          <a:lstStyle>
            <a:lvl1pPr algn="l" defTabSz="895508" eaLnBrk="1" latin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94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8579" y="0"/>
            <a:ext cx="299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1" tIns="44779" rIns="89561" bIns="44779" numCol="1" anchor="t" anchorCtr="0" compatLnSpc="1">
            <a:prstTxWarp prst="textNoShape">
              <a:avLst/>
            </a:prstTxWarp>
          </a:bodyPr>
          <a:lstStyle>
            <a:lvl1pPr algn="r" defTabSz="895508" eaLnBrk="1" latin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49300" y="762000"/>
            <a:ext cx="5330825" cy="3690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4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9" y="4760913"/>
            <a:ext cx="4989513" cy="445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1" tIns="44779" rIns="89561" bIns="44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94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" y="9440863"/>
            <a:ext cx="29178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1" tIns="44779" rIns="89561" bIns="44779" numCol="1" anchor="b" anchorCtr="0" compatLnSpc="1">
            <a:prstTxWarp prst="textNoShape">
              <a:avLst/>
            </a:prstTxWarp>
          </a:bodyPr>
          <a:lstStyle>
            <a:lvl1pPr algn="l" defTabSz="895508" eaLnBrk="1" latin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94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8579" y="9440863"/>
            <a:ext cx="29956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1" tIns="44779" rIns="89561" bIns="44779" numCol="1" anchor="b" anchorCtr="0" compatLnSpc="1">
            <a:prstTxWarp prst="textNoShape">
              <a:avLst/>
            </a:prstTxWarp>
          </a:bodyPr>
          <a:lstStyle>
            <a:lvl1pPr algn="r" defTabSz="895508" eaLnBrk="1" latin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F31FCCA-1E47-432D-9574-A2A32471DD5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68397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31FCCA-1E47-432D-9574-A2A32471DD5A}" type="slidenum">
              <a:rPr lang="en-US" altLang="ko-KR" smtClean="0"/>
              <a:pPr>
                <a:defRPr/>
              </a:pPr>
              <a:t>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9608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31FCCA-1E47-432D-9574-A2A32471DD5A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3051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31FCCA-1E47-432D-9574-A2A32471DD5A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2796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31FCCA-1E47-432D-9574-A2A32471DD5A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2016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31FCCA-1E47-432D-9574-A2A32471DD5A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640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31FCCA-1E47-432D-9574-A2A32471DD5A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4791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2481" y="620688"/>
            <a:ext cx="9361040" cy="355482"/>
          </a:xfrm>
        </p:spPr>
        <p:txBody>
          <a:bodyPr wrap="square">
            <a:spAutoFit/>
          </a:bodyPr>
          <a:lstStyle>
            <a:lvl1pPr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589" y="44450"/>
            <a:ext cx="8784852" cy="533400"/>
          </a:xfrm>
        </p:spPr>
        <p:txBody>
          <a:bodyPr/>
          <a:lstStyle>
            <a:lvl1pPr>
              <a:defRPr sz="2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44164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001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2"/>
          </p:nvPr>
        </p:nvSpPr>
        <p:spPr>
          <a:xfrm>
            <a:off x="272480" y="665292"/>
            <a:ext cx="9361040" cy="35394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eaLnBrk="1" latinLnBrk="0" hangingPunct="1">
              <a:buFontTx/>
              <a:buNone/>
              <a:defRPr lang="ko-KR" altLang="en-US" sz="1700" b="1" dirty="0">
                <a:latin typeface="Arial" pitchFamily="34" charset="0"/>
                <a:ea typeface="돋움" pitchFamily="50" charset="-127"/>
                <a:cs typeface="Arial" pitchFamily="34" charset="0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3"/>
          </p:nvPr>
        </p:nvSpPr>
        <p:spPr>
          <a:xfrm>
            <a:off x="273893" y="104818"/>
            <a:ext cx="184731" cy="400110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>
              <a:buFontTx/>
              <a:buNone/>
              <a:defRPr lang="ko-KR" altLang="en-US" sz="2000" b="1" dirty="0">
                <a:latin typeface="Arial" pitchFamily="34" charset="0"/>
                <a:ea typeface="돋움" pitchFamily="50" charset="-127"/>
                <a:cs typeface="Arial" pitchFamily="34" charset="0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4" name="텍스트 개체 틀 12"/>
          <p:cNvSpPr>
            <a:spLocks noGrp="1"/>
          </p:cNvSpPr>
          <p:nvPr>
            <p:ph type="body" sz="quarter" idx="14"/>
          </p:nvPr>
        </p:nvSpPr>
        <p:spPr>
          <a:xfrm>
            <a:off x="9448789" y="165828"/>
            <a:ext cx="184731" cy="33855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r">
              <a:buFontTx/>
              <a:buNone/>
              <a:defRPr lang="ko-KR" altLang="en-US" sz="1600" b="1" dirty="0">
                <a:latin typeface="Arial" pitchFamily="34" charset="0"/>
                <a:ea typeface="돋움" pitchFamily="50" charset="-127"/>
                <a:cs typeface="Arial" pitchFamily="34" charset="0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1113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2480" y="548680"/>
            <a:ext cx="9360470" cy="355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8588" y="44450"/>
            <a:ext cx="87852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Line 14"/>
          <p:cNvSpPr>
            <a:spLocks noChangeShapeType="1"/>
          </p:cNvSpPr>
          <p:nvPr userDrawn="1"/>
        </p:nvSpPr>
        <p:spPr bwMode="auto">
          <a:xfrm>
            <a:off x="0" y="534988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4656138" y="6524625"/>
            <a:ext cx="575799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C3544E17-0DF7-4738-91CA-FA8B6FD792C3}" type="slidenum">
              <a:rPr lang="en-US" altLang="ko-KR" sz="105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‹#›</a:t>
            </a:fld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/ 2</a:t>
            </a:r>
            <a:endParaRPr lang="ko-KR" altLang="en-US" sz="10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8337376" y="6513470"/>
            <a:ext cx="1468437" cy="2762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srgbClr val="FFFFFF">
                    <a:lumMod val="75000"/>
                  </a:srgbClr>
                </a:solidFill>
              </a:rPr>
              <a:t>LGE Confidential</a:t>
            </a:r>
            <a:endParaRPr lang="ko-KR" altLang="en-US" sz="1200" dirty="0">
              <a:solidFill>
                <a:srgbClr val="FFFFFF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49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0" indent="0" algn="l" rtl="0" eaLnBrk="0" fontAlgn="base" hangingPunct="0">
        <a:lnSpc>
          <a:spcPct val="114000"/>
        </a:lnSpc>
        <a:spcBef>
          <a:spcPts val="0"/>
        </a:spcBef>
        <a:spcAft>
          <a:spcPts val="600"/>
        </a:spcAft>
        <a:defRPr kumimoji="1" sz="15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39750" indent="-177800" algn="l" rtl="0" eaLnBrk="0" fontAlgn="base" latinLnBrk="1" hangingPunct="0">
        <a:spcBef>
          <a:spcPct val="40000"/>
        </a:spcBef>
        <a:spcAft>
          <a:spcPct val="0"/>
        </a:spcAft>
        <a:buChar char="–"/>
        <a:defRPr kumimoji="1" sz="12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896938" indent="-177800" algn="l" rtl="0" eaLnBrk="0" fontAlgn="base" latinLnBrk="1" hangingPunct="0">
        <a:spcBef>
          <a:spcPct val="4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254125" indent="-177800" algn="l" rtl="0" eaLnBrk="0" fontAlgn="base" latinLnBrk="1" hangingPunct="0">
        <a:spcBef>
          <a:spcPct val="4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1611313" indent="-177800" algn="l" rtl="0" eaLnBrk="0" fontAlgn="base" latinLnBrk="1" hangingPunct="0">
        <a:spcBef>
          <a:spcPct val="4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068513" indent="-177800" algn="l" rtl="0" fontAlgn="base" latinLnBrk="1">
        <a:spcBef>
          <a:spcPct val="4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525713" indent="-177800" algn="l" rtl="0" fontAlgn="base" latinLnBrk="1">
        <a:spcBef>
          <a:spcPct val="4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2982913" indent="-177800" algn="l" rtl="0" fontAlgn="base" latinLnBrk="1">
        <a:spcBef>
          <a:spcPct val="4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440113" indent="-177800" algn="l" rtl="0" fontAlgn="base" latinLnBrk="1">
        <a:spcBef>
          <a:spcPct val="4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798" y="2460719"/>
            <a:ext cx="2505075" cy="1876425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 Management – Pages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85061" y="908720"/>
            <a:ext cx="6596131" cy="5566706"/>
          </a:xfrm>
          <a:prstGeom prst="roundRect">
            <a:avLst>
              <a:gd name="adj" fmla="val 1576"/>
            </a:avLst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ko-KR" altLang="en-US" sz="1400">
              <a:solidFill>
                <a:srgbClr val="3333CC"/>
              </a:solidFill>
              <a:ea typeface="돋움" pitchFamily="50" charset="-127"/>
            </a:endParaRPr>
          </a:p>
        </p:txBody>
      </p:sp>
      <p:sp>
        <p:nvSpPr>
          <p:cNvPr id="16" name="모서리가 둥근 직사각형 60"/>
          <p:cNvSpPr/>
          <p:nvPr/>
        </p:nvSpPr>
        <p:spPr bwMode="auto">
          <a:xfrm>
            <a:off x="6796246" y="908720"/>
            <a:ext cx="3039633" cy="5570984"/>
          </a:xfrm>
          <a:prstGeom prst="roundRect">
            <a:avLst>
              <a:gd name="adj" fmla="val 1576"/>
            </a:avLst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ko-KR" altLang="en-US" sz="1400">
              <a:solidFill>
                <a:srgbClr val="3333CC"/>
              </a:solidFill>
              <a:ea typeface="돋움" pitchFamily="50" charset="-127"/>
            </a:endParaRPr>
          </a:p>
        </p:txBody>
      </p:sp>
      <p:sp>
        <p:nvSpPr>
          <p:cNvPr id="17" name="타원 73"/>
          <p:cNvSpPr/>
          <p:nvPr/>
        </p:nvSpPr>
        <p:spPr>
          <a:xfrm>
            <a:off x="4196854" y="4098759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96246" y="3075767"/>
            <a:ext cx="299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 smtClean="0">
                <a:latin typeface="맑은 고딕" pitchFamily="50" charset="-127"/>
                <a:ea typeface="맑은 고딕" pitchFamily="50" charset="-127"/>
              </a:rPr>
              <a:t>Po </a:t>
            </a:r>
            <a:r>
              <a:rPr lang="es-PE" sz="1200" b="1" dirty="0" err="1" smtClean="0">
                <a:latin typeface="맑은 고딕" pitchFamily="50" charset="-127"/>
                <a:ea typeface="맑은 고딕" pitchFamily="50" charset="-127"/>
              </a:rPr>
              <a:t>Register</a:t>
            </a:r>
            <a:endParaRPr lang="es-PE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es-PE" sz="1200" dirty="0" err="1" smtClean="0">
                <a:latin typeface="맑은 고딕" pitchFamily="50" charset="-127"/>
                <a:ea typeface="맑은 고딕" pitchFamily="50" charset="-127"/>
              </a:rPr>
              <a:t>Select</a:t>
            </a: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s-PE" sz="1200" dirty="0" err="1" smtClean="0">
                <a:latin typeface="맑은 고딕" pitchFamily="50" charset="-127"/>
                <a:ea typeface="맑은 고딕" pitchFamily="50" charset="-127"/>
              </a:rPr>
              <a:t>this</a:t>
            </a: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s-PE" sz="1200" dirty="0" err="1" smtClean="0">
                <a:latin typeface="맑은 고딕" pitchFamily="50" charset="-127"/>
                <a:ea typeface="맑은 고딕" pitchFamily="50" charset="-127"/>
              </a:rPr>
              <a:t>section</a:t>
            </a: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 to open PO Management module.</a:t>
            </a:r>
            <a:endParaRPr lang="es-PE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1378235" y="4098759"/>
            <a:ext cx="1800200" cy="238385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entury Gothic" pitchFamily="34" charset="0"/>
              <a:ea typeface="굴림" pitchFamily="50" charset="-127"/>
            </a:endParaRPr>
          </a:p>
        </p:txBody>
      </p:sp>
      <p:cxnSp>
        <p:nvCxnSpPr>
          <p:cNvPr id="9" name="Straight Arrow Connector 8"/>
          <p:cNvCxnSpPr>
            <a:stCxn id="24" idx="3"/>
            <a:endCxn id="17" idx="2"/>
          </p:cNvCxnSpPr>
          <p:nvPr/>
        </p:nvCxnSpPr>
        <p:spPr bwMode="auto">
          <a:xfrm flipV="1">
            <a:off x="3178435" y="4206709"/>
            <a:ext cx="1018419" cy="11243"/>
          </a:xfrm>
          <a:prstGeom prst="straightConnector1">
            <a:avLst/>
          </a:prstGeom>
          <a:solidFill>
            <a:srgbClr val="FFFFFF"/>
          </a:solidFill>
          <a:ln w="31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29128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 Management – Pages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85062" y="908720"/>
            <a:ext cx="6546462" cy="5566706"/>
          </a:xfrm>
          <a:prstGeom prst="roundRect">
            <a:avLst>
              <a:gd name="adj" fmla="val 1576"/>
            </a:avLst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ko-KR" altLang="en-US" sz="1400">
              <a:solidFill>
                <a:srgbClr val="3333CC"/>
              </a:solidFill>
              <a:ea typeface="돋움" pitchFamily="50" charset="-127"/>
            </a:endParaRPr>
          </a:p>
        </p:txBody>
      </p:sp>
      <p:sp>
        <p:nvSpPr>
          <p:cNvPr id="16" name="모서리가 둥근 직사각형 60"/>
          <p:cNvSpPr/>
          <p:nvPr/>
        </p:nvSpPr>
        <p:spPr bwMode="auto">
          <a:xfrm>
            <a:off x="6769272" y="908720"/>
            <a:ext cx="3066608" cy="5570984"/>
          </a:xfrm>
          <a:prstGeom prst="roundRect">
            <a:avLst>
              <a:gd name="adj" fmla="val 1576"/>
            </a:avLst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ko-KR" altLang="en-US" sz="1400">
              <a:solidFill>
                <a:srgbClr val="3333CC"/>
              </a:solidFill>
              <a:ea typeface="돋움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69272" y="1874775"/>
            <a:ext cx="313672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 err="1" smtClean="0">
                <a:latin typeface="맑은 고딕" pitchFamily="50" charset="-127"/>
                <a:ea typeface="맑은 고딕" pitchFamily="50" charset="-127"/>
              </a:rPr>
              <a:t>Submission</a:t>
            </a:r>
            <a:r>
              <a:rPr lang="es-PE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s-PE" sz="1200" b="1" dirty="0" err="1" smtClean="0">
                <a:latin typeface="맑은 고딕" pitchFamily="50" charset="-127"/>
                <a:ea typeface="맑은 고딕" pitchFamily="50" charset="-127"/>
              </a:rPr>
              <a:t>Form</a:t>
            </a:r>
            <a:r>
              <a:rPr lang="es-PE" sz="1200" b="1" dirty="0" smtClean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marL="228600" indent="-228600">
              <a:buAutoNum type="arabicPeriod"/>
            </a:pPr>
            <a:r>
              <a:rPr lang="es-PE" sz="1200" dirty="0" err="1">
                <a:latin typeface="맑은 고딕" pitchFamily="50" charset="-127"/>
                <a:ea typeface="맑은 고딕" pitchFamily="50" charset="-127"/>
              </a:rPr>
              <a:t>Registrant's</a:t>
            </a:r>
            <a:r>
              <a:rPr lang="es-PE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s-PE" sz="1200" dirty="0" err="1">
                <a:latin typeface="맑은 고딕" pitchFamily="50" charset="-127"/>
                <a:ea typeface="맑은 고딕" pitchFamily="50" charset="-127"/>
              </a:rPr>
              <a:t>name</a:t>
            </a:r>
            <a:r>
              <a:rPr lang="es-PE" sz="1200" dirty="0">
                <a:latin typeface="맑은 고딕" pitchFamily="50" charset="-127"/>
                <a:ea typeface="맑은 고딕" pitchFamily="50" charset="-127"/>
              </a:rPr>
              <a:t> (KAM)</a:t>
            </a:r>
            <a:endParaRPr lang="es-PE" sz="12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es-PE" sz="1200" dirty="0" err="1">
                <a:latin typeface="맑은 고딕" pitchFamily="50" charset="-127"/>
                <a:ea typeface="맑은 고딕" pitchFamily="50" charset="-127"/>
              </a:rPr>
              <a:t>Enter</a:t>
            </a:r>
            <a:r>
              <a:rPr lang="es-PE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s-PE" sz="1200" dirty="0" err="1">
                <a:latin typeface="맑은 고딕" pitchFamily="50" charset="-127"/>
                <a:ea typeface="맑은 고딕" pitchFamily="50" charset="-127"/>
              </a:rPr>
              <a:t>registrant's</a:t>
            </a:r>
            <a:r>
              <a:rPr lang="es-PE" sz="1200" dirty="0">
                <a:latin typeface="맑은 고딕" pitchFamily="50" charset="-127"/>
                <a:ea typeface="맑은 고딕" pitchFamily="50" charset="-127"/>
              </a:rPr>
              <a:t> email (KAM)</a:t>
            </a:r>
            <a:endParaRPr lang="es-PE" sz="12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en-US" sz="1200" dirty="0">
                <a:latin typeface="맑은 고딕" pitchFamily="50" charset="-127"/>
                <a:ea typeface="맑은 고딕" pitchFamily="50" charset="-127"/>
              </a:rPr>
              <a:t>Select the customer associated with the PO.</a:t>
            </a: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맑은 고딕" pitchFamily="50" charset="-127"/>
                <a:ea typeface="맑은 고딕" pitchFamily="50" charset="-127"/>
              </a:rPr>
              <a:t>Option to add new clients if they are not found in the list</a:t>
            </a:r>
            <a:r>
              <a:rPr lang="es-PE" sz="1200" b="1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s-PE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en-US" sz="1200" dirty="0">
                <a:latin typeface="맑은 고딕" pitchFamily="50" charset="-127"/>
                <a:ea typeface="맑은 고딕" pitchFamily="50" charset="-127"/>
              </a:rPr>
              <a:t>If the DP needs to be put in copy (</a:t>
            </a:r>
            <a:r>
              <a:rPr lang="en-US" sz="1200" dirty="0" err="1">
                <a:latin typeface="맑은 고딕" pitchFamily="50" charset="-127"/>
                <a:ea typeface="맑은 고딕" pitchFamily="50" charset="-127"/>
              </a:rPr>
              <a:t>CC'd</a:t>
            </a:r>
            <a:r>
              <a:rPr lang="en-US" sz="1200" dirty="0">
                <a:latin typeface="맑은 고딕" pitchFamily="50" charset="-127"/>
                <a:ea typeface="맑은 고딕" pitchFamily="50" charset="-127"/>
              </a:rPr>
              <a:t>), you can check the boxes you deem necessary.</a:t>
            </a:r>
            <a:endParaRPr lang="es-PE" sz="12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en-US" sz="1200" dirty="0">
                <a:latin typeface="맑은 고딕" pitchFamily="50" charset="-127"/>
                <a:ea typeface="맑은 고딕" pitchFamily="50" charset="-127"/>
              </a:rPr>
              <a:t>You can enter any observations</a:t>
            </a: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es-PE" sz="1200" dirty="0" err="1">
                <a:latin typeface="맑은 고딕" pitchFamily="50" charset="-127"/>
                <a:ea typeface="맑은 고딕" pitchFamily="50" charset="-127"/>
              </a:rPr>
              <a:t>Attach</a:t>
            </a:r>
            <a:r>
              <a:rPr lang="es-PE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s-PE" sz="1200" dirty="0" err="1">
                <a:latin typeface="맑은 고딕" pitchFamily="50" charset="-127"/>
                <a:ea typeface="맑은 고딕" pitchFamily="50" charset="-127"/>
              </a:rPr>
              <a:t>the</a:t>
            </a:r>
            <a:r>
              <a:rPr lang="es-PE" sz="1200" dirty="0">
                <a:latin typeface="맑은 고딕" pitchFamily="50" charset="-127"/>
                <a:ea typeface="맑은 고딕" pitchFamily="50" charset="-127"/>
              </a:rPr>
              <a:t> files.</a:t>
            </a:r>
            <a:endParaRPr lang="es-PE" sz="12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en-US" sz="1200" dirty="0">
                <a:latin typeface="맑은 고딕" pitchFamily="50" charset="-127"/>
                <a:ea typeface="맑은 고딕" pitchFamily="50" charset="-127"/>
              </a:rPr>
              <a:t>Register the PO and send email</a:t>
            </a: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35" y="1179889"/>
            <a:ext cx="6394506" cy="4087468"/>
          </a:xfrm>
          <a:prstGeom prst="rect">
            <a:avLst/>
          </a:prstGeom>
        </p:spPr>
      </p:pic>
      <p:sp>
        <p:nvSpPr>
          <p:cNvPr id="18" name="타원 73"/>
          <p:cNvSpPr/>
          <p:nvPr/>
        </p:nvSpPr>
        <p:spPr>
          <a:xfrm>
            <a:off x="114018" y="2112768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73"/>
          <p:cNvSpPr/>
          <p:nvPr/>
        </p:nvSpPr>
        <p:spPr>
          <a:xfrm>
            <a:off x="3224808" y="2112769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73"/>
          <p:cNvSpPr/>
          <p:nvPr/>
        </p:nvSpPr>
        <p:spPr>
          <a:xfrm>
            <a:off x="114018" y="2853060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73"/>
          <p:cNvSpPr/>
          <p:nvPr/>
        </p:nvSpPr>
        <p:spPr>
          <a:xfrm>
            <a:off x="2434731" y="2503705"/>
            <a:ext cx="215900" cy="2014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73"/>
          <p:cNvSpPr/>
          <p:nvPr/>
        </p:nvSpPr>
        <p:spPr>
          <a:xfrm>
            <a:off x="3224932" y="2853060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73"/>
          <p:cNvSpPr/>
          <p:nvPr/>
        </p:nvSpPr>
        <p:spPr>
          <a:xfrm>
            <a:off x="128589" y="3356992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73"/>
          <p:cNvSpPr/>
          <p:nvPr/>
        </p:nvSpPr>
        <p:spPr>
          <a:xfrm>
            <a:off x="128464" y="4293220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2720751" y="2474945"/>
            <a:ext cx="648073" cy="248215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entury Gothic" pitchFamily="34" charset="0"/>
              <a:ea typeface="굴림" pitchFamily="50" charset="-127"/>
            </a:endParaRPr>
          </a:p>
        </p:txBody>
      </p:sp>
      <p:sp>
        <p:nvSpPr>
          <p:cNvPr id="38" name="타원 73"/>
          <p:cNvSpPr/>
          <p:nvPr/>
        </p:nvSpPr>
        <p:spPr>
          <a:xfrm>
            <a:off x="3249882" y="4752646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8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4371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 Management – Pages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85062" y="908720"/>
            <a:ext cx="6546462" cy="5566706"/>
          </a:xfrm>
          <a:prstGeom prst="roundRect">
            <a:avLst>
              <a:gd name="adj" fmla="val 1576"/>
            </a:avLst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ko-KR" altLang="en-US" sz="1400">
              <a:solidFill>
                <a:srgbClr val="3333CC"/>
              </a:solidFill>
              <a:ea typeface="돋움" pitchFamily="50" charset="-127"/>
            </a:endParaRPr>
          </a:p>
        </p:txBody>
      </p:sp>
      <p:sp>
        <p:nvSpPr>
          <p:cNvPr id="16" name="모서리가 둥근 직사각형 60"/>
          <p:cNvSpPr/>
          <p:nvPr/>
        </p:nvSpPr>
        <p:spPr bwMode="auto">
          <a:xfrm>
            <a:off x="6769272" y="908720"/>
            <a:ext cx="3066608" cy="5570984"/>
          </a:xfrm>
          <a:prstGeom prst="roundRect">
            <a:avLst>
              <a:gd name="adj" fmla="val 1576"/>
            </a:avLst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ko-KR" altLang="en-US" sz="1400">
              <a:solidFill>
                <a:srgbClr val="3333CC"/>
              </a:solidFill>
              <a:ea typeface="돋움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69272" y="1874775"/>
            <a:ext cx="31367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 err="1" smtClean="0">
                <a:latin typeface="맑은 고딕" pitchFamily="50" charset="-127"/>
                <a:ea typeface="맑은 고딕" pitchFamily="50" charset="-127"/>
              </a:rPr>
              <a:t>Submission</a:t>
            </a:r>
            <a:r>
              <a:rPr lang="es-PE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s-PE" sz="1200" b="1" dirty="0" err="1" smtClean="0">
                <a:latin typeface="맑은 고딕" pitchFamily="50" charset="-127"/>
                <a:ea typeface="맑은 고딕" pitchFamily="50" charset="-127"/>
              </a:rPr>
              <a:t>Form</a:t>
            </a:r>
            <a:r>
              <a:rPr lang="es-PE" sz="1200" b="1" dirty="0" smtClean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s-PE" sz="1200" b="1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es-PE" sz="1200" dirty="0" err="1">
                <a:latin typeface="맑은 고딕" pitchFamily="50" charset="-127"/>
                <a:ea typeface="맑은 고딕" pitchFamily="50" charset="-127"/>
              </a:rPr>
              <a:t>Select</a:t>
            </a:r>
            <a:r>
              <a:rPr lang="es-PE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s-PE" sz="1200" dirty="0" err="1" smtClean="0">
                <a:latin typeface="맑은 고딕" pitchFamily="50" charset="-127"/>
                <a:ea typeface="맑은 고딕" pitchFamily="50" charset="-127"/>
              </a:rPr>
              <a:t>Customer</a:t>
            </a:r>
            <a:endParaRPr lang="es-PE" sz="12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lphaLcPeriod"/>
            </a:pPr>
            <a:r>
              <a:rPr lang="en-US" sz="1200" dirty="0">
                <a:latin typeface="맑은 고딕" pitchFamily="50" charset="-127"/>
                <a:ea typeface="맑은 고딕" pitchFamily="50" charset="-127"/>
              </a:rPr>
              <a:t>In this field, you can type the client to search for, and the total list will be filtered until the correct one is found, as shown in the second </a:t>
            </a:r>
            <a:r>
              <a:rPr lang="en-US" sz="1200" dirty="0" smtClean="0">
                <a:latin typeface="맑은 고딕" pitchFamily="50" charset="-127"/>
                <a:ea typeface="맑은 고딕" pitchFamily="50" charset="-127"/>
              </a:rPr>
              <a:t>image</a:t>
            </a:r>
          </a:p>
          <a:p>
            <a:pPr marL="228600" indent="-228600">
              <a:buFont typeface="+mj-lt"/>
              <a:buAutoNum type="alphaLcPeriod"/>
            </a:pPr>
            <a:r>
              <a:rPr lang="en-US" sz="1200" dirty="0">
                <a:latin typeface="맑은 고딕" pitchFamily="50" charset="-127"/>
                <a:ea typeface="맑은 고딕" pitchFamily="50" charset="-127"/>
              </a:rPr>
              <a:t>Complete list of all clients for PO (Purchase Order) registration</a:t>
            </a:r>
            <a:endParaRPr lang="es-PE" sz="12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sz="1200" b="1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en-US" sz="1200" dirty="0" smtClean="0">
                <a:latin typeface="맑은 고딕" pitchFamily="50" charset="-127"/>
                <a:ea typeface="맑은 고딕" pitchFamily="50" charset="-127"/>
              </a:rPr>
              <a:t>If the customer associated with the PO is not found in the list, you can check this box and a field will be enabled to manually enter the customer's name. </a:t>
            </a:r>
            <a:r>
              <a:rPr lang="en-US" sz="1200" b="1" dirty="0" smtClean="0">
                <a:latin typeface="맑은 고딕" pitchFamily="50" charset="-127"/>
                <a:ea typeface="맑은 고딕" pitchFamily="50" charset="-127"/>
              </a:rPr>
              <a:t>Remember to report the absence of the customer so it can be included as soon as possible</a:t>
            </a:r>
            <a:r>
              <a:rPr lang="es-PE" sz="1200" b="1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s-PE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15" y="1129754"/>
            <a:ext cx="3066109" cy="3016254"/>
          </a:xfrm>
          <a:prstGeom prst="rect">
            <a:avLst/>
          </a:prstGeom>
        </p:spPr>
      </p:pic>
      <p:sp>
        <p:nvSpPr>
          <p:cNvPr id="22" name="타원 73"/>
          <p:cNvSpPr/>
          <p:nvPr/>
        </p:nvSpPr>
        <p:spPr>
          <a:xfrm>
            <a:off x="1712702" y="982542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73"/>
          <p:cNvSpPr/>
          <p:nvPr/>
        </p:nvSpPr>
        <p:spPr>
          <a:xfrm>
            <a:off x="194765" y="2354933"/>
            <a:ext cx="215900" cy="2014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4824" y="4905319"/>
            <a:ext cx="3119101" cy="679894"/>
          </a:xfrm>
          <a:prstGeom prst="rect">
            <a:avLst/>
          </a:prstGeom>
        </p:spPr>
      </p:pic>
      <p:sp>
        <p:nvSpPr>
          <p:cNvPr id="25" name="타원 73"/>
          <p:cNvSpPr/>
          <p:nvPr/>
        </p:nvSpPr>
        <p:spPr>
          <a:xfrm>
            <a:off x="3244788" y="4778383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344488" y="1678002"/>
            <a:ext cx="2952328" cy="485817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entury Gothic" pitchFamily="34" charset="0"/>
              <a:ea typeface="굴림" pitchFamily="50" charset="-127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1062" y="1874775"/>
            <a:ext cx="2744806" cy="1412660"/>
          </a:xfrm>
          <a:prstGeom prst="rect">
            <a:avLst/>
          </a:prstGeom>
        </p:spPr>
      </p:pic>
      <p:sp>
        <p:nvSpPr>
          <p:cNvPr id="28" name="타원 73"/>
          <p:cNvSpPr/>
          <p:nvPr/>
        </p:nvSpPr>
        <p:spPr>
          <a:xfrm>
            <a:off x="4835515" y="1812960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73"/>
          <p:cNvSpPr/>
          <p:nvPr/>
        </p:nvSpPr>
        <p:spPr>
          <a:xfrm>
            <a:off x="194765" y="1615301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6322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22" y="1000084"/>
            <a:ext cx="5688632" cy="2624005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 Management – Pages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85061" y="908720"/>
            <a:ext cx="6610811" cy="5566706"/>
          </a:xfrm>
          <a:prstGeom prst="roundRect">
            <a:avLst>
              <a:gd name="adj" fmla="val 1576"/>
            </a:avLst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ko-KR" altLang="en-US" sz="1400">
              <a:solidFill>
                <a:srgbClr val="3333CC"/>
              </a:solidFill>
              <a:ea typeface="돋움" pitchFamily="50" charset="-127"/>
            </a:endParaRPr>
          </a:p>
        </p:txBody>
      </p:sp>
      <p:sp>
        <p:nvSpPr>
          <p:cNvPr id="16" name="모서리가 둥근 직사각형 60"/>
          <p:cNvSpPr/>
          <p:nvPr/>
        </p:nvSpPr>
        <p:spPr bwMode="auto">
          <a:xfrm>
            <a:off x="6897216" y="908720"/>
            <a:ext cx="2938664" cy="5570984"/>
          </a:xfrm>
          <a:prstGeom prst="roundRect">
            <a:avLst>
              <a:gd name="adj" fmla="val 1576"/>
            </a:avLst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ko-KR" altLang="en-US" sz="1400">
              <a:solidFill>
                <a:srgbClr val="3333CC"/>
              </a:solidFill>
              <a:ea typeface="돋움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15303" y="1591049"/>
            <a:ext cx="2865858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 err="1" smtClean="0">
                <a:latin typeface="맑은 고딕" pitchFamily="50" charset="-127"/>
                <a:ea typeface="맑은 고딕" pitchFamily="50" charset="-127"/>
              </a:rPr>
              <a:t>Submission</a:t>
            </a:r>
            <a:r>
              <a:rPr lang="es-PE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s-PE" sz="1200" b="1" dirty="0" err="1" smtClean="0">
                <a:latin typeface="맑은 고딕" pitchFamily="50" charset="-127"/>
                <a:ea typeface="맑은 고딕" pitchFamily="50" charset="-127"/>
              </a:rPr>
              <a:t>Form</a:t>
            </a:r>
            <a:endParaRPr lang="es-PE" sz="12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s-PE" sz="1100" dirty="0" err="1">
                <a:latin typeface="맑은 고딕" pitchFamily="50" charset="-127"/>
                <a:ea typeface="맑은 고딕" pitchFamily="50" charset="-127"/>
              </a:rPr>
              <a:t>Deployment</a:t>
            </a:r>
            <a:r>
              <a:rPr lang="es-PE" sz="1100" dirty="0">
                <a:latin typeface="맑은 고딕" pitchFamily="50" charset="-127"/>
                <a:ea typeface="맑은 고딕" pitchFamily="50" charset="-127"/>
              </a:rPr>
              <a:t> of </a:t>
            </a:r>
            <a:r>
              <a:rPr lang="es-PE" sz="1100" dirty="0" err="1">
                <a:latin typeface="맑은 고딕" pitchFamily="50" charset="-127"/>
                <a:ea typeface="맑은 고딕" pitchFamily="50" charset="-127"/>
              </a:rPr>
              <a:t>Extracted</a:t>
            </a:r>
            <a:r>
              <a:rPr lang="es-PE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s-PE" sz="1100" dirty="0" err="1">
                <a:latin typeface="맑은 고딕" pitchFamily="50" charset="-127"/>
                <a:ea typeface="맑은 고딕" pitchFamily="50" charset="-127"/>
              </a:rPr>
              <a:t>POs</a:t>
            </a:r>
            <a:r>
              <a:rPr lang="es-PE" sz="11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s-PE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en-US" sz="1100" dirty="0">
                <a:latin typeface="맑은 고딕" pitchFamily="50" charset="-127"/>
                <a:ea typeface="맑은 고딕" pitchFamily="50" charset="-127"/>
              </a:rPr>
              <a:t>You can select multiple files</a:t>
            </a:r>
            <a:r>
              <a:rPr lang="es-PE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맑은 고딕" pitchFamily="50" charset="-127"/>
                <a:ea typeface="맑은 고딕" pitchFamily="50" charset="-127"/>
              </a:rPr>
              <a:t>A table will be displayed showing the name of each file and the PO number that was extracted in the second column</a:t>
            </a:r>
            <a:r>
              <a:rPr lang="es-PE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맑은 고딕" pitchFamily="50" charset="-127"/>
                <a:ea typeface="맑은 고딕" pitchFamily="50" charset="-127"/>
              </a:rPr>
              <a:t>Each extracted number is editable in case the automatic extraction was not accurate</a:t>
            </a:r>
            <a:r>
              <a:rPr lang="es-PE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en-US" sz="1100" dirty="0" smtClean="0">
                <a:latin typeface="맑은 고딕" pitchFamily="50" charset="-127"/>
                <a:ea typeface="맑은 고딕" pitchFamily="50" charset="-127"/>
              </a:rPr>
              <a:t>Button </a:t>
            </a:r>
            <a:r>
              <a:rPr lang="en-US" sz="1100" dirty="0">
                <a:latin typeface="맑은 고딕" pitchFamily="50" charset="-127"/>
                <a:ea typeface="맑은 고딕" pitchFamily="50" charset="-127"/>
              </a:rPr>
              <a:t>("+") to add new lines if there are multiple POs in one file, and the button ("-") to delete new lines</a:t>
            </a:r>
            <a:r>
              <a:rPr lang="es-PE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맑은 고딕" pitchFamily="50" charset="-127"/>
                <a:ea typeface="맑은 고딕" pitchFamily="50" charset="-127"/>
              </a:rPr>
              <a:t>For the customers: Saga </a:t>
            </a:r>
            <a:r>
              <a:rPr lang="en-US" sz="1100" dirty="0" err="1">
                <a:latin typeface="맑은 고딕" pitchFamily="50" charset="-127"/>
                <a:ea typeface="맑은 고딕" pitchFamily="50" charset="-127"/>
              </a:rPr>
              <a:t>Falabella</a:t>
            </a:r>
            <a:r>
              <a:rPr lang="en-US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sz="1100" dirty="0" err="1">
                <a:latin typeface="맑은 고딕" pitchFamily="50" charset="-127"/>
                <a:ea typeface="맑은 고딕" pitchFamily="50" charset="-127"/>
              </a:rPr>
              <a:t>Tottus</a:t>
            </a:r>
            <a:r>
              <a:rPr lang="en-US" sz="1100" dirty="0">
                <a:latin typeface="맑은 고딕" pitchFamily="50" charset="-127"/>
                <a:ea typeface="맑은 고딕" pitchFamily="50" charset="-127"/>
              </a:rPr>
              <a:t>, and </a:t>
            </a:r>
            <a:r>
              <a:rPr lang="en-US" sz="1100" dirty="0" err="1">
                <a:latin typeface="맑은 고딕" pitchFamily="50" charset="-127"/>
                <a:ea typeface="맑은 고딕" pitchFamily="50" charset="-127"/>
              </a:rPr>
              <a:t>Tiendas</a:t>
            </a:r>
            <a:r>
              <a:rPr lang="en-US" sz="1100" dirty="0">
                <a:latin typeface="맑은 고딕" pitchFamily="50" charset="-127"/>
                <a:ea typeface="맑은 고딕" pitchFamily="50" charset="-127"/>
              </a:rPr>
              <a:t> del </a:t>
            </a:r>
            <a:r>
              <a:rPr lang="en-US" sz="1100" dirty="0" err="1">
                <a:latin typeface="맑은 고딕" pitchFamily="50" charset="-127"/>
                <a:ea typeface="맑은 고딕" pitchFamily="50" charset="-127"/>
              </a:rPr>
              <a:t>Mejoramiento</a:t>
            </a:r>
            <a:r>
              <a:rPr lang="en-US" sz="1100" dirty="0">
                <a:latin typeface="맑은 고딕" pitchFamily="50" charset="-127"/>
                <a:ea typeface="맑은 고딕" pitchFamily="50" charset="-127"/>
              </a:rPr>
              <a:t> del </a:t>
            </a:r>
            <a:r>
              <a:rPr lang="en-US" sz="1100" dirty="0" err="1">
                <a:latin typeface="맑은 고딕" pitchFamily="50" charset="-127"/>
                <a:ea typeface="맑은 고딕" pitchFamily="50" charset="-127"/>
              </a:rPr>
              <a:t>Hogar</a:t>
            </a:r>
            <a:r>
              <a:rPr lang="en-US" sz="1100" dirty="0"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en-US" sz="1100" dirty="0" err="1">
                <a:latin typeface="맑은 고딕" pitchFamily="50" charset="-127"/>
                <a:ea typeface="맑은 고딕" pitchFamily="50" charset="-127"/>
              </a:rPr>
              <a:t>Sodimac</a:t>
            </a:r>
            <a:r>
              <a:rPr lang="en-US" sz="1100" dirty="0">
                <a:latin typeface="맑은 고딕" pitchFamily="50" charset="-127"/>
                <a:ea typeface="맑은 고딕" pitchFamily="50" charset="-127"/>
              </a:rPr>
              <a:t>). Manual entry of POs is allowed without the need to attach files. In this case, a box will be displayed where you can enter the POs separated by commas, and another box where you can write your observations.</a:t>
            </a:r>
            <a:r>
              <a:rPr lang="es-ES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7" name="타원 73"/>
          <p:cNvSpPr/>
          <p:nvPr/>
        </p:nvSpPr>
        <p:spPr>
          <a:xfrm>
            <a:off x="494077" y="1188510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73"/>
          <p:cNvSpPr/>
          <p:nvPr/>
        </p:nvSpPr>
        <p:spPr>
          <a:xfrm>
            <a:off x="502806" y="1619544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73"/>
          <p:cNvSpPr/>
          <p:nvPr/>
        </p:nvSpPr>
        <p:spPr>
          <a:xfrm>
            <a:off x="4696718" y="1947201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73"/>
          <p:cNvSpPr/>
          <p:nvPr/>
        </p:nvSpPr>
        <p:spPr>
          <a:xfrm>
            <a:off x="6227505" y="1934185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7013" y="3591597"/>
            <a:ext cx="2568725" cy="693693"/>
          </a:xfrm>
          <a:prstGeom prst="rect">
            <a:avLst/>
          </a:prstGeom>
        </p:spPr>
      </p:pic>
      <p:sp>
        <p:nvSpPr>
          <p:cNvPr id="18" name="타원 73"/>
          <p:cNvSpPr/>
          <p:nvPr/>
        </p:nvSpPr>
        <p:spPr>
          <a:xfrm>
            <a:off x="503004" y="4268592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868" y="4426957"/>
            <a:ext cx="5313566" cy="192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41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99" y="2685957"/>
            <a:ext cx="6473660" cy="2012232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 Management – Pages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85061" y="908720"/>
            <a:ext cx="6812155" cy="5566706"/>
          </a:xfrm>
          <a:prstGeom prst="roundRect">
            <a:avLst>
              <a:gd name="adj" fmla="val 1576"/>
            </a:avLst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ko-KR" altLang="en-US" sz="1400">
              <a:solidFill>
                <a:srgbClr val="3333CC"/>
              </a:solidFill>
              <a:ea typeface="돋움" pitchFamily="50" charset="-127"/>
            </a:endParaRPr>
          </a:p>
        </p:txBody>
      </p:sp>
      <p:sp>
        <p:nvSpPr>
          <p:cNvPr id="16" name="모서리가 둥근 직사각형 60"/>
          <p:cNvSpPr/>
          <p:nvPr/>
        </p:nvSpPr>
        <p:spPr bwMode="auto">
          <a:xfrm>
            <a:off x="7041232" y="908720"/>
            <a:ext cx="2794647" cy="5570984"/>
          </a:xfrm>
          <a:prstGeom prst="roundRect">
            <a:avLst>
              <a:gd name="adj" fmla="val 1576"/>
            </a:avLst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ko-KR" altLang="en-US" sz="1400">
              <a:solidFill>
                <a:srgbClr val="3333CC"/>
              </a:solidFill>
              <a:ea typeface="돋움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38173" y="2564904"/>
            <a:ext cx="2794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 err="1" smtClean="0">
                <a:latin typeface="맑은 고딕" pitchFamily="50" charset="-127"/>
                <a:ea typeface="맑은 고딕" pitchFamily="50" charset="-127"/>
              </a:rPr>
              <a:t>Purchase</a:t>
            </a:r>
            <a:r>
              <a:rPr lang="es-PE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s-PE" sz="1200" b="1" dirty="0" err="1" smtClean="0">
                <a:latin typeface="맑은 고딕" pitchFamily="50" charset="-127"/>
                <a:ea typeface="맑은 고딕" pitchFamily="50" charset="-127"/>
              </a:rPr>
              <a:t>history</a:t>
            </a:r>
            <a:endParaRPr lang="es-PE" sz="12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sz="1200" dirty="0">
                <a:latin typeface="맑은 고딕" pitchFamily="50" charset="-127"/>
                <a:ea typeface="맑은 고딕" pitchFamily="50" charset="-127"/>
              </a:rPr>
              <a:t>We can view all records for each PO</a:t>
            </a: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맑은 고딕" pitchFamily="50" charset="-127"/>
                <a:ea typeface="맑은 고딕" pitchFamily="50" charset="-127"/>
              </a:rPr>
              <a:t>Filters to search by PO or to select a specific customer</a:t>
            </a: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맑은 고딕" pitchFamily="50" charset="-127"/>
                <a:ea typeface="맑은 고딕" pitchFamily="50" charset="-127"/>
              </a:rPr>
              <a:t>Table showing the registered POs along with the other data</a:t>
            </a: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736976" y="2959863"/>
            <a:ext cx="1885609" cy="139272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entury Gothic" pitchFamily="34" charset="0"/>
              <a:ea typeface="굴림" pitchFamily="50" charset="-127"/>
            </a:endParaRPr>
          </a:p>
        </p:txBody>
      </p:sp>
      <p:sp>
        <p:nvSpPr>
          <p:cNvPr id="17" name="타원 73"/>
          <p:cNvSpPr/>
          <p:nvPr/>
        </p:nvSpPr>
        <p:spPr>
          <a:xfrm>
            <a:off x="5463880" y="2811512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73"/>
          <p:cNvSpPr/>
          <p:nvPr/>
        </p:nvSpPr>
        <p:spPr>
          <a:xfrm>
            <a:off x="3383188" y="2948250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11" y="1578247"/>
            <a:ext cx="3914775" cy="552450"/>
          </a:xfrm>
          <a:prstGeom prst="rect">
            <a:avLst/>
          </a:prstGeom>
        </p:spPr>
      </p:pic>
      <p:sp>
        <p:nvSpPr>
          <p:cNvPr id="18" name="타원 73"/>
          <p:cNvSpPr/>
          <p:nvPr/>
        </p:nvSpPr>
        <p:spPr>
          <a:xfrm>
            <a:off x="289186" y="1718391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4482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 Management – Pages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85061" y="908720"/>
            <a:ext cx="6812155" cy="5566706"/>
          </a:xfrm>
          <a:prstGeom prst="roundRect">
            <a:avLst>
              <a:gd name="adj" fmla="val 1576"/>
            </a:avLst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ko-KR" altLang="en-US" sz="1400">
              <a:solidFill>
                <a:srgbClr val="3333CC"/>
              </a:solidFill>
              <a:ea typeface="돋움" pitchFamily="50" charset="-127"/>
            </a:endParaRPr>
          </a:p>
        </p:txBody>
      </p:sp>
      <p:sp>
        <p:nvSpPr>
          <p:cNvPr id="16" name="모서리가 둥근 직사각형 60"/>
          <p:cNvSpPr/>
          <p:nvPr/>
        </p:nvSpPr>
        <p:spPr bwMode="auto">
          <a:xfrm>
            <a:off x="7041232" y="908720"/>
            <a:ext cx="2794647" cy="5570984"/>
          </a:xfrm>
          <a:prstGeom prst="roundRect">
            <a:avLst>
              <a:gd name="adj" fmla="val 1576"/>
            </a:avLst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ko-KR" altLang="en-US" sz="1400">
              <a:solidFill>
                <a:srgbClr val="3333CC"/>
              </a:solidFill>
              <a:ea typeface="돋움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3093" y="3118902"/>
            <a:ext cx="2794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 smtClean="0">
                <a:latin typeface="맑은 고딕" pitchFamily="50" charset="-127"/>
                <a:ea typeface="맑은 고딕" pitchFamily="50" charset="-127"/>
              </a:rPr>
              <a:t>Email</a:t>
            </a:r>
          </a:p>
          <a:p>
            <a:r>
              <a:rPr lang="en-US" sz="1200" dirty="0">
                <a:latin typeface="맑은 고딕" pitchFamily="50" charset="-127"/>
                <a:ea typeface="맑은 고딕" pitchFamily="50" charset="-127"/>
              </a:rPr>
              <a:t>Example of email format to be sent once the PO registration is complete</a:t>
            </a:r>
            <a:r>
              <a:rPr lang="en-US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s-PE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04" y="2142560"/>
            <a:ext cx="6289481" cy="324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485717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3175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entury Gothic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3175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entury Gothic" pitchFamily="34" charset="0"/>
            <a:ea typeface="굴림" pitchFamily="50" charset="-127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20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180729</TotalTime>
  <Words>426</Words>
  <Application>Microsoft Office PowerPoint</Application>
  <PresentationFormat>A4 Paper (210x297 mm)</PresentationFormat>
  <Paragraphs>63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맑은 고딕</vt:lpstr>
      <vt:lpstr>Arial</vt:lpstr>
      <vt:lpstr>Century Gothic</vt:lpstr>
      <vt:lpstr>돋움</vt:lpstr>
      <vt:lpstr>굴림</vt:lpstr>
      <vt:lpstr>HY헤드라인M</vt:lpstr>
      <vt:lpstr>1_기본 디자인</vt:lpstr>
      <vt:lpstr>PO Management – Pages</vt:lpstr>
      <vt:lpstr>PO Management – Pages</vt:lpstr>
      <vt:lpstr>PO Management – Pages</vt:lpstr>
      <vt:lpstr>PO Management – Pages</vt:lpstr>
      <vt:lpstr>PO Management – Pages</vt:lpstr>
      <vt:lpstr>PO Management – Pages</vt:lpstr>
    </vt:vector>
  </TitlesOfParts>
  <Company>LG CNS Entrue Consulting Partners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CFO 정기업무보고</dc:title>
  <dc:creator>jeongweon.seo@lge.com</dc:creator>
  <cp:lastModifiedBy>lbernaldo js/LGEPR PI</cp:lastModifiedBy>
  <cp:revision>14619</cp:revision>
  <cp:lastPrinted>2015-07-07T07:24:52Z</cp:lastPrinted>
  <dcterms:created xsi:type="dcterms:W3CDTF">2003-07-01T00:36:00Z</dcterms:created>
  <dcterms:modified xsi:type="dcterms:W3CDTF">2025-10-28T16:14:11Z</dcterms:modified>
</cp:coreProperties>
</file>