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9906000" cy="6858000" type="A4"/>
  <p:notesSz cx="9144000" cy="6858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0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842-A5D1-435E-99D9-12363C5EFD9F}" type="datetimeFigureOut">
              <a:rPr lang="es-PE" smtClean="0"/>
              <a:t>8/07/2024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1680-D6B5-4121-931F-BA0CE51317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814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842-A5D1-435E-99D9-12363C5EFD9F}" type="datetimeFigureOut">
              <a:rPr lang="es-PE" smtClean="0"/>
              <a:t>8/07/2024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1680-D6B5-4121-931F-BA0CE51317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072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842-A5D1-435E-99D9-12363C5EFD9F}" type="datetimeFigureOut">
              <a:rPr lang="es-PE" smtClean="0"/>
              <a:t>8/07/2024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1680-D6B5-4121-931F-BA0CE51317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190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842-A5D1-435E-99D9-12363C5EFD9F}" type="datetimeFigureOut">
              <a:rPr lang="es-PE" smtClean="0"/>
              <a:t>8/07/2024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1680-D6B5-4121-931F-BA0CE51317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3647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842-A5D1-435E-99D9-12363C5EFD9F}" type="datetimeFigureOut">
              <a:rPr lang="es-PE" smtClean="0"/>
              <a:t>8/07/2024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1680-D6B5-4121-931F-BA0CE51317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004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842-A5D1-435E-99D9-12363C5EFD9F}" type="datetimeFigureOut">
              <a:rPr lang="es-PE" smtClean="0"/>
              <a:t>8/07/2024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1680-D6B5-4121-931F-BA0CE51317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6260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842-A5D1-435E-99D9-12363C5EFD9F}" type="datetimeFigureOut">
              <a:rPr lang="es-PE" smtClean="0"/>
              <a:t>8/07/2024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1680-D6B5-4121-931F-BA0CE51317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647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842-A5D1-435E-99D9-12363C5EFD9F}" type="datetimeFigureOut">
              <a:rPr lang="es-PE" smtClean="0"/>
              <a:t>8/07/2024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1680-D6B5-4121-931F-BA0CE51317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08043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842-A5D1-435E-99D9-12363C5EFD9F}" type="datetimeFigureOut">
              <a:rPr lang="es-PE" smtClean="0"/>
              <a:t>8/07/2024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1680-D6B5-4121-931F-BA0CE51317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629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842-A5D1-435E-99D9-12363C5EFD9F}" type="datetimeFigureOut">
              <a:rPr lang="es-PE" smtClean="0"/>
              <a:t>8/07/2024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1680-D6B5-4121-931F-BA0CE51317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8266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4842-A5D1-435E-99D9-12363C5EFD9F}" type="datetimeFigureOut">
              <a:rPr lang="es-PE" smtClean="0"/>
              <a:t>8/07/2024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31680-D6B5-4121-931F-BA0CE51317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597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4842-A5D1-435E-99D9-12363C5EFD9F}" type="datetimeFigureOut">
              <a:rPr lang="es-PE" smtClean="0"/>
              <a:t>8/07/2024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31680-D6B5-4121-931F-BA0CE513174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783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610283" y="866206"/>
            <a:ext cx="6485887" cy="5284125"/>
            <a:chOff x="280673" y="260150"/>
            <a:chExt cx="6485887" cy="5284125"/>
          </a:xfrm>
        </p:grpSpPr>
        <p:sp>
          <p:nvSpPr>
            <p:cNvPr id="4" name="Rectangle 3"/>
            <p:cNvSpPr/>
            <p:nvPr/>
          </p:nvSpPr>
          <p:spPr>
            <a:xfrm>
              <a:off x="280673" y="260150"/>
              <a:ext cx="1626503" cy="2201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PE" sz="1200" dirty="0">
                  <a:solidFill>
                    <a:schemeClr val="tx1"/>
                  </a:solidFill>
                </a:rPr>
                <a:t>*</a:t>
              </a:r>
              <a:r>
                <a:rPr lang="es-PE" sz="1200" dirty="0" err="1">
                  <a:solidFill>
                    <a:schemeClr val="tx1"/>
                  </a:solidFill>
                </a:rPr>
                <a:t>Title</a:t>
              </a:r>
              <a:endParaRPr lang="es-PE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0673" y="592455"/>
              <a:ext cx="1626503" cy="2201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2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0673" y="1015503"/>
              <a:ext cx="1626503" cy="2201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PE" sz="1200" dirty="0">
                  <a:solidFill>
                    <a:schemeClr val="tx1"/>
                  </a:solidFill>
                </a:rPr>
                <a:t>PR PIC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0673" y="1347808"/>
              <a:ext cx="1626503" cy="2201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2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0673" y="1754526"/>
              <a:ext cx="1626503" cy="2201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PE" sz="1200" dirty="0">
                  <a:solidFill>
                    <a:schemeClr val="tx1"/>
                  </a:solidFill>
                </a:rPr>
                <a:t>PR </a:t>
              </a:r>
              <a:r>
                <a:rPr lang="es-PE" sz="1200" dirty="0" err="1">
                  <a:solidFill>
                    <a:schemeClr val="tx1"/>
                  </a:solidFill>
                </a:rPr>
                <a:t>Number</a:t>
              </a:r>
              <a:endParaRPr lang="es-PE" sz="12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0673" y="2086830"/>
              <a:ext cx="1626503" cy="2201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2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0673" y="2551651"/>
              <a:ext cx="1626503" cy="2201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PE" sz="1200" dirty="0">
                  <a:solidFill>
                    <a:schemeClr val="tx1"/>
                  </a:solidFill>
                </a:rPr>
                <a:t>PR </a:t>
              </a:r>
              <a:r>
                <a:rPr lang="es-PE" sz="1200" dirty="0" err="1">
                  <a:solidFill>
                    <a:schemeClr val="tx1"/>
                  </a:solidFill>
                </a:rPr>
                <a:t>Buyer</a:t>
              </a:r>
              <a:endParaRPr lang="es-PE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80673" y="2883956"/>
              <a:ext cx="1626503" cy="2201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2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710365" y="260150"/>
              <a:ext cx="1626503" cy="2201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PE" sz="1200" dirty="0" err="1">
                  <a:solidFill>
                    <a:schemeClr val="tx1"/>
                  </a:solidFill>
                </a:rPr>
                <a:t>Approval</a:t>
              </a:r>
              <a:endParaRPr lang="es-PE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10364" y="537809"/>
              <a:ext cx="1626503" cy="2201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2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10365" y="994722"/>
              <a:ext cx="1626503" cy="2201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PE" sz="1200" dirty="0" err="1">
                  <a:solidFill>
                    <a:schemeClr val="tx1"/>
                  </a:solidFill>
                </a:rPr>
                <a:t>Retail</a:t>
              </a:r>
              <a:endParaRPr lang="es-PE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10364" y="1263257"/>
              <a:ext cx="1626503" cy="2201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2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10365" y="1754526"/>
              <a:ext cx="1626503" cy="2201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PE" sz="1200" dirty="0" err="1">
                  <a:solidFill>
                    <a:schemeClr val="tx1"/>
                  </a:solidFill>
                </a:rPr>
                <a:t>Category</a:t>
              </a:r>
              <a:endParaRPr lang="es-PE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10364" y="2044661"/>
              <a:ext cx="1626503" cy="2201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PE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710364" y="2454200"/>
              <a:ext cx="1626503" cy="2201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PE" sz="1200" dirty="0" err="1">
                  <a:solidFill>
                    <a:schemeClr val="tx1"/>
                  </a:solidFill>
                </a:rPr>
                <a:t>Period</a:t>
              </a:r>
              <a:endParaRPr lang="es-PE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710364" y="2786504"/>
              <a:ext cx="1626503" cy="2201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710364" y="3782181"/>
              <a:ext cx="1626503" cy="2201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PE" sz="1200" dirty="0" err="1">
                  <a:solidFill>
                    <a:schemeClr val="tx1"/>
                  </a:solidFill>
                </a:rPr>
                <a:t>Amount</a:t>
              </a:r>
              <a:endParaRPr lang="es-PE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710364" y="4072316"/>
              <a:ext cx="1626503" cy="2201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2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710366" y="4384874"/>
              <a:ext cx="1626503" cy="2201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PE" sz="1200" dirty="0" err="1" smtClean="0">
                  <a:solidFill>
                    <a:schemeClr val="tx1"/>
                  </a:solidFill>
                </a:rPr>
                <a:t>Approval</a:t>
              </a:r>
              <a:r>
                <a:rPr lang="es-PE" sz="1200" dirty="0" smtClean="0">
                  <a:solidFill>
                    <a:schemeClr val="tx1"/>
                  </a:solidFill>
                </a:rPr>
                <a:t> Status</a:t>
              </a:r>
              <a:endParaRPr lang="es-PE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40057" y="260150"/>
              <a:ext cx="1626503" cy="2201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PE" sz="1200" dirty="0" smtClean="0">
                  <a:solidFill>
                    <a:schemeClr val="tx1"/>
                  </a:solidFill>
                </a:rPr>
                <a:t>Días emitidos</a:t>
              </a:r>
              <a:endParaRPr lang="es-PE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40057" y="592454"/>
              <a:ext cx="1626503" cy="2201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2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40057" y="1015504"/>
              <a:ext cx="1626503" cy="2201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PE" sz="1200" dirty="0" err="1" smtClean="0">
                  <a:solidFill>
                    <a:schemeClr val="tx1"/>
                  </a:solidFill>
                </a:rPr>
                <a:t>Vendor</a:t>
              </a:r>
              <a:endParaRPr lang="es-PE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40057" y="1347808"/>
              <a:ext cx="1626503" cy="2201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20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140057" y="1754526"/>
              <a:ext cx="1626503" cy="2201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PE" sz="1200" dirty="0" smtClean="0">
                  <a:solidFill>
                    <a:schemeClr val="tx1"/>
                  </a:solidFill>
                </a:rPr>
                <a:t>Glosa</a:t>
              </a:r>
              <a:endParaRPr lang="es-PE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140057" y="2086831"/>
              <a:ext cx="1626503" cy="2201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20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40057" y="2557401"/>
              <a:ext cx="1626503" cy="2201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PE" sz="1200" dirty="0" err="1" smtClean="0">
                  <a:solidFill>
                    <a:schemeClr val="tx1"/>
                  </a:solidFill>
                </a:rPr>
                <a:t>Emision</a:t>
              </a:r>
              <a:endParaRPr lang="es-PE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40057" y="2889705"/>
              <a:ext cx="1626503" cy="2201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20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140057" y="3242739"/>
              <a:ext cx="1626503" cy="2201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PE" sz="1200" dirty="0" smtClean="0">
                  <a:solidFill>
                    <a:schemeClr val="tx1"/>
                  </a:solidFill>
                </a:rPr>
                <a:t>Factura</a:t>
              </a:r>
              <a:endParaRPr lang="es-PE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40057" y="3575043"/>
              <a:ext cx="1626503" cy="2201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20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140057" y="4012040"/>
              <a:ext cx="1626503" cy="2201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PE" sz="1200" dirty="0" smtClean="0">
                  <a:solidFill>
                    <a:schemeClr val="tx1"/>
                  </a:solidFill>
                </a:rPr>
                <a:t>Status 2</a:t>
              </a:r>
              <a:endParaRPr lang="es-PE" sz="12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140057" y="4344344"/>
              <a:ext cx="1626503" cy="2201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2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710365" y="5033961"/>
              <a:ext cx="1626503" cy="2201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PE" sz="1200" dirty="0" err="1" smtClean="0">
                  <a:solidFill>
                    <a:schemeClr val="tx1"/>
                  </a:solidFill>
                </a:rPr>
                <a:t>Acitivty</a:t>
              </a:r>
              <a:r>
                <a:rPr lang="es-PE" sz="1200" dirty="0" smtClean="0">
                  <a:solidFill>
                    <a:schemeClr val="tx1"/>
                  </a:solidFill>
                </a:rPr>
                <a:t> Status</a:t>
              </a:r>
              <a:endParaRPr lang="es-PE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10364" y="4687012"/>
              <a:ext cx="1626503" cy="2201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PE" sz="12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710364" y="5324096"/>
              <a:ext cx="1626503" cy="2201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s-PE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01528" y="3134822"/>
              <a:ext cx="1626503" cy="22017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PE" sz="1200" dirty="0" err="1" smtClean="0">
                  <a:solidFill>
                    <a:schemeClr val="tx1"/>
                  </a:solidFill>
                </a:rPr>
                <a:t>Currency</a:t>
              </a:r>
              <a:endParaRPr lang="es-PE" sz="1200" dirty="0">
                <a:solidFill>
                  <a:schemeClr val="tx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701528" y="3425672"/>
              <a:ext cx="1626503" cy="22017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2080" tIns="66040" rIns="132080" bIns="660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PE" sz="1200"/>
            </a:p>
          </p:txBody>
        </p:sp>
      </p:grpSp>
      <p:sp>
        <p:nvSpPr>
          <p:cNvPr id="55" name="Rectangle 54"/>
          <p:cNvSpPr/>
          <p:nvPr/>
        </p:nvSpPr>
        <p:spPr>
          <a:xfrm>
            <a:off x="386315" y="233916"/>
            <a:ext cx="2142461" cy="382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u="sng" dirty="0" smtClean="0">
                <a:solidFill>
                  <a:schemeClr val="tx1"/>
                </a:solidFill>
              </a:rPr>
              <a:t>FORMULARIO</a:t>
            </a:r>
            <a:endParaRPr lang="es-PE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9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86315" y="1020724"/>
            <a:ext cx="9263346" cy="5078314"/>
            <a:chOff x="365050" y="499729"/>
            <a:chExt cx="9263346" cy="5078314"/>
          </a:xfrm>
        </p:grpSpPr>
        <p:sp>
          <p:nvSpPr>
            <p:cNvPr id="4" name="TextBox 3"/>
            <p:cNvSpPr txBox="1"/>
            <p:nvPr/>
          </p:nvSpPr>
          <p:spPr>
            <a:xfrm>
              <a:off x="365050" y="1924493"/>
              <a:ext cx="1421218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b="1" dirty="0" smtClean="0"/>
                <a:t>RETAIL</a:t>
              </a:r>
            </a:p>
            <a:p>
              <a:pPr marL="342900" indent="-342900">
                <a:buAutoNum type="arabicParenR"/>
              </a:pPr>
              <a:r>
                <a:rPr lang="es-PE" sz="1200" dirty="0" err="1" smtClean="0"/>
                <a:t>Almacen</a:t>
              </a:r>
              <a:endParaRPr lang="es-PE" sz="1200" dirty="0" smtClean="0"/>
            </a:p>
            <a:p>
              <a:pPr marL="342900" indent="-342900">
                <a:buAutoNum type="arabicParenR"/>
              </a:pPr>
              <a:r>
                <a:rPr lang="es-PE" sz="1200" dirty="0" err="1" smtClean="0"/>
                <a:t>Hiraoka</a:t>
              </a:r>
              <a:endParaRPr lang="es-PE" sz="1200" dirty="0" smtClean="0"/>
            </a:p>
            <a:p>
              <a:pPr marL="342900" indent="-342900">
                <a:buAutoNum type="arabicParenR"/>
              </a:pPr>
              <a:r>
                <a:rPr lang="es-PE" sz="1200" dirty="0" smtClean="0"/>
                <a:t>Saga</a:t>
              </a:r>
            </a:p>
            <a:p>
              <a:pPr marL="342900" indent="-342900">
                <a:buAutoNum type="arabicParenR"/>
              </a:pPr>
              <a:r>
                <a:rPr lang="es-PE" sz="1200" dirty="0" smtClean="0"/>
                <a:t>Ripley</a:t>
              </a:r>
            </a:p>
            <a:p>
              <a:pPr marL="342900" indent="-342900">
                <a:buAutoNum type="arabicParenR"/>
              </a:pPr>
              <a:r>
                <a:rPr lang="es-PE" sz="1200" dirty="0" err="1" smtClean="0"/>
                <a:t>Oechsle</a:t>
              </a:r>
              <a:endParaRPr lang="es-PE" sz="1200" dirty="0" smtClean="0"/>
            </a:p>
            <a:p>
              <a:pPr marL="342900" indent="-342900">
                <a:buAutoNum type="arabicParenR"/>
              </a:pPr>
              <a:r>
                <a:rPr lang="es-PE" sz="1200" dirty="0" smtClean="0"/>
                <a:t>Conecta</a:t>
              </a:r>
            </a:p>
            <a:p>
              <a:pPr marL="342900" indent="-342900">
                <a:buAutoNum type="arabicParenR"/>
              </a:pPr>
              <a:r>
                <a:rPr lang="es-PE" sz="1200" dirty="0" smtClean="0"/>
                <a:t>Plaza Vea</a:t>
              </a:r>
            </a:p>
            <a:p>
              <a:pPr marL="342900" indent="-342900">
                <a:buAutoNum type="arabicParenR"/>
              </a:pPr>
              <a:r>
                <a:rPr lang="es-PE" sz="1200" dirty="0" err="1" smtClean="0"/>
                <a:t>Tottus</a:t>
              </a:r>
              <a:endParaRPr lang="es-PE" sz="1200" dirty="0" smtClean="0"/>
            </a:p>
            <a:p>
              <a:pPr marL="342900" indent="-342900">
                <a:buAutoNum type="arabicParenR"/>
              </a:pPr>
              <a:r>
                <a:rPr lang="es-PE" sz="1200" dirty="0" smtClean="0"/>
                <a:t>Metro</a:t>
              </a:r>
            </a:p>
            <a:p>
              <a:pPr marL="342900" indent="-342900">
                <a:buAutoNum type="arabicParenR"/>
              </a:pPr>
              <a:r>
                <a:rPr lang="es-PE" sz="1200" dirty="0" smtClean="0"/>
                <a:t>Wong</a:t>
              </a:r>
            </a:p>
            <a:p>
              <a:pPr marL="342900" indent="-342900">
                <a:buAutoNum type="arabicParenR"/>
              </a:pPr>
              <a:r>
                <a:rPr lang="es-PE" sz="1200" dirty="0" err="1" smtClean="0"/>
                <a:t>Promart</a:t>
              </a:r>
              <a:endParaRPr lang="es-PE" sz="1200" dirty="0" smtClean="0"/>
            </a:p>
            <a:p>
              <a:pPr marL="342900" indent="-342900">
                <a:buAutoNum type="arabicParenR"/>
              </a:pPr>
              <a:r>
                <a:rPr lang="es-PE" sz="1200" dirty="0" err="1" smtClean="0"/>
                <a:t>Sodimac</a:t>
              </a:r>
              <a:endParaRPr lang="es-PE" sz="1200" dirty="0" smtClean="0"/>
            </a:p>
            <a:p>
              <a:pPr marL="342900" indent="-342900">
                <a:buAutoNum type="arabicParenR"/>
              </a:pPr>
              <a:r>
                <a:rPr lang="es-PE" sz="1200" dirty="0" err="1" smtClean="0"/>
                <a:t>Credivargas</a:t>
              </a:r>
              <a:endParaRPr lang="es-PE" sz="1200" dirty="0" smtClean="0"/>
            </a:p>
            <a:p>
              <a:pPr marL="342900" indent="-342900">
                <a:buAutoNum type="arabicParenR"/>
              </a:pPr>
              <a:r>
                <a:rPr lang="es-PE" sz="1200" dirty="0" smtClean="0"/>
                <a:t>Estilos</a:t>
              </a:r>
            </a:p>
            <a:p>
              <a:pPr marL="342900" indent="-342900">
                <a:buAutoNum type="arabicParenR"/>
              </a:pPr>
              <a:r>
                <a:rPr lang="es-PE" sz="1200" dirty="0" err="1" smtClean="0"/>
                <a:t>Rubi</a:t>
              </a:r>
              <a:endParaRPr lang="es-PE" sz="1200" dirty="0" smtClean="0"/>
            </a:p>
            <a:p>
              <a:pPr marL="342900" indent="-342900">
                <a:buAutoNum type="arabicParenR"/>
              </a:pPr>
              <a:r>
                <a:rPr lang="es-PE" sz="1200" dirty="0" smtClean="0"/>
                <a:t>Varios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31581" y="499730"/>
              <a:ext cx="115186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b="1" dirty="0" err="1" smtClean="0"/>
                <a:t>Category</a:t>
              </a:r>
              <a:endParaRPr lang="es-PE" sz="1200" b="1" dirty="0" smtClean="0"/>
            </a:p>
            <a:p>
              <a:pPr marL="342900" indent="-342900">
                <a:buAutoNum type="arabicParenR"/>
              </a:pPr>
              <a:r>
                <a:rPr lang="es-PE" sz="1200" dirty="0" smtClean="0"/>
                <a:t>TV</a:t>
              </a:r>
            </a:p>
            <a:p>
              <a:pPr marL="342900" indent="-342900">
                <a:buAutoNum type="arabicParenR"/>
              </a:pPr>
              <a:r>
                <a:rPr lang="es-PE" sz="1200" dirty="0" smtClean="0"/>
                <a:t>AV</a:t>
              </a:r>
            </a:p>
            <a:p>
              <a:pPr marL="342900" indent="-342900">
                <a:buAutoNum type="arabicParenR"/>
              </a:pPr>
              <a:r>
                <a:rPr lang="es-PE" sz="1200" dirty="0" smtClean="0"/>
                <a:t>REF</a:t>
              </a:r>
            </a:p>
            <a:p>
              <a:pPr marL="342900" indent="-342900">
                <a:buAutoNum type="arabicParenR"/>
              </a:pPr>
              <a:r>
                <a:rPr lang="es-PE" sz="1200" dirty="0" smtClean="0"/>
                <a:t>WM</a:t>
              </a:r>
            </a:p>
            <a:p>
              <a:pPr marL="342900" indent="-342900">
                <a:buAutoNum type="arabicParenR"/>
              </a:pPr>
              <a:r>
                <a:rPr lang="es-PE" sz="1200" dirty="0" err="1" smtClean="0"/>
                <a:t>Cooking</a:t>
              </a:r>
              <a:endParaRPr lang="es-PE" sz="1200" dirty="0" smtClean="0"/>
            </a:p>
            <a:p>
              <a:pPr marL="342900" indent="-342900">
                <a:buAutoNum type="arabicParenR"/>
              </a:pPr>
              <a:r>
                <a:rPr lang="es-PE" sz="1200" dirty="0" smtClean="0"/>
                <a:t>MWO</a:t>
              </a:r>
            </a:p>
            <a:p>
              <a:pPr marL="342900" indent="-342900">
                <a:buAutoNum type="arabicParenR"/>
              </a:pPr>
              <a:r>
                <a:rPr lang="es-PE" sz="1200" dirty="0" smtClean="0"/>
                <a:t>HA</a:t>
              </a:r>
            </a:p>
            <a:p>
              <a:pPr marL="342900" indent="-342900">
                <a:buAutoNum type="arabicParenR"/>
              </a:pPr>
              <a:r>
                <a:rPr lang="es-PE" sz="1200" dirty="0" smtClean="0"/>
                <a:t>HE</a:t>
              </a:r>
            </a:p>
            <a:p>
              <a:pPr marL="342900" indent="-342900">
                <a:buAutoNum type="arabicParenR"/>
              </a:pPr>
              <a:r>
                <a:rPr lang="es-PE" sz="1200" dirty="0" err="1" smtClean="0"/>
                <a:t>Common</a:t>
              </a:r>
              <a:endParaRPr lang="es-PE" sz="12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31581" y="2530548"/>
              <a:ext cx="8825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b="1" dirty="0" err="1" smtClean="0"/>
                <a:t>Currency</a:t>
              </a:r>
              <a:endParaRPr lang="es-PE" sz="1200" b="1" dirty="0" smtClean="0"/>
            </a:p>
            <a:p>
              <a:pPr marL="342900" indent="-342900">
                <a:buAutoNum type="arabicParenR"/>
              </a:pPr>
              <a:r>
                <a:rPr lang="es-PE" sz="1200" dirty="0" smtClean="0"/>
                <a:t>PEN</a:t>
              </a:r>
            </a:p>
            <a:p>
              <a:pPr marL="342900" indent="-342900">
                <a:buAutoNum type="arabicParenR"/>
              </a:pPr>
              <a:r>
                <a:rPr lang="es-PE" sz="1200" dirty="0" smtClean="0"/>
                <a:t>USD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931581" y="3280995"/>
              <a:ext cx="128653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b="1" dirty="0" err="1" smtClean="0"/>
                <a:t>Approval</a:t>
              </a:r>
              <a:r>
                <a:rPr lang="es-PE" sz="1200" b="1" dirty="0" smtClean="0"/>
                <a:t> Status</a:t>
              </a:r>
            </a:p>
            <a:p>
              <a:pPr marL="342900" indent="-342900">
                <a:buAutoNum type="arabicParenR"/>
              </a:pPr>
              <a:r>
                <a:rPr lang="es-PE" sz="1200" dirty="0" smtClean="0"/>
                <a:t>Aprobado </a:t>
              </a:r>
            </a:p>
            <a:p>
              <a:pPr marL="342900" indent="-342900">
                <a:buAutoNum type="arabicParenR"/>
              </a:pPr>
              <a:r>
                <a:rPr lang="es-PE" sz="1200" dirty="0" smtClean="0"/>
                <a:t>En proceso</a:t>
              </a:r>
            </a:p>
            <a:p>
              <a:pPr marL="342900" indent="-342900">
                <a:buAutoNum type="arabicParenR"/>
              </a:pPr>
              <a:r>
                <a:rPr lang="es-PE" sz="1200" dirty="0" smtClean="0"/>
                <a:t>Cancelado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931581" y="4240963"/>
              <a:ext cx="12829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b="1" dirty="0" err="1" smtClean="0"/>
                <a:t>Activity</a:t>
              </a:r>
              <a:r>
                <a:rPr lang="es-PE" sz="1200" b="1" dirty="0" smtClean="0"/>
                <a:t> Status</a:t>
              </a:r>
            </a:p>
            <a:p>
              <a:pPr marL="342900" indent="-342900">
                <a:buAutoNum type="arabicParenR"/>
              </a:pPr>
              <a:r>
                <a:rPr lang="es-PE" sz="1200" dirty="0" smtClean="0"/>
                <a:t>En proceso </a:t>
              </a:r>
            </a:p>
            <a:p>
              <a:pPr marL="342900" indent="-342900">
                <a:buAutoNum type="arabicParenR"/>
              </a:pPr>
              <a:r>
                <a:rPr lang="es-PE" sz="1200" dirty="0" smtClean="0"/>
                <a:t>Finalizado</a:t>
              </a:r>
            </a:p>
            <a:p>
              <a:pPr marL="342900" indent="-342900">
                <a:buAutoNum type="arabicParenR"/>
              </a:pPr>
              <a:r>
                <a:rPr lang="es-PE" sz="1200" dirty="0" smtClean="0"/>
                <a:t>Cancelado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48494" y="499730"/>
              <a:ext cx="3675320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b="1" dirty="0" err="1" smtClean="0"/>
                <a:t>Vendor</a:t>
              </a:r>
              <a:endParaRPr lang="es-PE" sz="1200" b="1" dirty="0" smtClean="0"/>
            </a:p>
            <a:p>
              <a:pPr marL="228600" indent="-228600">
                <a:buAutoNum type="arabicParenR"/>
              </a:pPr>
              <a:r>
                <a:rPr lang="es-PE" sz="1200" dirty="0" smtClean="0"/>
                <a:t>ACTION VISUAL NOW E.I.R.L.</a:t>
              </a:r>
            </a:p>
            <a:p>
              <a:pPr marL="228600" indent="-228600">
                <a:buAutoNum type="arabicParenR"/>
              </a:pPr>
              <a:r>
                <a:rPr lang="es-PE" sz="1200" dirty="0"/>
                <a:t>ACTIVA GROUP S.A.C.</a:t>
              </a:r>
              <a:r>
                <a:rPr lang="es-PE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s-PE" sz="1200" dirty="0" smtClean="0"/>
                <a:t>ARK </a:t>
              </a:r>
              <a:r>
                <a:rPr lang="es-PE" sz="1200" dirty="0"/>
                <a:t>INSIDE S.R.L </a:t>
              </a:r>
              <a:endParaRPr lang="es-PE" sz="1200" dirty="0" smtClean="0"/>
            </a:p>
            <a:p>
              <a:pPr marL="228600" indent="-228600">
                <a:buAutoNum type="arabicParenR"/>
              </a:pPr>
              <a:r>
                <a:rPr lang="es-PE" sz="1200" dirty="0"/>
                <a:t>CONSORCIO DE NEGOCIOS Y PROYECTOS S.A.C.</a:t>
              </a:r>
              <a:r>
                <a:rPr lang="es-PE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s-PE" sz="1200" dirty="0" smtClean="0"/>
                <a:t>HS </a:t>
              </a:r>
              <a:r>
                <a:rPr lang="es-PE" sz="1200" dirty="0"/>
                <a:t>AD LATIN AMERICA S.A. SUCURSAL DEL PERU</a:t>
              </a:r>
              <a:r>
                <a:rPr lang="es-PE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s-PE" sz="1200" dirty="0"/>
                <a:t>INDESIGN PROJECTS PERU S.A.C</a:t>
              </a:r>
              <a:r>
                <a:rPr lang="es-PE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s-PE" sz="1200" dirty="0"/>
                <a:t>INTEGRACION LOGISTICA INLOG S.A.C</a:t>
              </a:r>
              <a:r>
                <a:rPr lang="es-PE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s-PE" sz="1200" dirty="0"/>
                <a:t>LB FABRICANTES </a:t>
              </a:r>
              <a:endParaRPr lang="es-PE" sz="1200" dirty="0" smtClean="0"/>
            </a:p>
            <a:p>
              <a:pPr marL="228600" indent="-228600">
                <a:buAutoNum type="arabicParenR"/>
              </a:pPr>
              <a:r>
                <a:rPr lang="es-PE" sz="1200" dirty="0" smtClean="0"/>
                <a:t>METAGRAF </a:t>
              </a:r>
              <a:r>
                <a:rPr lang="es-PE" sz="1200" dirty="0"/>
                <a:t>S.A.C.</a:t>
              </a:r>
              <a:r>
                <a:rPr lang="es-PE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s-PE" sz="1200" dirty="0"/>
                <a:t>MORRIS PERU S.A.C.</a:t>
              </a:r>
              <a:r>
                <a:rPr lang="es-PE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s-PE" sz="1200" dirty="0"/>
                <a:t>METRICA COMUNICACION ESTRATEGICA S.A.C.</a:t>
              </a:r>
              <a:r>
                <a:rPr lang="es-PE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s-PE" sz="1200" dirty="0"/>
                <a:t>QUALITY ZONE</a:t>
              </a:r>
              <a:r>
                <a:rPr lang="es-PE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s-PE" sz="1200" dirty="0"/>
                <a:t>PEVISO INGENIEROS S.A.C</a:t>
              </a:r>
              <a:r>
                <a:rPr lang="es-PE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s-PE" sz="1200" dirty="0" smtClean="0"/>
                <a:t>SAR </a:t>
              </a:r>
              <a:r>
                <a:rPr lang="es-PE" sz="1200" dirty="0"/>
                <a:t>AMBIENTAL SA</a:t>
              </a:r>
              <a:r>
                <a:rPr lang="es-PE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n-US" sz="1200" dirty="0"/>
                <a:t>RISING SUN BUSINESS GROUP S.A.C</a:t>
              </a:r>
              <a:r>
                <a:rPr lang="en-US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s-PE" sz="1200" dirty="0"/>
                <a:t>SISTEMA DE IMPRESIONES S.A.</a:t>
              </a:r>
              <a:r>
                <a:rPr lang="es-PE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s-PE" sz="1200" dirty="0"/>
                <a:t>SURPACK S.A</a:t>
              </a:r>
              <a:r>
                <a:rPr lang="es-PE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s-PE" sz="1200" dirty="0" smtClean="0"/>
                <a:t>URBANA </a:t>
              </a:r>
              <a:r>
                <a:rPr lang="es-PE" sz="1200" dirty="0"/>
                <a:t>COMUNICACION VISUAL S.A.C.</a:t>
              </a:r>
              <a:r>
                <a:rPr lang="es-PE" sz="1200" dirty="0" smtClean="0"/>
                <a:t> </a:t>
              </a:r>
            </a:p>
            <a:p>
              <a:pPr marL="228600" indent="-228600">
                <a:buAutoNum type="arabicParenR"/>
              </a:pPr>
              <a:r>
                <a:rPr lang="es-PE" sz="1200" dirty="0"/>
                <a:t>TBS ARQUITECTURA S.A.C.</a:t>
              </a:r>
              <a:r>
                <a:rPr lang="es-PE" sz="1200" dirty="0" smtClean="0"/>
                <a:t> </a:t>
              </a:r>
            </a:p>
            <a:p>
              <a:pPr marL="228600" indent="-228600">
                <a:buFontTx/>
                <a:buAutoNum type="arabicParenR"/>
              </a:pPr>
              <a:r>
                <a:rPr lang="es-PE" sz="1200" dirty="0" err="1" smtClean="0"/>
                <a:t>America</a:t>
              </a:r>
              <a:r>
                <a:rPr lang="es-PE" sz="1200" dirty="0" smtClean="0"/>
                <a:t> Móvil Perú S.A.C </a:t>
              </a:r>
            </a:p>
            <a:p>
              <a:pPr marL="228600" indent="-228600">
                <a:buAutoNum type="arabicParenR"/>
              </a:pPr>
              <a:r>
                <a:rPr lang="es-PE" sz="1200" dirty="0" smtClean="0"/>
                <a:t>DHL EXPRESS PERU SAC </a:t>
              </a:r>
            </a:p>
            <a:p>
              <a:pPr marL="228600" indent="-228600">
                <a:buAutoNum type="arabicParenR"/>
              </a:pPr>
              <a:r>
                <a:rPr lang="it-IT" sz="1200" dirty="0" smtClean="0"/>
                <a:t>DONG IL DESIGN CO.,LTD. </a:t>
              </a:r>
            </a:p>
            <a:p>
              <a:pPr marL="228600" indent="-228600">
                <a:buAutoNum type="arabicParenR"/>
              </a:pPr>
              <a:r>
                <a:rPr lang="es-PE" sz="1200" dirty="0" smtClean="0"/>
                <a:t>OHSUNG ELECTRONICS U.S.A., INC. </a:t>
              </a:r>
            </a:p>
            <a:p>
              <a:pPr marL="228600" indent="-228600">
                <a:buFontTx/>
                <a:buAutoNum type="arabicParenR"/>
              </a:pPr>
              <a:r>
                <a:rPr lang="es-PE" sz="1200" dirty="0" smtClean="0"/>
                <a:t>LINE GNC CO., LTD </a:t>
              </a:r>
            </a:p>
            <a:p>
              <a:pPr marL="228600" indent="-228600">
                <a:buFontTx/>
                <a:buAutoNum type="arabicParenR"/>
              </a:pPr>
              <a:r>
                <a:rPr lang="es-PE" sz="1200" dirty="0" smtClean="0"/>
                <a:t>MAERSK LOGISTICS &amp; SERVICES PERU S.A </a:t>
              </a:r>
            </a:p>
            <a:p>
              <a:pPr marL="228600" indent="-228600">
                <a:buFontTx/>
                <a:buAutoNum type="arabicParenR"/>
              </a:pPr>
              <a:r>
                <a:rPr lang="es-PE" sz="1200" dirty="0" smtClean="0"/>
                <a:t>PALACIOS Y ASOCIADOS AGENTES DE ADUANA SA </a:t>
              </a: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65050" y="499730"/>
              <a:ext cx="1038446" cy="1292662"/>
              <a:chOff x="4054549" y="1330727"/>
              <a:chExt cx="1038446" cy="1292662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4054549" y="1330727"/>
                <a:ext cx="1038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200" b="1" dirty="0" smtClean="0"/>
                  <a:t>PR PIC</a:t>
                </a:r>
              </a:p>
              <a:p>
                <a:pPr marL="342900" indent="-342900">
                  <a:buAutoNum type="arabicParenR"/>
                </a:pPr>
                <a:r>
                  <a:rPr lang="es-PE" sz="1200" dirty="0" smtClean="0"/>
                  <a:t>HSAD</a:t>
                </a:r>
              </a:p>
              <a:p>
                <a:pPr marL="342900" indent="-342900">
                  <a:buAutoNum type="arabicParenR"/>
                </a:pPr>
                <a:r>
                  <a:rPr lang="es-PE" sz="1200" dirty="0" smtClean="0"/>
                  <a:t>LG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054549" y="1977058"/>
                <a:ext cx="10384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200" b="1" dirty="0" smtClean="0"/>
                  <a:t>PR </a:t>
                </a:r>
                <a:r>
                  <a:rPr lang="es-PE" sz="1200" b="1" dirty="0" err="1" smtClean="0"/>
                  <a:t>Buyer</a:t>
                </a:r>
                <a:endParaRPr lang="es-PE" sz="1200" b="1" dirty="0" smtClean="0"/>
              </a:p>
              <a:p>
                <a:pPr marL="342900" indent="-342900">
                  <a:buAutoNum type="arabicParenR"/>
                </a:pPr>
                <a:r>
                  <a:rPr lang="es-PE" sz="1200" dirty="0" smtClean="0"/>
                  <a:t>Andy</a:t>
                </a:r>
              </a:p>
              <a:p>
                <a:pPr marL="342900" indent="-342900">
                  <a:buAutoNum type="arabicParenR"/>
                </a:pPr>
                <a:r>
                  <a:rPr lang="es-PE" sz="1200" dirty="0" err="1" smtClean="0"/>
                  <a:t>Jetter</a:t>
                </a:r>
                <a:endParaRPr lang="es-PE" sz="1200" dirty="0" smtClean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316972" y="499729"/>
              <a:ext cx="882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b="1" dirty="0" err="1" smtClean="0"/>
                <a:t>Period</a:t>
              </a:r>
              <a:endParaRPr lang="es-PE" sz="1200" b="1" dirty="0" smtClean="0"/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2"/>
            <a:srcRect l="30111" t="32747" r="50993" b="42567"/>
            <a:stretch/>
          </p:blipFill>
          <p:spPr>
            <a:xfrm>
              <a:off x="7316972" y="799376"/>
              <a:ext cx="2311424" cy="1620014"/>
            </a:xfrm>
            <a:prstGeom prst="rect">
              <a:avLst/>
            </a:prstGeom>
          </p:spPr>
        </p:pic>
      </p:grpSp>
      <p:sp>
        <p:nvSpPr>
          <p:cNvPr id="18" name="Rectangle 17"/>
          <p:cNvSpPr/>
          <p:nvPr/>
        </p:nvSpPr>
        <p:spPr>
          <a:xfrm>
            <a:off x="386315" y="233916"/>
            <a:ext cx="2142461" cy="3827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PE" u="sng" dirty="0" smtClean="0">
                <a:solidFill>
                  <a:schemeClr val="tx1"/>
                </a:solidFill>
              </a:rPr>
              <a:t>ANEXO</a:t>
            </a:r>
            <a:endParaRPr lang="es-PE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9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929" y="102358"/>
            <a:ext cx="8753296" cy="511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199</Words>
  <Application>Microsoft Office PowerPoint</Application>
  <PresentationFormat>A4 용지(210x297mm)</PresentationFormat>
  <Paragraphs>92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Sofia Huby/LGEPR Promotor/Retail Marketing CE(sofia.huby@lge.com)</dc:creator>
  <cp:lastModifiedBy>jeong park/LGEPR Process Innovation(georgio.park@lge.com)</cp:lastModifiedBy>
  <cp:revision>9</cp:revision>
  <dcterms:created xsi:type="dcterms:W3CDTF">2024-07-08T21:29:13Z</dcterms:created>
  <dcterms:modified xsi:type="dcterms:W3CDTF">2024-07-08T23:47:46Z</dcterms:modified>
</cp:coreProperties>
</file>