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2" r:id="rId4"/>
    <p:sldId id="267" r:id="rId5"/>
    <p:sldId id="268" r:id="rId6"/>
    <p:sldId id="263" r:id="rId7"/>
    <p:sldId id="269" r:id="rId8"/>
    <p:sldId id="270" r:id="rId9"/>
    <p:sldId id="274" r:id="rId10"/>
    <p:sldId id="286" r:id="rId11"/>
    <p:sldId id="294" r:id="rId12"/>
    <p:sldId id="297" r:id="rId13"/>
    <p:sldId id="298" r:id="rId14"/>
    <p:sldId id="289" r:id="rId15"/>
    <p:sldId id="290" r:id="rId16"/>
    <p:sldId id="291" r:id="rId17"/>
    <p:sldId id="295" r:id="rId18"/>
    <p:sldId id="296" r:id="rId19"/>
    <p:sldId id="299" r:id="rId20"/>
    <p:sldId id="292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45" autoAdjust="0"/>
  </p:normalViewPr>
  <p:slideViewPr>
    <p:cSldViewPr snapToGrid="0">
      <p:cViewPr varScale="1">
        <p:scale>
          <a:sx n="63" d="100"/>
          <a:sy n="63" d="100"/>
        </p:scale>
        <p:origin x="66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9E82B-6DB6-46B7-8579-105A54629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498613-7FAB-4E7B-8777-73FB766A9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F2B69F-BF1E-4742-B0E2-2ADCB57B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5E0-2C01-440F-9086-22F8C665F7D3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DE62ED-1E16-4264-BD3F-039C53CA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6F4FF2-8454-4DFA-9F95-4055A53F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AD46-7ED6-4D4E-B601-C3BA17CB2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13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5F036-5CB9-4D64-BCB1-BDF551D61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A416EB-D47E-4F90-8B2D-9F7BD48CF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C63566-FD60-4B12-B741-6E2911D8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5E0-2C01-440F-9086-22F8C665F7D3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9DBEFA-9135-4950-83AC-DB18FB11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FD6E30-B99A-4D97-8530-006D70F3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AD46-7ED6-4D4E-B601-C3BA17CB2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91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FD9B51-2A5E-4CE2-B59F-D45DF40B7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6A5FC7C-7EF7-45F4-89C0-CEC9FA99F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CB01E2-24D1-4A11-8263-D2F01C804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5E0-2C01-440F-9086-22F8C665F7D3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B08D62-D1D8-4762-973A-72EC3D16B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C1499C-F029-4749-8F30-6D7AB920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AD46-7ED6-4D4E-B601-C3BA17CB2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94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63C51-74B1-421D-8717-A21A0495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8B35F1-EA4D-472E-99F8-AC99BA4DE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3DAD0B-D693-487A-A45D-68497F2B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5E0-2C01-440F-9086-22F8C665F7D3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732F0E-C3B2-4277-BFD5-D438D032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CCB3BE-1B83-4651-879A-E10627EF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AD46-7ED6-4D4E-B601-C3BA17CB2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27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3D3FF-9C98-4682-BBF5-8D901BF53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55A416-B16C-4273-A180-BA6B46673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248BCE-4BE4-4AEB-A715-CF1F3C728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5E0-2C01-440F-9086-22F8C665F7D3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DE1E07-ECFA-4D95-9854-7C86C27F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D66EB0-A895-4BDB-BBF4-7A675688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AD46-7ED6-4D4E-B601-C3BA17CB2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07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A9087-1086-41EF-8801-DC4FEDEB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874C28-BC82-4EE1-8110-B3BCA142A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796649-3A50-494F-BEEC-01019349B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FB397C-03FC-4856-AF38-4401A825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5E0-2C01-440F-9086-22F8C665F7D3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8B84F7-701C-4BB2-A24C-317C628C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8F67B2-75DE-4DBD-BA18-E6C8770C2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AD46-7ED6-4D4E-B601-C3BA17CB2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24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D86A3-44BC-44D7-ADC9-B43A772C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57FA4A-1EC5-47AB-B669-9A78708A1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ADF32A-3A0E-4108-8CEB-83E92C9B6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5EB11D2-F9E7-43FB-AE73-8B216A4C2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8C9E5B1-2B17-4938-930A-166C3BFC9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F65D2CE-53FA-4BD0-A99F-47C34868F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5E0-2C01-440F-9086-22F8C665F7D3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6E8A79C-6AA4-424A-ACD1-821B381F3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F2D7E45-1BD1-4C40-B06F-62534658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AD46-7ED6-4D4E-B601-C3BA17CB2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15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5D939-D3A0-4F94-A9A4-8F2DFBCF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520991-CD37-4627-9070-1D951A9B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5E0-2C01-440F-9086-22F8C665F7D3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AF728B-002F-403D-BB12-AEB7AD40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E2DE94A-A365-493C-86F0-12E1EE6B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AD46-7ED6-4D4E-B601-C3BA17CB2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44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1C19AD-F050-46CA-BCD5-55144F2E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5E0-2C01-440F-9086-22F8C665F7D3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A866B34-E008-4C99-8E71-C680A315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331C1F-FE5E-4848-8DD8-71A3BC46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AD46-7ED6-4D4E-B601-C3BA17CB2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68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B91B7-9690-4376-AC4F-14B2BB749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14855A-1C8C-470A-9E14-29C5F53C3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486EC3-81A5-490C-B181-DA87406F6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CEB4F1-E4C7-4C4D-BBB7-1E7C0F8B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5E0-2C01-440F-9086-22F8C665F7D3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A7EBBB-F0B5-4F87-9447-3526FC0AD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B9B0DD-12DC-4DC2-8CF8-38C9CE08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AD46-7ED6-4D4E-B601-C3BA17CB2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93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57AB3-B978-4653-B928-871F6059A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6B46241-DE84-47CE-92FD-646135D6F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44F89F-3EBB-45B3-BA5A-90DCEA427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1DD55B-5125-4707-AD98-25E8FDAF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5E0-2C01-440F-9086-22F8C665F7D3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65763B-E3CE-446A-A318-78D13503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721B10-3F4E-4F21-8835-2DBE94A2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AD46-7ED6-4D4E-B601-C3BA17CB2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6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5327D38-04F3-4EB5-84E5-26DFF8C7A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6260E6-FBAC-4FA2-A174-CFF50F83B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FE9884-84AB-4D8B-88C9-86DFD4334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55E0-2C01-440F-9086-22F8C665F7D3}" type="datetimeFigureOut">
              <a:rPr lang="pt-BR" smtClean="0"/>
              <a:t>12/05/2019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6EB722-D1BA-4F6B-A048-F8B3B44E1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8A0045-086D-4FBC-818A-503FBB3AB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6AD46-7ED6-4D4E-B601-C3BA17CB2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20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564E6-B9E4-4025-B35D-AF5C58376E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import</a:t>
            </a:r>
            <a:r>
              <a:rPr lang="pt-BR" dirty="0"/>
              <a:t> </a:t>
            </a:r>
            <a:r>
              <a:rPr lang="pt-BR" dirty="0" err="1">
                <a:solidFill>
                  <a:schemeClr val="bg1"/>
                </a:solidFill>
              </a:rPr>
              <a:t>java.sql</a:t>
            </a:r>
            <a:r>
              <a:rPr lang="pt-BR" dirty="0">
                <a:solidFill>
                  <a:schemeClr val="bg1"/>
                </a:solidFill>
              </a:rPr>
              <a:t>.*;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D901FC-2249-4436-9BD6-B41C91C408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CRUD</a:t>
            </a:r>
            <a:r>
              <a:rPr lang="pt-BR" dirty="0">
                <a:solidFill>
                  <a:schemeClr val="bg1"/>
                </a:solidFill>
              </a:rPr>
              <a:t> =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“CREATE READ UPDATE DELETE”</a:t>
            </a:r>
            <a:r>
              <a:rPr lang="pt-BR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45190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F2034-3B5E-4EB8-8095-57301A2B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Interface</a:t>
            </a:r>
            <a:r>
              <a:rPr lang="pt-BR" b="1" dirty="0"/>
              <a:t> </a:t>
            </a:r>
            <a:r>
              <a:rPr lang="pt-BR" b="1" dirty="0" err="1">
                <a:solidFill>
                  <a:schemeClr val="accent6"/>
                </a:solidFill>
              </a:rPr>
              <a:t>ResultSet</a:t>
            </a:r>
            <a:endParaRPr lang="pt-BR" dirty="0">
              <a:solidFill>
                <a:schemeClr val="accent6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0C65C7-AE81-4BDC-8666-6E9028588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/*	O objeto </a:t>
            </a:r>
            <a:r>
              <a:rPr lang="pt-BR" dirty="0" err="1">
                <a:solidFill>
                  <a:schemeClr val="bg1"/>
                </a:solidFill>
              </a:rPr>
              <a:t>ResultSet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contém o resultado da consulta SQL, uma tabela. E possui todas as funcionalidades para navegar na tabela, alterar e coletar dados. Se por um lado a interface </a:t>
            </a:r>
            <a:r>
              <a:rPr lang="pt-BR" dirty="0" err="1">
                <a:solidFill>
                  <a:schemeClr val="bg1"/>
                </a:solidFill>
              </a:rPr>
              <a:t>PreparedStatement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funciona como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setters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de atributos a interface </a:t>
            </a:r>
            <a:r>
              <a:rPr lang="pt-BR" dirty="0" err="1">
                <a:solidFill>
                  <a:schemeClr val="bg1"/>
                </a:solidFill>
              </a:rPr>
              <a:t>ResultSet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funciona como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getters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de atributos. 	*/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3354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8B42F-B85A-4A45-9ABA-EC7CE6A6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//Métodos </a:t>
            </a:r>
            <a:r>
              <a:rPr lang="pt-BR" dirty="0" err="1">
                <a:solidFill>
                  <a:schemeClr val="bg1"/>
                </a:solidFill>
              </a:rPr>
              <a:t>DriverManager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e </a:t>
            </a:r>
            <a:r>
              <a:rPr lang="pt-BR" dirty="0">
                <a:solidFill>
                  <a:schemeClr val="bg1"/>
                </a:solidFill>
              </a:rPr>
              <a:t>Connection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7FC326-6005-46CB-99BA-025A136A0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DriverManager</a:t>
            </a:r>
            <a:r>
              <a:rPr lang="pt-BR" dirty="0" err="1">
                <a:solidFill>
                  <a:schemeClr val="bg1"/>
                </a:solidFill>
              </a:rPr>
              <a:t>.</a:t>
            </a:r>
            <a:r>
              <a:rPr lang="pt-B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getConnection</a:t>
            </a:r>
            <a:r>
              <a:rPr lang="pt-BR" dirty="0">
                <a:solidFill>
                  <a:schemeClr val="bg1"/>
                </a:solidFill>
              </a:rPr>
              <a:t>(</a:t>
            </a:r>
            <a:r>
              <a:rPr lang="pt-BR" dirty="0" err="1">
                <a:solidFill>
                  <a:schemeClr val="bg1"/>
                </a:solidFill>
              </a:rPr>
              <a:t>String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url</a:t>
            </a:r>
            <a:r>
              <a:rPr lang="pt-BR" dirty="0">
                <a:solidFill>
                  <a:schemeClr val="bg1"/>
                </a:solidFill>
              </a:rPr>
              <a:t>, </a:t>
            </a:r>
            <a:r>
              <a:rPr lang="pt-BR" dirty="0" err="1">
                <a:solidFill>
                  <a:schemeClr val="bg1"/>
                </a:solidFill>
              </a:rPr>
              <a:t>user</a:t>
            </a:r>
            <a:r>
              <a:rPr lang="pt-BR" dirty="0">
                <a:solidFill>
                  <a:schemeClr val="bg1"/>
                </a:solidFill>
              </a:rPr>
              <a:t>, </a:t>
            </a:r>
            <a:r>
              <a:rPr lang="pt-BR" dirty="0" err="1">
                <a:solidFill>
                  <a:schemeClr val="bg1"/>
                </a:solidFill>
              </a:rPr>
              <a:t>password</a:t>
            </a:r>
            <a:r>
              <a:rPr lang="pt-BR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//Gera um objeto Connection e uma conexão com o driver do banco de dados.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Connection</a:t>
            </a:r>
            <a:r>
              <a:rPr lang="pt-BR" dirty="0" err="1">
                <a:solidFill>
                  <a:schemeClr val="bg1"/>
                </a:solidFill>
              </a:rPr>
              <a:t>.</a:t>
            </a:r>
            <a:r>
              <a:rPr lang="pt-B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PrepareStatement</a:t>
            </a:r>
            <a:r>
              <a:rPr lang="pt-BR" dirty="0">
                <a:solidFill>
                  <a:schemeClr val="bg1"/>
                </a:solidFill>
              </a:rPr>
              <a:t>(</a:t>
            </a:r>
            <a:r>
              <a:rPr lang="pt-BR" dirty="0" err="1">
                <a:solidFill>
                  <a:schemeClr val="bg1"/>
                </a:solidFill>
              </a:rPr>
              <a:t>String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sql</a:t>
            </a:r>
            <a:r>
              <a:rPr lang="pt-BR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//Gera um objeto 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PreparedStatement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 para gerenciar comandos SQL.</a:t>
            </a:r>
            <a:endParaRPr lang="pt-BR" dirty="0">
              <a:solidFill>
                <a:schemeClr val="bg1"/>
              </a:solidFill>
            </a:endParaRPr>
          </a:p>
          <a:p>
            <a:endParaRPr lang="pt-BR" u="sng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0163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8B42F-B85A-4A45-9ABA-EC7CE6A6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//Métodos </a:t>
            </a:r>
            <a:r>
              <a:rPr lang="pt-BR" dirty="0" err="1">
                <a:solidFill>
                  <a:schemeClr val="bg1"/>
                </a:solidFill>
              </a:rPr>
              <a:t>PreparedStatement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7FC326-6005-46CB-99BA-025A136A0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PreparedStatement</a:t>
            </a:r>
            <a:r>
              <a:rPr lang="pt-BR" dirty="0" err="1">
                <a:solidFill>
                  <a:schemeClr val="bg1"/>
                </a:solidFill>
              </a:rPr>
              <a:t>.</a:t>
            </a:r>
            <a:r>
              <a:rPr lang="pt-B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setString</a:t>
            </a:r>
            <a:r>
              <a:rPr lang="pt-BR" dirty="0">
                <a:solidFill>
                  <a:schemeClr val="bg1"/>
                </a:solidFill>
              </a:rPr>
              <a:t>(</a:t>
            </a:r>
            <a:r>
              <a:rPr lang="pt-BR" dirty="0" err="1">
                <a:solidFill>
                  <a:schemeClr val="bg1"/>
                </a:solidFill>
              </a:rPr>
              <a:t>Int</a:t>
            </a:r>
            <a:r>
              <a:rPr lang="pt-BR" dirty="0">
                <a:solidFill>
                  <a:schemeClr val="bg1"/>
                </a:solidFill>
              </a:rPr>
              <a:t> posição, </a:t>
            </a:r>
            <a:r>
              <a:rPr lang="pt-BR" dirty="0" err="1">
                <a:solidFill>
                  <a:schemeClr val="bg1"/>
                </a:solidFill>
              </a:rPr>
              <a:t>String</a:t>
            </a:r>
            <a:r>
              <a:rPr lang="pt-BR" dirty="0">
                <a:solidFill>
                  <a:schemeClr val="bg1"/>
                </a:solidFill>
              </a:rPr>
              <a:t> valor);</a:t>
            </a:r>
          </a:p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PreparedStatement</a:t>
            </a:r>
            <a:r>
              <a:rPr lang="pt-BR" dirty="0" err="1">
                <a:solidFill>
                  <a:schemeClr val="bg1"/>
                </a:solidFill>
              </a:rPr>
              <a:t>.</a:t>
            </a:r>
            <a:r>
              <a:rPr lang="pt-B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setInt</a:t>
            </a:r>
            <a:r>
              <a:rPr lang="pt-BR" dirty="0">
                <a:solidFill>
                  <a:schemeClr val="bg1"/>
                </a:solidFill>
              </a:rPr>
              <a:t>(</a:t>
            </a:r>
            <a:r>
              <a:rPr lang="pt-BR" dirty="0" err="1">
                <a:solidFill>
                  <a:schemeClr val="bg1"/>
                </a:solidFill>
              </a:rPr>
              <a:t>Int</a:t>
            </a:r>
            <a:r>
              <a:rPr lang="pt-BR" dirty="0">
                <a:solidFill>
                  <a:schemeClr val="bg1"/>
                </a:solidFill>
              </a:rPr>
              <a:t> posição, </a:t>
            </a:r>
            <a:r>
              <a:rPr lang="pt-BR" dirty="0" err="1">
                <a:solidFill>
                  <a:schemeClr val="bg1"/>
                </a:solidFill>
              </a:rPr>
              <a:t>Int</a:t>
            </a:r>
            <a:r>
              <a:rPr lang="pt-BR" dirty="0">
                <a:solidFill>
                  <a:schemeClr val="bg1"/>
                </a:solidFill>
              </a:rPr>
              <a:t> valor);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//Substitui valores da 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String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 (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? 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) por atributos específicos para a consulta. Existe um método set para cada tipo: 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Boolean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, Char, 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Floar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, Double...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PreparedStatement</a:t>
            </a:r>
            <a:r>
              <a:rPr lang="pt-BR" dirty="0" err="1">
                <a:solidFill>
                  <a:schemeClr val="bg1"/>
                </a:solidFill>
              </a:rPr>
              <a:t>.</a:t>
            </a:r>
            <a:r>
              <a:rPr lang="pt-B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execute</a:t>
            </a:r>
            <a:r>
              <a:rPr lang="pt-BR" dirty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//Executa a query e retorna um 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</a:rPr>
              <a:t>boolean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 indicando se a query foi executada com sucesso.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PreparedStatement</a:t>
            </a:r>
            <a:r>
              <a:rPr lang="pt-BR" dirty="0" err="1">
                <a:solidFill>
                  <a:schemeClr val="bg1"/>
                </a:solidFill>
              </a:rPr>
              <a:t>.</a:t>
            </a:r>
            <a:r>
              <a:rPr lang="pt-B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executeQuery</a:t>
            </a:r>
            <a:r>
              <a:rPr lang="pt-BR" dirty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//Executa query e retorna o valor da consulta para gerar um objeto </a:t>
            </a:r>
            <a:r>
              <a:rPr lang="pt-BR" dirty="0" err="1">
                <a:solidFill>
                  <a:schemeClr val="bg1"/>
                </a:solidFill>
              </a:rPr>
              <a:t>ResultSet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. É utilizada quando precisa de uma tabela como retorno.</a:t>
            </a:r>
            <a:endParaRPr lang="pt-BR" dirty="0">
              <a:solidFill>
                <a:schemeClr val="bg1"/>
              </a:solidFill>
            </a:endParaRPr>
          </a:p>
          <a:p>
            <a:endParaRPr lang="pt-BR" u="sng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0368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8B42F-B85A-4A45-9ABA-EC7CE6A6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//Métodos </a:t>
            </a:r>
            <a:r>
              <a:rPr lang="pt-BR" dirty="0" err="1">
                <a:solidFill>
                  <a:schemeClr val="bg1"/>
                </a:solidFill>
              </a:rPr>
              <a:t>ResultSet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7FC326-6005-46CB-99BA-025A136A0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ResultSet</a:t>
            </a:r>
            <a:r>
              <a:rPr lang="pt-BR" dirty="0" err="1">
                <a:solidFill>
                  <a:schemeClr val="bg1"/>
                </a:solidFill>
              </a:rPr>
              <a:t>.</a:t>
            </a:r>
            <a:r>
              <a:rPr lang="pt-B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next</a:t>
            </a:r>
            <a:r>
              <a:rPr lang="pt-BR" dirty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//Caminha o cursos na tabela para manipular ou coletar os dados do banco de dados.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ResultSet</a:t>
            </a:r>
            <a:r>
              <a:rPr lang="pt-BR" dirty="0" err="1">
                <a:solidFill>
                  <a:schemeClr val="bg1"/>
                </a:solidFill>
              </a:rPr>
              <a:t>.</a:t>
            </a:r>
            <a:r>
              <a:rPr lang="pt-B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previous</a:t>
            </a:r>
            <a:r>
              <a:rPr lang="pt-BR" dirty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//Caminha o cursos na tabela para manipular ou coletar os dados do banco de dados.</a:t>
            </a: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endParaRPr lang="pt-BR" u="sng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6201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F2034-3B5E-4EB8-8095-57301A2B7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/* 	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Navegação em tabelas pela </a:t>
            </a:r>
            <a:r>
              <a:rPr lang="pt-BR" b="1" dirty="0" err="1">
                <a:solidFill>
                  <a:schemeClr val="accent6">
                    <a:lumMod val="75000"/>
                  </a:schemeClr>
                </a:solidFill>
              </a:rPr>
              <a:t>ResultSet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0C65C7-AE81-4BDC-8666-6E9028588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A interface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ResultSet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possui diferentes métodos para navegação nas tabelas. A navegação padrão mais utilizada é através dos métodos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.</a:t>
            </a:r>
            <a:r>
              <a:rPr lang="pt-BR" dirty="0" err="1">
                <a:solidFill>
                  <a:schemeClr val="accent4">
                    <a:lumMod val="75000"/>
                  </a:schemeClr>
                </a:solidFill>
              </a:rPr>
              <a:t>next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()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e .</a:t>
            </a:r>
            <a:r>
              <a:rPr lang="pt-BR" dirty="0" err="1">
                <a:solidFill>
                  <a:schemeClr val="accent4">
                    <a:lumMod val="75000"/>
                  </a:schemeClr>
                </a:solidFill>
              </a:rPr>
              <a:t>previous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(),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basicamente caminhando para frente e para trás. Mas essa não é a única maneira de caminhar em tabelas. 	*/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7030A0"/>
                </a:solidFill>
              </a:rPr>
              <a:t>While</a:t>
            </a:r>
            <a:r>
              <a:rPr lang="pt-BR" dirty="0">
                <a:solidFill>
                  <a:schemeClr val="bg1"/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ResultSet</a:t>
            </a:r>
            <a:r>
              <a:rPr lang="pt-BR" dirty="0" err="1">
                <a:solidFill>
                  <a:schemeClr val="bg1"/>
                </a:solidFill>
              </a:rPr>
              <a:t>.</a:t>
            </a:r>
            <a:r>
              <a:rPr lang="pt-BR" dirty="0" err="1">
                <a:solidFill>
                  <a:schemeClr val="accent4">
                    <a:lumMod val="75000"/>
                  </a:schemeClr>
                </a:solidFill>
              </a:rPr>
              <a:t>next</a:t>
            </a:r>
            <a:r>
              <a:rPr lang="pt-BR" dirty="0">
                <a:solidFill>
                  <a:schemeClr val="bg1"/>
                </a:solidFill>
              </a:rPr>
              <a:t>()){</a:t>
            </a:r>
          </a:p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//comandos</a:t>
            </a:r>
            <a:r>
              <a:rPr lang="pt-BR" b="1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Output de navegação: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&gt; A, B, C, 1, 2, 3</a:t>
            </a:r>
          </a:p>
          <a:p>
            <a:endParaRPr lang="pt-BR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56F4469F-5BFA-491A-BBCC-393A794BC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208483"/>
              </p:ext>
            </p:extLst>
          </p:nvPr>
        </p:nvGraphicFramePr>
        <p:xfrm>
          <a:off x="5498275" y="3918857"/>
          <a:ext cx="4729739" cy="14540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6394">
                  <a:extLst>
                    <a:ext uri="{9D8B030D-6E8A-4147-A177-3AD203B41FA5}">
                      <a16:colId xmlns:a16="http://schemas.microsoft.com/office/drawing/2014/main" val="335731584"/>
                    </a:ext>
                  </a:extLst>
                </a:gridCol>
                <a:gridCol w="1576394">
                  <a:extLst>
                    <a:ext uri="{9D8B030D-6E8A-4147-A177-3AD203B41FA5}">
                      <a16:colId xmlns:a16="http://schemas.microsoft.com/office/drawing/2014/main" val="1726942015"/>
                    </a:ext>
                  </a:extLst>
                </a:gridCol>
                <a:gridCol w="1576951">
                  <a:extLst>
                    <a:ext uri="{9D8B030D-6E8A-4147-A177-3AD203B41FA5}">
                      <a16:colId xmlns:a16="http://schemas.microsoft.com/office/drawing/2014/main" val="473216806"/>
                    </a:ext>
                  </a:extLst>
                </a:gridCol>
              </a:tblGrid>
              <a:tr h="72701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B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4633448"/>
                  </a:ext>
                </a:extLst>
              </a:tr>
              <a:tr h="72701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3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7550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478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489D357-E9AE-49D3-9779-E071F16E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464634" cy="686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56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0E319D0-DF72-4F63-A416-11413683D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619013" cy="685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45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87FFCB8-F23B-403F-95C2-E91B6C20B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656219" cy="45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9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4E1E75E-9E31-4AB3-96D1-9F2BB3C14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846594" cy="683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81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564E6-B9E4-4025-B35D-AF5C58376E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import</a:t>
            </a:r>
            <a:r>
              <a:rPr lang="pt-BR" dirty="0"/>
              <a:t> </a:t>
            </a:r>
            <a:r>
              <a:rPr lang="pt-BR" dirty="0">
                <a:solidFill>
                  <a:schemeClr val="bg1"/>
                </a:solidFill>
              </a:rPr>
              <a:t>java.usj.LP1;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D901FC-2249-4436-9BD6-B41C91C408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pt-BR" dirty="0"/>
          </a:p>
          <a:p>
            <a:pPr algn="l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usj</a:t>
            </a:r>
            <a:r>
              <a:rPr lang="pt-BR" dirty="0">
                <a:solidFill>
                  <a:schemeClr val="bg1"/>
                </a:solidFill>
              </a:rPr>
              <a:t>.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LP1</a:t>
            </a:r>
            <a:r>
              <a:rPr lang="pt-BR" dirty="0">
                <a:solidFill>
                  <a:schemeClr val="bg1"/>
                </a:solidFill>
              </a:rPr>
              <a:t>.</a:t>
            </a:r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setProfessor</a:t>
            </a:r>
            <a:r>
              <a:rPr lang="pt-BR" dirty="0">
                <a:solidFill>
                  <a:schemeClr val="bg1"/>
                </a:solidFill>
              </a:rPr>
              <a:t>(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“Jaime”</a:t>
            </a:r>
            <a:r>
              <a:rPr lang="pt-BR" dirty="0">
                <a:solidFill>
                  <a:schemeClr val="bg1"/>
                </a:solidFill>
              </a:rPr>
              <a:t>);</a:t>
            </a:r>
          </a:p>
          <a:p>
            <a:pPr algn="l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usj</a:t>
            </a:r>
            <a:r>
              <a:rPr lang="pt-BR" dirty="0">
                <a:solidFill>
                  <a:schemeClr val="bg1"/>
                </a:solidFill>
              </a:rPr>
              <a:t>.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LP1</a:t>
            </a:r>
            <a:r>
              <a:rPr lang="pt-BR" dirty="0">
                <a:solidFill>
                  <a:schemeClr val="bg1"/>
                </a:solidFill>
              </a:rPr>
              <a:t>.</a:t>
            </a:r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setAlunos</a:t>
            </a:r>
            <a:r>
              <a:rPr lang="pt-BR" dirty="0">
                <a:solidFill>
                  <a:schemeClr val="bg1"/>
                </a:solidFill>
              </a:rPr>
              <a:t>(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“Léo”</a:t>
            </a:r>
            <a:r>
              <a:rPr lang="pt-BR" dirty="0">
                <a:solidFill>
                  <a:schemeClr val="bg1"/>
                </a:solidFill>
              </a:rPr>
              <a:t>,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“Lucas”</a:t>
            </a:r>
            <a:r>
              <a:rPr lang="pt-BR" dirty="0">
                <a:solidFill>
                  <a:schemeClr val="bg1"/>
                </a:solidFill>
              </a:rPr>
              <a:t>,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“Rafael”</a:t>
            </a:r>
            <a:r>
              <a:rPr lang="pt-BR" dirty="0">
                <a:solidFill>
                  <a:schemeClr val="bg1"/>
                </a:solidFill>
              </a:rPr>
              <a:t>);</a:t>
            </a:r>
          </a:p>
          <a:p>
            <a:pPr algn="l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usj</a:t>
            </a:r>
            <a:r>
              <a:rPr lang="pt-BR" dirty="0">
                <a:solidFill>
                  <a:schemeClr val="bg1"/>
                </a:solidFill>
              </a:rPr>
              <a:t>.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LP1</a:t>
            </a:r>
            <a:r>
              <a:rPr lang="pt-BR" dirty="0">
                <a:solidFill>
                  <a:schemeClr val="bg1"/>
                </a:solidFill>
              </a:rPr>
              <a:t>.</a:t>
            </a:r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setNota</a:t>
            </a:r>
            <a:r>
              <a:rPr lang="pt-BR" dirty="0">
                <a:solidFill>
                  <a:schemeClr val="bg1"/>
                </a:solidFill>
              </a:rPr>
              <a:t>(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10</a:t>
            </a:r>
            <a:r>
              <a:rPr lang="pt-BR" dirty="0">
                <a:solidFill>
                  <a:schemeClr val="bg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21132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F2034-3B5E-4EB8-8095-57301A2B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/*	O que iremos apresentar?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0C65C7-AE81-4BDC-8666-6E9028588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Apresentaremos algumas classes, interfaces e métodos do pacote </a:t>
            </a:r>
            <a:r>
              <a:rPr lang="pt-BR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java.sql</a:t>
            </a:r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que são responsáveis em efetuar o básico 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CRUD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 Java. </a:t>
            </a:r>
          </a:p>
          <a:p>
            <a:pPr algn="just"/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CLASSES E INTERFACES: 	*/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Classe</a:t>
            </a:r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	</a:t>
            </a:r>
            <a:r>
              <a:rPr lang="pt-BR" dirty="0" err="1">
                <a:solidFill>
                  <a:schemeClr val="bg1"/>
                </a:solidFill>
              </a:rPr>
              <a:t>java.sql.DriverManager</a:t>
            </a: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Interface</a:t>
            </a:r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pt-BR" dirty="0">
                <a:solidFill>
                  <a:schemeClr val="bg1"/>
                </a:solidFill>
              </a:rPr>
              <a:t> 	</a:t>
            </a:r>
            <a:r>
              <a:rPr lang="pt-BR" dirty="0" err="1">
                <a:solidFill>
                  <a:schemeClr val="bg1"/>
                </a:solidFill>
              </a:rPr>
              <a:t>java.sql.Connection</a:t>
            </a:r>
            <a:r>
              <a:rPr lang="pt-BR" dirty="0">
                <a:solidFill>
                  <a:schemeClr val="bg1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Interface</a:t>
            </a:r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	</a:t>
            </a:r>
            <a:r>
              <a:rPr lang="pt-BR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pt-BR" dirty="0" err="1">
                <a:solidFill>
                  <a:schemeClr val="bg1"/>
                </a:solidFill>
              </a:rPr>
              <a:t>ava.sql.PreparedStatement</a:t>
            </a: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Interface</a:t>
            </a:r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pt-BR" dirty="0">
                <a:solidFill>
                  <a:schemeClr val="bg1"/>
                </a:solidFill>
              </a:rPr>
              <a:t> 	</a:t>
            </a:r>
            <a:r>
              <a:rPr lang="pt-BR" dirty="0" err="1">
                <a:solidFill>
                  <a:schemeClr val="bg1"/>
                </a:solidFill>
              </a:rPr>
              <a:t>java.sql.ResultSet</a:t>
            </a:r>
            <a:r>
              <a:rPr lang="pt-BR" dirty="0">
                <a:solidFill>
                  <a:schemeClr val="bg1"/>
                </a:solidFill>
              </a:rPr>
              <a:t> 	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bonus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662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7FE0F4A-AD1F-4D58-9198-6A0F88F2E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obregado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585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F2034-3B5E-4EB8-8095-57301A2B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/*	O que iremos apresentar?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0C65C7-AE81-4BDC-8666-6E9028588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MÉTODOS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		*/</a:t>
            </a:r>
          </a:p>
          <a:p>
            <a:pPr marL="0" indent="0" algn="just">
              <a:buNone/>
            </a:pPr>
            <a:r>
              <a:rPr lang="pt-BR" dirty="0" err="1">
                <a:solidFill>
                  <a:schemeClr val="bg1"/>
                </a:solidFill>
              </a:rPr>
              <a:t>DriverManager.getConnection</a:t>
            </a:r>
            <a:r>
              <a:rPr lang="pt-BR" dirty="0">
                <a:solidFill>
                  <a:schemeClr val="bg1"/>
                </a:solidFill>
              </a:rPr>
              <a:t>(</a:t>
            </a:r>
            <a:r>
              <a:rPr lang="pt-BR" dirty="0" err="1">
                <a:solidFill>
                  <a:schemeClr val="bg1"/>
                </a:solidFill>
              </a:rPr>
              <a:t>String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url</a:t>
            </a:r>
            <a:r>
              <a:rPr lang="pt-BR" dirty="0">
                <a:solidFill>
                  <a:schemeClr val="bg1"/>
                </a:solidFill>
              </a:rPr>
              <a:t>, </a:t>
            </a:r>
            <a:r>
              <a:rPr lang="pt-BR" dirty="0" err="1">
                <a:solidFill>
                  <a:schemeClr val="bg1"/>
                </a:solidFill>
              </a:rPr>
              <a:t>String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user</a:t>
            </a:r>
            <a:r>
              <a:rPr lang="pt-BR" dirty="0">
                <a:solidFill>
                  <a:schemeClr val="bg1"/>
                </a:solidFill>
              </a:rPr>
              <a:t>, </a:t>
            </a:r>
            <a:r>
              <a:rPr lang="pt-BR" dirty="0" err="1">
                <a:solidFill>
                  <a:schemeClr val="bg1"/>
                </a:solidFill>
              </a:rPr>
              <a:t>String</a:t>
            </a:r>
            <a:r>
              <a:rPr lang="pt-BR" dirty="0">
                <a:solidFill>
                  <a:schemeClr val="bg1"/>
                </a:solidFill>
              </a:rPr>
              <a:t> login);</a:t>
            </a:r>
          </a:p>
          <a:p>
            <a:pPr marL="0" indent="0" algn="just">
              <a:buNone/>
            </a:pPr>
            <a:r>
              <a:rPr lang="pt-BR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Connection.preparedStatement</a:t>
            </a:r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pt-BR" dirty="0">
                <a:solidFill>
                  <a:schemeClr val="bg1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pt-BR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Connection.close</a:t>
            </a:r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r>
              <a:rPr lang="pt-BR" dirty="0" err="1">
                <a:solidFill>
                  <a:schemeClr val="bg1"/>
                </a:solidFill>
              </a:rPr>
              <a:t>PreparedStatement.setString</a:t>
            </a:r>
            <a:r>
              <a:rPr lang="pt-BR" dirty="0">
                <a:solidFill>
                  <a:schemeClr val="bg1"/>
                </a:solidFill>
              </a:rPr>
              <a:t>(</a:t>
            </a:r>
            <a:r>
              <a:rPr lang="pt-BR" dirty="0" err="1">
                <a:solidFill>
                  <a:schemeClr val="bg1"/>
                </a:solidFill>
              </a:rPr>
              <a:t>String</a:t>
            </a:r>
            <a:r>
              <a:rPr lang="pt-BR" dirty="0">
                <a:solidFill>
                  <a:schemeClr val="bg1"/>
                </a:solidFill>
              </a:rPr>
              <a:t> texto); 	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//variações para cada tipo</a:t>
            </a:r>
          </a:p>
          <a:p>
            <a:pPr marL="0" indent="0" algn="just">
              <a:buNone/>
            </a:pPr>
            <a:r>
              <a:rPr lang="pt-BR" dirty="0" err="1">
                <a:solidFill>
                  <a:schemeClr val="bg1"/>
                </a:solidFill>
              </a:rPr>
              <a:t>ResultSet.next</a:t>
            </a:r>
            <a:r>
              <a:rPr lang="pt-BR" dirty="0">
                <a:solidFill>
                  <a:schemeClr val="bg1"/>
                </a:solidFill>
              </a:rPr>
              <a:t>(); </a:t>
            </a:r>
            <a:endParaRPr lang="pt-BR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165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F2034-3B5E-4EB8-8095-57301A2B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/*	O que é o pacote </a:t>
            </a:r>
            <a:r>
              <a:rPr lang="pt-BR" dirty="0" err="1">
                <a:solidFill>
                  <a:schemeClr val="bg1"/>
                </a:solidFill>
              </a:rPr>
              <a:t>java.sql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0C65C7-AE81-4BDC-8666-6E9028588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Fornece os recursos necessários para acessar diferentes tipos de banco de dados. Trabalha conjuntamente do driver do banco de dados. Possibilita interface necessária para ler e gravar quaisquer fontes de dados em formato tabular (tabelas). Atualmente está na versão 4.1. 	*/ </a:t>
            </a:r>
          </a:p>
        </p:txBody>
      </p:sp>
    </p:spTree>
    <p:extLst>
      <p:ext uri="{BB962C8B-B14F-4D97-AF65-F5344CB8AC3E}">
        <p14:creationId xmlns:p14="http://schemas.microsoft.com/office/powerpoint/2010/main" val="3464862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F2034-3B5E-4EB8-8095-57301A2B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/*	Qual o escopo geral do funcionamento?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0C65C7-AE81-4BDC-8666-6E9028588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	Possibilita efetuar uma conexão ao driver de banco de dados através da classe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java.sql.DriverManager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. E enviar comandos SQL (em inglês SQL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statements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) através das interfaces </a:t>
            </a:r>
            <a:r>
              <a:rPr lang="pt-BR" b="1" dirty="0">
                <a:solidFill>
                  <a:schemeClr val="bg1"/>
                </a:solidFill>
              </a:rPr>
              <a:t>Connection, </a:t>
            </a:r>
            <a:r>
              <a:rPr lang="pt-BR" b="1" dirty="0" err="1">
                <a:solidFill>
                  <a:schemeClr val="bg1"/>
                </a:solidFill>
              </a:rPr>
              <a:t>Statement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e </a:t>
            </a:r>
            <a:r>
              <a:rPr lang="pt-BR" b="1" dirty="0" err="1">
                <a:solidFill>
                  <a:schemeClr val="bg1"/>
                </a:solidFill>
              </a:rPr>
              <a:t>PreparedStatement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(existem outras)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0" indent="0" algn="just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	Por fim, é capaz de receber os resultados da consulta SQL através da interface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java.sql.ResultSet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. Além de propiciar um conjunto de interfaces e classes para o mapeamento e tratamento dos dados. 	*/</a:t>
            </a:r>
          </a:p>
          <a:p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3957566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F2034-3B5E-4EB8-8095-57301A2B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/*	Como é utilizada?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0C65C7-AE81-4BDC-8666-6E9028588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É necessário efetuar a abertura de uma conexão com o driver através de um objeto </a:t>
            </a:r>
            <a:r>
              <a:rPr lang="pt-BR" b="1" dirty="0">
                <a:solidFill>
                  <a:schemeClr val="bg1"/>
                </a:solidFill>
              </a:rPr>
              <a:t>Connection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instanciado pela classe </a:t>
            </a:r>
            <a:r>
              <a:rPr lang="pt-BR" b="1" dirty="0" err="1">
                <a:solidFill>
                  <a:schemeClr val="bg1"/>
                </a:solidFill>
              </a:rPr>
              <a:t>DriverManager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e o método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.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getConnection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().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A conexão/connection é utilizada para criar comandos SQL através de uma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junto da interface </a:t>
            </a:r>
            <a:r>
              <a:rPr lang="pt-BR" b="1" dirty="0" err="1">
                <a:solidFill>
                  <a:schemeClr val="bg1"/>
                </a:solidFill>
              </a:rPr>
              <a:t>PreparedStatement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que é capaz de executar a query através do ´método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.execute()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. E quando é necessário armazenar o resultado é necessário instanciar um objeto da interface </a:t>
            </a:r>
            <a:r>
              <a:rPr lang="pt-BR" b="1" dirty="0" err="1">
                <a:solidFill>
                  <a:schemeClr val="bg1"/>
                </a:solidFill>
              </a:rPr>
              <a:t>ResultSet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através do método e .</a:t>
            </a:r>
            <a:r>
              <a:rPr lang="pt-BR" dirty="0" err="1">
                <a:solidFill>
                  <a:schemeClr val="accent4">
                    <a:lumMod val="75000"/>
                  </a:schemeClr>
                </a:solidFill>
              </a:rPr>
              <a:t>executeQuery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. O objeto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ResultSet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possui métodos de navegação nas tabelas, apresentaremos apenas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.</a:t>
            </a:r>
            <a:r>
              <a:rPr lang="pt-BR" dirty="0" err="1">
                <a:solidFill>
                  <a:schemeClr val="accent4">
                    <a:lumMod val="75000"/>
                  </a:schemeClr>
                </a:solidFill>
              </a:rPr>
              <a:t>next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()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e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.</a:t>
            </a:r>
            <a:r>
              <a:rPr lang="pt-BR" dirty="0" err="1">
                <a:solidFill>
                  <a:schemeClr val="accent4">
                    <a:lumMod val="75000"/>
                  </a:schemeClr>
                </a:solidFill>
              </a:rPr>
              <a:t>previous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().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Por fim é necessário fechar a conexão através do método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.close()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.	*/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4733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F2034-3B5E-4EB8-8095-57301A2B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pt-BR" b="1" dirty="0"/>
              <a:t> </a:t>
            </a:r>
            <a:r>
              <a:rPr lang="pt-BR" b="1" dirty="0" err="1">
                <a:solidFill>
                  <a:schemeClr val="accent6"/>
                </a:solidFill>
              </a:rPr>
              <a:t>DriverManager</a:t>
            </a:r>
            <a:endParaRPr lang="pt-BR" dirty="0">
              <a:solidFill>
                <a:schemeClr val="accent6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0C65C7-AE81-4BDC-8666-6E9028588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/*	Fornece os recursos para carregar e conectar com diferentes drivers para diferentes bancos de dados. Atualmente não é necessário o sistema carregar os drivers, pois a classe consegue carregar automaticamente. Para isso é necessário que o driver esteja nas bibliotecas e referenciado corretamente (ver na documentação).		*/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978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F2034-3B5E-4EB8-8095-57301A2B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Interface</a:t>
            </a:r>
            <a:r>
              <a:rPr lang="pt-BR" b="1" dirty="0"/>
              <a:t> </a:t>
            </a:r>
            <a:r>
              <a:rPr lang="pt-BR" b="1" dirty="0">
                <a:solidFill>
                  <a:schemeClr val="accent6"/>
                </a:solidFill>
              </a:rPr>
              <a:t>Connection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0C65C7-AE81-4BDC-8666-6E9028588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/*	Uma sessão/conexão com uma base de dados. Comandos SQL são gerados, executados e retornam através dessa interface. Possui diversos métodos para consulta SQL. Também é responsável pelo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commit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no banco de dados e pelo fechamento da conexão.	*/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8673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F2034-3B5E-4EB8-8095-57301A2B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Interface</a:t>
            </a:r>
            <a:r>
              <a:rPr lang="pt-BR" b="1" dirty="0"/>
              <a:t> </a:t>
            </a:r>
            <a:r>
              <a:rPr lang="pt-BR" b="1" dirty="0" err="1">
                <a:solidFill>
                  <a:schemeClr val="accent6"/>
                </a:solidFill>
              </a:rPr>
              <a:t>PreparedStatement</a:t>
            </a:r>
            <a:endParaRPr lang="pt-BR" dirty="0">
              <a:solidFill>
                <a:schemeClr val="accent6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0C65C7-AE81-4BDC-8666-6E9028588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/*	É um objeto que representa um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pre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comando SQL em uma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, esse comando pode ter valores atribuídos com métodos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setters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específicos dessa interface. 	*/</a:t>
            </a:r>
          </a:p>
          <a:p>
            <a:pPr marL="0" indent="0">
              <a:buNone/>
            </a:pP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//Funciona basicamente assim:</a:t>
            </a:r>
          </a:p>
          <a:p>
            <a:pPr marL="0" indent="0">
              <a:buNone/>
            </a:pPr>
            <a:r>
              <a:rPr lang="pt-BR" dirty="0" err="1">
                <a:solidFill>
                  <a:schemeClr val="accent6"/>
                </a:solidFill>
              </a:rPr>
              <a:t>String</a:t>
            </a:r>
            <a:r>
              <a:rPr lang="pt-BR" dirty="0"/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sql</a:t>
            </a:r>
            <a:r>
              <a:rPr lang="pt-BR" dirty="0"/>
              <a:t> </a:t>
            </a:r>
            <a:r>
              <a:rPr lang="pt-BR" dirty="0">
                <a:solidFill>
                  <a:schemeClr val="bg1"/>
                </a:solidFill>
              </a:rPr>
              <a:t>=</a:t>
            </a:r>
            <a:r>
              <a:rPr lang="pt-BR" dirty="0"/>
              <a:t>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“SELECT * FROM pessoa WHERE ID = ?”; </a:t>
            </a:r>
          </a:p>
          <a:p>
            <a:pPr marL="0" indent="0">
              <a:buNone/>
            </a:pPr>
            <a:endParaRPr lang="pt-BR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/*	Com métodos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setters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específicos é possível substituir o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‘?’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por qualquer valor em qualquer tipo necessário.		*/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3397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480</Words>
  <Application>Microsoft Office PowerPoint</Application>
  <PresentationFormat>Widescreen</PresentationFormat>
  <Paragraphs>86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do Office</vt:lpstr>
      <vt:lpstr>import java.sql.*;</vt:lpstr>
      <vt:lpstr>/* O que iremos apresentar?</vt:lpstr>
      <vt:lpstr>/* O que iremos apresentar?</vt:lpstr>
      <vt:lpstr>/* O que é o pacote java.sql?</vt:lpstr>
      <vt:lpstr>/* Qual o escopo geral do funcionamento?</vt:lpstr>
      <vt:lpstr>/* Como é utilizada?</vt:lpstr>
      <vt:lpstr>Class DriverManager</vt:lpstr>
      <vt:lpstr>Interface Connection</vt:lpstr>
      <vt:lpstr>Interface PreparedStatement</vt:lpstr>
      <vt:lpstr>Interface ResultSet</vt:lpstr>
      <vt:lpstr>//Métodos DriverManager e Connection</vt:lpstr>
      <vt:lpstr>//Métodos PreparedStatement</vt:lpstr>
      <vt:lpstr>//Métodos ResultSet</vt:lpstr>
      <vt:lpstr>/*  Navegação em tabelas pela ResultSet  </vt:lpstr>
      <vt:lpstr>Apresentação do PowerPoint</vt:lpstr>
      <vt:lpstr>Apresentação do PowerPoint</vt:lpstr>
      <vt:lpstr>Apresentação do PowerPoint</vt:lpstr>
      <vt:lpstr>Apresentação do PowerPoint</vt:lpstr>
      <vt:lpstr>import java.usj.LP1;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 java.sql.*</dc:title>
  <dc:creator>Rafael Lapa Valgas</dc:creator>
  <cp:lastModifiedBy>Rafael Lapa Valgas</cp:lastModifiedBy>
  <cp:revision>40</cp:revision>
  <dcterms:created xsi:type="dcterms:W3CDTF">2019-05-11T22:50:44Z</dcterms:created>
  <dcterms:modified xsi:type="dcterms:W3CDTF">2019-05-12T18:42:47Z</dcterms:modified>
</cp:coreProperties>
</file>