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9" r:id="rId2"/>
    <p:sldId id="256" r:id="rId3"/>
    <p:sldId id="265" r:id="rId4"/>
    <p:sldId id="262" r:id="rId5"/>
    <p:sldId id="267" r:id="rId6"/>
    <p:sldId id="268" r:id="rId7"/>
    <p:sldId id="269" r:id="rId8"/>
    <p:sldId id="270" r:id="rId9"/>
    <p:sldId id="274" r:id="rId10"/>
    <p:sldId id="286" r:id="rId11"/>
    <p:sldId id="263" r:id="rId12"/>
    <p:sldId id="294" r:id="rId13"/>
    <p:sldId id="297" r:id="rId14"/>
    <p:sldId id="298" r:id="rId15"/>
    <p:sldId id="289" r:id="rId16"/>
    <p:sldId id="290" r:id="rId17"/>
    <p:sldId id="291" r:id="rId18"/>
    <p:sldId id="295" r:id="rId19"/>
    <p:sldId id="296" r:id="rId20"/>
    <p:sldId id="300" r:id="rId21"/>
    <p:sldId id="29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45" autoAdjust="0"/>
  </p:normalViewPr>
  <p:slideViewPr>
    <p:cSldViewPr snapToGrid="0">
      <p:cViewPr varScale="1">
        <p:scale>
          <a:sx n="105" d="100"/>
          <a:sy n="105" d="100"/>
        </p:scale>
        <p:origin x="16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ADDD1-756B-472A-A625-5CC0342B2901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5DD57-BFE9-434F-85FE-24B2694E85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76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D57-BFE9-434F-85FE-24B2694E859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02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D57-BFE9-434F-85FE-24B2694E859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9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D57-BFE9-434F-85FE-24B2694E859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4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5DD57-BFE9-434F-85FE-24B2694E859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87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9E82B-6DB6-46B7-8579-105A54629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498613-7FAB-4E7B-8777-73FB766A9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2B69F-BF1E-4742-B0E2-2ADCB57B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E62ED-1E16-4264-BD3F-039C53CA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6F4FF2-8454-4DFA-9F95-4055A53F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13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5F036-5CB9-4D64-BCB1-BDF551D6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A416EB-D47E-4F90-8B2D-9F7BD48CF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63566-FD60-4B12-B741-6E2911D8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9DBEFA-9135-4950-83AC-DB18FB11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FD6E30-B99A-4D97-8530-006D70F3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91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FD9B51-2A5E-4CE2-B59F-D45DF40B7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A5FC7C-7EF7-45F4-89C0-CEC9FA99F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CB01E2-24D1-4A11-8263-D2F01C80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08D62-D1D8-4762-973A-72EC3D16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1499C-F029-4749-8F30-6D7AB920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94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63C51-74B1-421D-8717-A21A0495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B35F1-EA4D-472E-99F8-AC99BA4D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3DAD0B-D693-487A-A45D-68497F2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32F0E-C3B2-4277-BFD5-D438D032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CB3BE-1B83-4651-879A-E10627EF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2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3D3FF-9C98-4682-BBF5-8D901BF5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55A416-B16C-4273-A180-BA6B4667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248BCE-4BE4-4AEB-A715-CF1F3C72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DE1E07-ECFA-4D95-9854-7C86C27F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66EB0-A895-4BDB-BBF4-7A67568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A9087-1086-41EF-8801-DC4FEDEB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74C28-BC82-4EE1-8110-B3BCA142A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796649-3A50-494F-BEEC-01019349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FB397C-03FC-4856-AF38-4401A825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B84F7-701C-4BB2-A24C-317C628C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8F67B2-75DE-4DBD-BA18-E6C8770C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24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86A3-44BC-44D7-ADC9-B43A772C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57FA4A-1EC5-47AB-B669-9A78708A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ADF32A-3A0E-4108-8CEB-83E92C9B6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EB11D2-F9E7-43FB-AE73-8B216A4C2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C9E5B1-2B17-4938-930A-166C3BFC9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65D2CE-53FA-4BD0-A99F-47C34868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E8A79C-6AA4-424A-ACD1-821B381F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2D7E45-1BD1-4C40-B06F-62534658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1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5D939-D3A0-4F94-A9A4-8F2DFBCF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520991-CD37-4627-9070-1D951A9B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AF728B-002F-403D-BB12-AEB7AD40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2DE94A-A365-493C-86F0-12E1EE6B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44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1C19AD-F050-46CA-BCD5-55144F2E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866B34-E008-4C99-8E71-C680A315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31C1F-FE5E-4848-8DD8-71A3BC46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6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B91B7-9690-4376-AC4F-14B2BB74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4855A-1C8C-470A-9E14-29C5F53C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486EC3-81A5-490C-B181-DA87406F6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CEB4F1-E4C7-4C4D-BBB7-1E7C0F8B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A7EBBB-F0B5-4F87-9447-3526FC0A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B9B0DD-12DC-4DC2-8CF8-38C9CE08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93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57AB3-B978-4653-B928-871F6059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B46241-DE84-47CE-92FD-646135D6F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44F89F-3EBB-45B3-BA5A-90DCEA427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1DD55B-5125-4707-AD98-25E8FDAF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5E0-2C01-440F-9086-22F8C665F7D3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65763B-E3CE-446A-A318-78D13503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721B10-3F4E-4F21-8835-2DBE94A2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6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327D38-04F3-4EB5-84E5-26DFF8C7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6260E6-FBAC-4FA2-A174-CFF50F83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E9884-84AB-4D8B-88C9-86DFD4334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55E0-2C01-440F-9086-22F8C665F7D3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EB722-D1BA-4F6B-A048-F8B3B44E1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8A0045-086D-4FBC-818A-503FBB3AB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6AD46-7ED6-4D4E-B601-C3BA17CB2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20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564E6-B9E4-4025-B35D-AF5C58376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java.usj.LP1;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901FC-2249-4436-9BD6-B41C91C40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sz="1800" dirty="0"/>
          </a:p>
          <a:p>
            <a:pPr algn="l"/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usj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LP1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  <a:r>
              <a:rPr lang="pt-BR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setProfessor</a:t>
            </a:r>
            <a:r>
              <a:rPr lang="pt-BR" sz="1800" dirty="0">
                <a:solidFill>
                  <a:schemeClr val="bg1"/>
                </a:solidFill>
              </a:rPr>
              <a:t>(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</a:rPr>
              <a:t>“Jaime Miranda Junior”</a:t>
            </a:r>
            <a:r>
              <a:rPr lang="pt-BR" sz="1800" dirty="0">
                <a:solidFill>
                  <a:schemeClr val="bg1"/>
                </a:solidFill>
              </a:rPr>
              <a:t>);</a:t>
            </a:r>
          </a:p>
          <a:p>
            <a:pPr algn="l"/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usj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LP1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  <a:r>
              <a:rPr lang="pt-BR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setAlunos</a:t>
            </a:r>
            <a:r>
              <a:rPr lang="pt-BR" sz="1800" dirty="0">
                <a:solidFill>
                  <a:schemeClr val="bg1"/>
                </a:solidFill>
              </a:rPr>
              <a:t>(	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</a:rPr>
              <a:t>“Leonardo Ferreira Costa ”</a:t>
            </a:r>
            <a:r>
              <a:rPr lang="pt-BR" sz="1800" dirty="0">
                <a:solidFill>
                  <a:schemeClr val="bg1"/>
                </a:solidFill>
              </a:rPr>
              <a:t>, 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</a:rPr>
              <a:t>		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</a:rPr>
              <a:t>“Lucas Gustavo Machado”</a:t>
            </a:r>
            <a:r>
              <a:rPr lang="pt-BR" sz="1800" dirty="0">
                <a:solidFill>
                  <a:schemeClr val="bg1"/>
                </a:solidFill>
              </a:rPr>
              <a:t>, </a:t>
            </a:r>
          </a:p>
          <a:p>
            <a:pPr algn="l"/>
            <a:r>
              <a:rPr lang="pt-BR" sz="1800" dirty="0">
                <a:solidFill>
                  <a:schemeClr val="accent4">
                    <a:lumMod val="75000"/>
                  </a:schemeClr>
                </a:solidFill>
              </a:rPr>
              <a:t>		“Rafael Lapa Valgas”</a:t>
            </a:r>
            <a:r>
              <a:rPr lang="pt-BR" sz="18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113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pt-BR" b="1" dirty="0"/>
              <a:t> </a:t>
            </a:r>
            <a:r>
              <a:rPr lang="pt-BR" b="1" dirty="0" err="1">
                <a:solidFill>
                  <a:schemeClr val="accent6"/>
                </a:solidFill>
              </a:rPr>
              <a:t>ResultSet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/*	O objeto </a:t>
            </a:r>
            <a:r>
              <a:rPr lang="pt-BR" sz="2200" dirty="0" err="1">
                <a:solidFill>
                  <a:schemeClr val="bg1"/>
                </a:solidFill>
              </a:rPr>
              <a:t>ResultSet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contém o resultado da consulta SQL, uma tabela. E possui todas as funcionalidades para navegar na tabela, alterar e coletar dados. </a:t>
            </a:r>
          </a:p>
          <a:p>
            <a:pPr marL="0" indent="0">
              <a:buNone/>
            </a:pPr>
            <a:endParaRPr lang="pt-BR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observação: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Se por um lado a interface </a:t>
            </a:r>
            <a:r>
              <a:rPr lang="pt-BR" sz="2200" dirty="0" err="1">
                <a:solidFill>
                  <a:schemeClr val="bg1"/>
                </a:solidFill>
              </a:rPr>
              <a:t>PreparedStatement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funciona como </a:t>
            </a:r>
            <a:r>
              <a:rPr lang="pt-BR" sz="2200" dirty="0" err="1">
                <a:solidFill>
                  <a:schemeClr val="accent6">
                    <a:lumMod val="75000"/>
                  </a:schemeClr>
                </a:solidFill>
              </a:rPr>
              <a:t>setters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de atributos para gerar comandos SQL, a interface </a:t>
            </a:r>
            <a:r>
              <a:rPr lang="pt-BR" sz="2200" dirty="0" err="1">
                <a:solidFill>
                  <a:schemeClr val="bg1"/>
                </a:solidFill>
              </a:rPr>
              <a:t>ResultSet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funciona como </a:t>
            </a:r>
            <a:r>
              <a:rPr lang="pt-BR" sz="2200" dirty="0" err="1">
                <a:solidFill>
                  <a:schemeClr val="accent6">
                    <a:lumMod val="75000"/>
                  </a:schemeClr>
                </a:solidFill>
              </a:rPr>
              <a:t>getters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de atributos do banco de dados para gerar objetos nos sistemas implementados em </a:t>
            </a:r>
            <a:r>
              <a:rPr lang="pt-BR" sz="2200" dirty="0" err="1">
                <a:solidFill>
                  <a:schemeClr val="accent6">
                    <a:lumMod val="75000"/>
                  </a:schemeClr>
                </a:solidFill>
              </a:rPr>
              <a:t>java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. 	*/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35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Utilização geral...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É necessário efetuar a abertura de uma conexão com o driver através de um objeto </a:t>
            </a:r>
            <a:r>
              <a:rPr lang="pt-BR" sz="2200" b="1" dirty="0">
                <a:solidFill>
                  <a:schemeClr val="bg1"/>
                </a:solidFill>
              </a:rPr>
              <a:t>Connection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instanciado pela classe </a:t>
            </a:r>
            <a:r>
              <a:rPr lang="pt-BR" sz="2200" b="1" dirty="0" err="1">
                <a:solidFill>
                  <a:schemeClr val="bg1"/>
                </a:solidFill>
              </a:rPr>
              <a:t>DriverManager</a:t>
            </a:r>
            <a:r>
              <a:rPr lang="pt-BR" sz="2200" b="1" dirty="0">
                <a:solidFill>
                  <a:schemeClr val="bg1"/>
                </a:solidFill>
              </a:rPr>
              <a:t> 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e o método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sz="2200" b="1" dirty="0" err="1">
                <a:solidFill>
                  <a:schemeClr val="accent4">
                    <a:lumMod val="75000"/>
                  </a:schemeClr>
                </a:solidFill>
              </a:rPr>
              <a:t>getConnection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</a:rPr>
              <a:t>().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A conexão/connection é utilizada para criar comandos SQL através de uma </a:t>
            </a:r>
            <a:r>
              <a:rPr lang="pt-BR" sz="2200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junto da interface </a:t>
            </a:r>
            <a:r>
              <a:rPr lang="pt-BR" sz="2200" b="1" dirty="0" err="1">
                <a:solidFill>
                  <a:schemeClr val="bg1"/>
                </a:solidFill>
              </a:rPr>
              <a:t>PreparedStatement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que é capaz de executar a query através do método 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</a:rPr>
              <a:t>.execute()</a:t>
            </a:r>
            <a:r>
              <a:rPr lang="pt-BR" sz="22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Se necessário armazenar os resultados da query, é necessário instanciar um objeto da interface </a:t>
            </a:r>
            <a:r>
              <a:rPr lang="pt-BR" sz="2200" b="1" dirty="0" err="1">
                <a:solidFill>
                  <a:schemeClr val="bg1"/>
                </a:solidFill>
              </a:rPr>
              <a:t>ResultSet</a:t>
            </a:r>
            <a:r>
              <a:rPr lang="pt-BR" sz="2200" b="1" dirty="0">
                <a:solidFill>
                  <a:schemeClr val="bg1"/>
                </a:solidFill>
              </a:rPr>
              <a:t> 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através do método e .</a:t>
            </a:r>
            <a:r>
              <a:rPr lang="pt-BR" sz="2200" b="1" dirty="0" err="1">
                <a:solidFill>
                  <a:schemeClr val="accent4">
                    <a:lumMod val="75000"/>
                  </a:schemeClr>
                </a:solidFill>
              </a:rPr>
              <a:t>executeQuery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pt-BR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O objeto </a:t>
            </a:r>
            <a:r>
              <a:rPr lang="pt-BR" sz="2200" b="1" dirty="0" err="1">
                <a:solidFill>
                  <a:schemeClr val="bg1"/>
                </a:solidFill>
              </a:rPr>
              <a:t>ResultSet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possui métodos de navegação nas tabelas - apresentaremos apenas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sz="2200" b="1" dirty="0" err="1">
                <a:solidFill>
                  <a:schemeClr val="accent4">
                    <a:lumMod val="75000"/>
                  </a:schemeClr>
                </a:solidFill>
              </a:rPr>
              <a:t>next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e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sz="2200" b="1" dirty="0" err="1">
                <a:solidFill>
                  <a:schemeClr val="accent4">
                    <a:lumMod val="75000"/>
                  </a:schemeClr>
                </a:solidFill>
              </a:rPr>
              <a:t>previous</a:t>
            </a:r>
            <a:r>
              <a:rPr lang="pt-BR" sz="2200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Por fim é necessário fechar a conexão através do método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.close() 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da interface </a:t>
            </a:r>
            <a:r>
              <a:rPr lang="pt-BR" sz="2200" b="1" dirty="0">
                <a:solidFill>
                  <a:schemeClr val="bg1"/>
                </a:solidFill>
              </a:rPr>
              <a:t>Connection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.		*/</a:t>
            </a:r>
          </a:p>
        </p:txBody>
      </p:sp>
    </p:spTree>
    <p:extLst>
      <p:ext uri="{BB962C8B-B14F-4D97-AF65-F5344CB8AC3E}">
        <p14:creationId xmlns:p14="http://schemas.microsoft.com/office/powerpoint/2010/main" val="249473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B42F-B85A-4A45-9ABA-EC7CE6A6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//Métodos </a:t>
            </a:r>
            <a:r>
              <a:rPr lang="pt-BR" dirty="0" err="1">
                <a:solidFill>
                  <a:schemeClr val="bg1"/>
                </a:solidFill>
              </a:rPr>
              <a:t>DriverManager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pt-BR" dirty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FC326-6005-46CB-99BA-025A136A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DriverManager</a:t>
            </a:r>
            <a:r>
              <a:rPr lang="pt-BR" sz="2200" dirty="0" err="1">
                <a:solidFill>
                  <a:schemeClr val="bg1"/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getConnection</a:t>
            </a: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200" dirty="0" err="1">
                <a:solidFill>
                  <a:schemeClr val="bg1"/>
                </a:solidFill>
              </a:rPr>
              <a:t>String</a:t>
            </a:r>
            <a:r>
              <a:rPr lang="pt-BR" sz="2200" dirty="0">
                <a:solidFill>
                  <a:schemeClr val="bg1"/>
                </a:solidFill>
              </a:rPr>
              <a:t> </a:t>
            </a:r>
            <a:r>
              <a:rPr lang="pt-BR" sz="2200" dirty="0" err="1">
                <a:solidFill>
                  <a:schemeClr val="bg1"/>
                </a:solidFill>
              </a:rPr>
              <a:t>url</a:t>
            </a:r>
            <a:r>
              <a:rPr lang="pt-BR" sz="2200" dirty="0">
                <a:solidFill>
                  <a:schemeClr val="bg1"/>
                </a:solidFill>
              </a:rPr>
              <a:t>, </a:t>
            </a:r>
            <a:r>
              <a:rPr lang="pt-BR" sz="2200" dirty="0" err="1">
                <a:solidFill>
                  <a:schemeClr val="bg1"/>
                </a:solidFill>
              </a:rPr>
              <a:t>user</a:t>
            </a:r>
            <a:r>
              <a:rPr lang="pt-BR" sz="2200" dirty="0">
                <a:solidFill>
                  <a:schemeClr val="bg1"/>
                </a:solidFill>
              </a:rPr>
              <a:t>, </a:t>
            </a:r>
            <a:r>
              <a:rPr lang="pt-BR" sz="2200" dirty="0" err="1">
                <a:solidFill>
                  <a:schemeClr val="bg1"/>
                </a:solidFill>
              </a:rPr>
              <a:t>password</a:t>
            </a:r>
            <a:r>
              <a:rPr lang="pt-BR" sz="22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//Gera um objeto Connection e uma conexão com o driver do banco de dados.</a:t>
            </a:r>
          </a:p>
          <a:p>
            <a:pPr marL="0" indent="0">
              <a:buNone/>
            </a:pPr>
            <a:endParaRPr lang="pt-BR" sz="2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Connection</a:t>
            </a:r>
            <a:r>
              <a:rPr lang="pt-BR" sz="2200" dirty="0" err="1">
                <a:solidFill>
                  <a:schemeClr val="bg1"/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PrepareStatement</a:t>
            </a: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200" dirty="0" err="1">
                <a:solidFill>
                  <a:schemeClr val="bg1"/>
                </a:solidFill>
              </a:rPr>
              <a:t>String</a:t>
            </a:r>
            <a:r>
              <a:rPr lang="pt-BR" sz="2200" dirty="0">
                <a:solidFill>
                  <a:schemeClr val="bg1"/>
                </a:solidFill>
              </a:rPr>
              <a:t> </a:t>
            </a:r>
            <a:r>
              <a:rPr lang="pt-BR" sz="2200" dirty="0" err="1">
                <a:solidFill>
                  <a:schemeClr val="bg1"/>
                </a:solidFill>
              </a:rPr>
              <a:t>sql</a:t>
            </a:r>
            <a:r>
              <a:rPr lang="pt-BR" sz="22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//Gera um objeto </a:t>
            </a:r>
            <a:r>
              <a:rPr lang="pt-BR" sz="2200" dirty="0" err="1">
                <a:solidFill>
                  <a:schemeClr val="accent6">
                    <a:lumMod val="50000"/>
                  </a:schemeClr>
                </a:solidFill>
              </a:rPr>
              <a:t>PreparedStatement</a:t>
            </a: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 para gerenciar comandos SQL.</a:t>
            </a:r>
            <a:endParaRPr lang="pt-BR" sz="2200" dirty="0">
              <a:solidFill>
                <a:schemeClr val="bg1"/>
              </a:solidFill>
            </a:endParaRPr>
          </a:p>
          <a:p>
            <a:endParaRPr lang="pt-BR" sz="2200" u="sng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6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B42F-B85A-4A45-9ABA-EC7CE6A6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//Métodos </a:t>
            </a:r>
            <a:r>
              <a:rPr lang="pt-BR" dirty="0" err="1">
                <a:solidFill>
                  <a:schemeClr val="bg1"/>
                </a:solidFill>
              </a:rPr>
              <a:t>PreparedStatement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FC326-6005-46CB-99BA-025A136A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pt-BR" sz="2200" dirty="0" err="1">
                <a:solidFill>
                  <a:schemeClr val="bg1"/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setString</a:t>
            </a: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200" dirty="0" err="1">
                <a:solidFill>
                  <a:schemeClr val="bg1"/>
                </a:solidFill>
              </a:rPr>
              <a:t>Int</a:t>
            </a:r>
            <a:r>
              <a:rPr lang="pt-BR" sz="2200" dirty="0">
                <a:solidFill>
                  <a:schemeClr val="bg1"/>
                </a:solidFill>
              </a:rPr>
              <a:t> posição, </a:t>
            </a:r>
            <a:r>
              <a:rPr lang="pt-BR" sz="2200" dirty="0" err="1">
                <a:solidFill>
                  <a:schemeClr val="bg1"/>
                </a:solidFill>
              </a:rPr>
              <a:t>String</a:t>
            </a:r>
            <a:r>
              <a:rPr lang="pt-BR" sz="2200" dirty="0">
                <a:solidFill>
                  <a:schemeClr val="bg1"/>
                </a:solidFill>
              </a:rPr>
              <a:t> valor);</a:t>
            </a:r>
          </a:p>
          <a:p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pt-BR" sz="2200" dirty="0" err="1">
                <a:solidFill>
                  <a:schemeClr val="bg1"/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setInt</a:t>
            </a: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200" dirty="0" err="1">
                <a:solidFill>
                  <a:schemeClr val="bg1"/>
                </a:solidFill>
              </a:rPr>
              <a:t>Int</a:t>
            </a:r>
            <a:r>
              <a:rPr lang="pt-BR" sz="2200" dirty="0">
                <a:solidFill>
                  <a:schemeClr val="bg1"/>
                </a:solidFill>
              </a:rPr>
              <a:t> posição, </a:t>
            </a:r>
            <a:r>
              <a:rPr lang="pt-BR" sz="2200" dirty="0" err="1">
                <a:solidFill>
                  <a:schemeClr val="bg1"/>
                </a:solidFill>
              </a:rPr>
              <a:t>Int</a:t>
            </a:r>
            <a:r>
              <a:rPr lang="pt-BR" sz="2200" dirty="0">
                <a:solidFill>
                  <a:schemeClr val="bg1"/>
                </a:solidFill>
              </a:rPr>
              <a:t> valor);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//Substitui valores da </a:t>
            </a:r>
            <a:r>
              <a:rPr lang="pt-BR" sz="2200" dirty="0" err="1">
                <a:solidFill>
                  <a:schemeClr val="accent6">
                    <a:lumMod val="50000"/>
                  </a:schemeClr>
                </a:solidFill>
              </a:rPr>
              <a:t>String</a:t>
            </a: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 (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? </a:t>
            </a: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) por atributos específicos para a consulta. Existe um método set para cada tipo: </a:t>
            </a:r>
            <a:r>
              <a:rPr lang="pt-BR" sz="2200" dirty="0" err="1">
                <a:solidFill>
                  <a:schemeClr val="accent6">
                    <a:lumMod val="50000"/>
                  </a:schemeClr>
                </a:solidFill>
              </a:rPr>
              <a:t>Boolean</a:t>
            </a: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, Char, </a:t>
            </a:r>
            <a:r>
              <a:rPr lang="pt-BR" sz="2200" dirty="0" err="1">
                <a:solidFill>
                  <a:schemeClr val="accent6">
                    <a:lumMod val="50000"/>
                  </a:schemeClr>
                </a:solidFill>
              </a:rPr>
              <a:t>Float</a:t>
            </a: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, Double...</a:t>
            </a:r>
          </a:p>
          <a:p>
            <a:pPr marL="0" indent="0">
              <a:buNone/>
            </a:pPr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pt-BR" sz="2200" dirty="0" err="1">
                <a:solidFill>
                  <a:schemeClr val="bg1"/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execute</a:t>
            </a:r>
            <a:r>
              <a:rPr lang="pt-BR" sz="220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//Executa a query e retorna um </a:t>
            </a:r>
            <a:r>
              <a:rPr lang="pt-BR" sz="2200" dirty="0" err="1">
                <a:solidFill>
                  <a:schemeClr val="accent6">
                    <a:lumMod val="50000"/>
                  </a:schemeClr>
                </a:solidFill>
              </a:rPr>
              <a:t>boolean</a:t>
            </a: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 indicando se a query foi executada com sucesso.</a:t>
            </a:r>
          </a:p>
          <a:p>
            <a:pPr marL="0" indent="0">
              <a:buNone/>
            </a:pPr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pt-BR" sz="2200" dirty="0" err="1">
                <a:solidFill>
                  <a:schemeClr val="bg1"/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executeQuery</a:t>
            </a:r>
            <a:r>
              <a:rPr lang="pt-BR" sz="220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//Executa query e retorna o valor da consulta para gerar um objeto </a:t>
            </a:r>
            <a:r>
              <a:rPr lang="pt-BR" sz="2200" dirty="0" err="1">
                <a:solidFill>
                  <a:schemeClr val="bg1"/>
                </a:solidFill>
              </a:rPr>
              <a:t>ResultSet</a:t>
            </a: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. É utilizada quando precisa de uma tabela como retorno.</a:t>
            </a:r>
            <a:endParaRPr lang="pt-BR" sz="2200" dirty="0">
              <a:solidFill>
                <a:schemeClr val="bg1"/>
              </a:solidFill>
            </a:endParaRPr>
          </a:p>
          <a:p>
            <a:endParaRPr lang="pt-BR" u="sng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36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B42F-B85A-4A45-9ABA-EC7CE6A6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//Métodos </a:t>
            </a:r>
            <a:r>
              <a:rPr lang="pt-BR" dirty="0" err="1">
                <a:solidFill>
                  <a:schemeClr val="bg1"/>
                </a:solidFill>
              </a:rPr>
              <a:t>ResultSet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FC326-6005-46CB-99BA-025A136A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pt-BR" sz="2200" dirty="0" err="1">
                <a:solidFill>
                  <a:schemeClr val="bg1"/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next</a:t>
            </a:r>
            <a:r>
              <a:rPr lang="pt-BR" sz="220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//Caminha o cursos na tabela para o próximo registro (próxima linha).</a:t>
            </a:r>
          </a:p>
          <a:p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pt-BR" sz="2200" dirty="0" err="1">
                <a:solidFill>
                  <a:schemeClr val="bg1"/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previous</a:t>
            </a:r>
            <a:r>
              <a:rPr lang="pt-BR" sz="2200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//Caminha o cursos na tabela para trás (próxima linha).</a:t>
            </a:r>
          </a:p>
          <a:p>
            <a:pPr marL="0" indent="0">
              <a:buNone/>
            </a:pPr>
            <a:endParaRPr lang="pt-BR" sz="2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pt-BR" sz="2200" dirty="0" err="1">
                <a:solidFill>
                  <a:schemeClr val="bg1"/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getString</a:t>
            </a: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200" dirty="0" err="1">
                <a:solidFill>
                  <a:schemeClr val="bg1"/>
                </a:solidFill>
              </a:rPr>
              <a:t>String</a:t>
            </a:r>
            <a:r>
              <a:rPr lang="pt-BR" sz="2200" dirty="0">
                <a:solidFill>
                  <a:schemeClr val="bg1"/>
                </a:solidFill>
              </a:rPr>
              <a:t> </a:t>
            </a:r>
            <a:r>
              <a:rPr lang="pt-BR" sz="2200" dirty="0" err="1">
                <a:solidFill>
                  <a:schemeClr val="bg1"/>
                </a:solidFill>
              </a:rPr>
              <a:t>nomeColuna</a:t>
            </a:r>
            <a:r>
              <a:rPr lang="pt-BR" sz="22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//Acessa o valor de uma coluna com o nome especificado. Existe variações em cada tipo.</a:t>
            </a:r>
          </a:p>
          <a:p>
            <a:pPr marL="0" indent="0">
              <a:buNone/>
            </a:pPr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pt-BR" sz="2200" dirty="0" err="1">
                <a:solidFill>
                  <a:schemeClr val="bg1"/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getString</a:t>
            </a: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200" dirty="0" err="1">
                <a:solidFill>
                  <a:schemeClr val="bg1"/>
                </a:solidFill>
              </a:rPr>
              <a:t>Int</a:t>
            </a:r>
            <a:r>
              <a:rPr lang="pt-BR" sz="2200" dirty="0">
                <a:solidFill>
                  <a:schemeClr val="bg1"/>
                </a:solidFill>
              </a:rPr>
              <a:t> </a:t>
            </a:r>
            <a:r>
              <a:rPr lang="pt-BR" sz="2200" dirty="0" err="1">
                <a:solidFill>
                  <a:schemeClr val="bg1"/>
                </a:solidFill>
              </a:rPr>
              <a:t>indexColuna</a:t>
            </a:r>
            <a:r>
              <a:rPr lang="pt-BR" sz="2200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50000"/>
                  </a:schemeClr>
                </a:solidFill>
              </a:rPr>
              <a:t>//Acessa o valor da coluna na ordem especificada. Existe variações em cada tipo.</a:t>
            </a:r>
          </a:p>
        </p:txBody>
      </p:sp>
    </p:spTree>
    <p:extLst>
      <p:ext uri="{BB962C8B-B14F-4D97-AF65-F5344CB8AC3E}">
        <p14:creationId xmlns:p14="http://schemas.microsoft.com/office/powerpoint/2010/main" val="257620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/* 	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Navegação em tabelas pelo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A interface </a:t>
            </a:r>
            <a:r>
              <a:rPr lang="pt-BR" sz="2200" dirty="0" err="1">
                <a:solidFill>
                  <a:schemeClr val="accent6">
                    <a:lumMod val="75000"/>
                  </a:schemeClr>
                </a:solidFill>
              </a:rPr>
              <a:t>ResultSet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possui diferentes métodos para navegação nas tabelas. A navegação padrão mais utilizada é através dos métodos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75000"/>
                  </a:schemeClr>
                </a:solidFill>
              </a:rPr>
              <a:t>next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e .</a:t>
            </a:r>
            <a:r>
              <a:rPr lang="pt-BR" sz="2200" dirty="0" err="1">
                <a:solidFill>
                  <a:schemeClr val="accent4">
                    <a:lumMod val="75000"/>
                  </a:schemeClr>
                </a:solidFill>
              </a:rPr>
              <a:t>previous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(), 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basicamente caminhando para frente e para trás nos registros de cada tabela.	*/</a:t>
            </a:r>
          </a:p>
          <a:p>
            <a:pPr marL="0" indent="0">
              <a:buNone/>
            </a:pPr>
            <a:endParaRPr lang="pt-BR" sz="2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2200" dirty="0" err="1">
                <a:solidFill>
                  <a:srgbClr val="7030A0"/>
                </a:solidFill>
              </a:rPr>
              <a:t>While</a:t>
            </a: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pt-BR" sz="2200" dirty="0" err="1">
                <a:solidFill>
                  <a:schemeClr val="bg1"/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75000"/>
                  </a:schemeClr>
                </a:solidFill>
              </a:rPr>
              <a:t>next</a:t>
            </a:r>
            <a:r>
              <a:rPr lang="pt-BR" sz="2200" dirty="0">
                <a:solidFill>
                  <a:schemeClr val="bg1"/>
                </a:solidFill>
              </a:rPr>
              <a:t>()){</a:t>
            </a:r>
          </a:p>
          <a:p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//comandos</a:t>
            </a:r>
            <a:r>
              <a:rPr lang="pt-BR" sz="2200" b="1" dirty="0">
                <a:solidFill>
                  <a:schemeClr val="bg1"/>
                </a:solidFill>
              </a:rPr>
              <a:t>}</a:t>
            </a:r>
          </a:p>
          <a:p>
            <a:endParaRPr lang="pt-BR" sz="2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200" dirty="0">
                <a:solidFill>
                  <a:schemeClr val="bg1"/>
                </a:solidFill>
              </a:rPr>
              <a:t>	Output de navegação: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bg1"/>
                </a:solidFill>
              </a:rPr>
              <a:t>	&gt;  A, A1, A2</a:t>
            </a:r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3390AB2-94FF-4828-AD01-16AD9F3CD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19691"/>
              </p:ext>
            </p:extLst>
          </p:nvPr>
        </p:nvGraphicFramePr>
        <p:xfrm>
          <a:off x="6096000" y="3231615"/>
          <a:ext cx="4337540" cy="197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385">
                  <a:extLst>
                    <a:ext uri="{9D8B030D-6E8A-4147-A177-3AD203B41FA5}">
                      <a16:colId xmlns:a16="http://schemas.microsoft.com/office/drawing/2014/main" val="1468696896"/>
                    </a:ext>
                  </a:extLst>
                </a:gridCol>
                <a:gridCol w="1084385">
                  <a:extLst>
                    <a:ext uri="{9D8B030D-6E8A-4147-A177-3AD203B41FA5}">
                      <a16:colId xmlns:a16="http://schemas.microsoft.com/office/drawing/2014/main" val="4205077779"/>
                    </a:ext>
                  </a:extLst>
                </a:gridCol>
                <a:gridCol w="1084385">
                  <a:extLst>
                    <a:ext uri="{9D8B030D-6E8A-4147-A177-3AD203B41FA5}">
                      <a16:colId xmlns:a16="http://schemas.microsoft.com/office/drawing/2014/main" val="2647172131"/>
                    </a:ext>
                  </a:extLst>
                </a:gridCol>
                <a:gridCol w="1084385">
                  <a:extLst>
                    <a:ext uri="{9D8B030D-6E8A-4147-A177-3AD203B41FA5}">
                      <a16:colId xmlns:a16="http://schemas.microsoft.com/office/drawing/2014/main" val="2804763365"/>
                    </a:ext>
                  </a:extLst>
                </a:gridCol>
              </a:tblGrid>
              <a:tr h="6594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904010"/>
                  </a:ext>
                </a:extLst>
              </a:tr>
              <a:tr h="6594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62092"/>
                  </a:ext>
                </a:extLst>
              </a:tr>
              <a:tr h="6594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8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7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4A4A69-DCE8-4F4D-8F3C-DB328D62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01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5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D1D40D-6A0D-42C4-A15F-DCE2B30A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0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6F42ED7-098E-46DD-8762-D55531A65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88090" cy="442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9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B2D388A-2109-4B56-B6B3-9E1C92B82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16234" cy="62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564E6-B9E4-4025-B35D-AF5C58376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BR" dirty="0"/>
              <a:t> </a:t>
            </a:r>
            <a:r>
              <a:rPr lang="pt-BR" dirty="0" err="1">
                <a:solidFill>
                  <a:schemeClr val="bg1"/>
                </a:solidFill>
              </a:rPr>
              <a:t>java.sql</a:t>
            </a:r>
            <a:r>
              <a:rPr lang="pt-BR" dirty="0">
                <a:solidFill>
                  <a:schemeClr val="bg1"/>
                </a:solidFill>
              </a:rPr>
              <a:t>.*;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901FC-2249-4436-9BD6-B41C91C40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sz="1700" dirty="0"/>
          </a:p>
          <a:p>
            <a:pPr algn="l"/>
            <a:r>
              <a:rPr lang="pt-BR" sz="1700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sz="1700" dirty="0">
                <a:solidFill>
                  <a:schemeClr val="bg1"/>
                </a:solidFill>
              </a:rPr>
              <a:t> </a:t>
            </a:r>
            <a:r>
              <a:rPr lang="pt-BR" sz="1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CRUD</a:t>
            </a:r>
            <a:r>
              <a:rPr lang="pt-BR" sz="1700" dirty="0">
                <a:solidFill>
                  <a:schemeClr val="bg1"/>
                </a:solidFill>
              </a:rPr>
              <a:t> = </a:t>
            </a:r>
            <a:r>
              <a:rPr lang="pt-BR" sz="1700" dirty="0">
                <a:solidFill>
                  <a:schemeClr val="accent2">
                    <a:lumMod val="75000"/>
                  </a:schemeClr>
                </a:solidFill>
              </a:rPr>
              <a:t>“CREATE READ UPDATE DELETE”</a:t>
            </a:r>
            <a:r>
              <a:rPr lang="pt-BR" sz="17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519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D901FC-2249-4436-9BD6-B41C91C40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sz="1800" dirty="0"/>
          </a:p>
          <a:p>
            <a:pPr algn="l"/>
            <a:endParaRPr lang="pt-BR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pt-BR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usj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LP1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  <a:r>
              <a:rPr lang="pt-BR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setNota</a:t>
            </a:r>
            <a:r>
              <a:rPr lang="pt-BR" sz="1800" dirty="0">
                <a:solidFill>
                  <a:schemeClr val="bg1"/>
                </a:solidFill>
              </a:rPr>
              <a:t>(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pt-BR" sz="1800" dirty="0">
                <a:solidFill>
                  <a:schemeClr val="bg1"/>
                </a:solidFill>
              </a:rPr>
              <a:t>);</a:t>
            </a:r>
          </a:p>
          <a:p>
            <a:pPr algn="l"/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usj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LP1</a:t>
            </a:r>
            <a:r>
              <a:rPr lang="pt-BR" sz="1800" dirty="0">
                <a:solidFill>
                  <a:schemeClr val="bg1"/>
                </a:solidFill>
              </a:rPr>
              <a:t>. </a:t>
            </a:r>
            <a:r>
              <a:rPr lang="pt-BR" sz="1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connection.close</a:t>
            </a:r>
            <a:r>
              <a:rPr lang="pt-BR" sz="1800" dirty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6270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FE0F4A-AD1F-4D58-9198-6A0F88F2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Obrigado!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85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O que iremos apresentar?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Apresentaremos as classes, interfaces e métodos básicos para a implementação do 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CRUD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Java, fazem parte do pacote </a:t>
            </a:r>
            <a:r>
              <a:rPr lang="pt-BR" sz="2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java.sql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CLASSES E INTERFACES: 		*/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Classe</a:t>
            </a:r>
            <a:r>
              <a:rPr lang="pt-BR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	</a:t>
            </a:r>
            <a:r>
              <a:rPr lang="pt-BR" sz="2200" dirty="0" err="1">
                <a:solidFill>
                  <a:schemeClr val="bg1"/>
                </a:solidFill>
              </a:rPr>
              <a:t>java.sql.DriverManager</a:t>
            </a:r>
            <a:r>
              <a:rPr lang="pt-BR" sz="2200" dirty="0">
                <a:solidFill>
                  <a:schemeClr val="bg1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Interface</a:t>
            </a:r>
            <a:r>
              <a:rPr lang="pt-BR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200" dirty="0">
                <a:solidFill>
                  <a:schemeClr val="bg1"/>
                </a:solidFill>
              </a:rPr>
              <a:t> 	</a:t>
            </a:r>
            <a:r>
              <a:rPr lang="pt-BR" sz="2200" dirty="0" err="1">
                <a:solidFill>
                  <a:schemeClr val="bg1"/>
                </a:solidFill>
              </a:rPr>
              <a:t>java.sql.Connection</a:t>
            </a:r>
            <a:r>
              <a:rPr lang="pt-BR" sz="2200" dirty="0">
                <a:solidFill>
                  <a:schemeClr val="bg1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Interface</a:t>
            </a:r>
            <a:r>
              <a:rPr lang="pt-BR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</a:t>
            </a:r>
            <a:r>
              <a:rPr lang="pt-BR" sz="2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pt-BR" sz="2200" dirty="0" err="1">
                <a:solidFill>
                  <a:schemeClr val="bg1"/>
                </a:solidFill>
              </a:rPr>
              <a:t>ava.sql.PreparedStatement</a:t>
            </a:r>
            <a:r>
              <a:rPr lang="pt-BR" sz="2200" dirty="0">
                <a:solidFill>
                  <a:schemeClr val="bg1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Interface</a:t>
            </a:r>
            <a:r>
              <a:rPr lang="pt-BR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200" dirty="0">
                <a:solidFill>
                  <a:schemeClr val="bg1"/>
                </a:solidFill>
              </a:rPr>
              <a:t> 	</a:t>
            </a:r>
            <a:r>
              <a:rPr lang="pt-BR" sz="2200" dirty="0" err="1">
                <a:solidFill>
                  <a:schemeClr val="bg1"/>
                </a:solidFill>
              </a:rPr>
              <a:t>java.sql.ResultSet</a:t>
            </a:r>
            <a:r>
              <a:rPr lang="pt-BR" sz="2200" dirty="0">
                <a:solidFill>
                  <a:schemeClr val="bg1"/>
                </a:solidFill>
              </a:rPr>
              <a:t>;	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// bônus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66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O que iremos apresentar?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endParaRPr lang="pt-BR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endParaRPr lang="pt-BR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endParaRPr lang="pt-BR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endParaRPr lang="pt-BR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MÉTODOS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*/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DriverManager</a:t>
            </a:r>
            <a:r>
              <a:rPr lang="pt-BR" sz="2200" dirty="0" err="1">
                <a:solidFill>
                  <a:schemeClr val="bg1"/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getConnection</a:t>
            </a: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200" dirty="0" err="1">
                <a:solidFill>
                  <a:schemeClr val="accent6"/>
                </a:solidFill>
              </a:rPr>
              <a:t>String</a:t>
            </a:r>
            <a:r>
              <a:rPr lang="pt-BR" sz="2200" dirty="0">
                <a:solidFill>
                  <a:schemeClr val="bg1"/>
                </a:solidFill>
              </a:rPr>
              <a:t> </a:t>
            </a:r>
            <a:r>
              <a:rPr lang="pt-BR" sz="2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url</a:t>
            </a:r>
            <a:r>
              <a:rPr lang="pt-BR" sz="2200" dirty="0">
                <a:solidFill>
                  <a:schemeClr val="bg1"/>
                </a:solidFill>
              </a:rPr>
              <a:t>, </a:t>
            </a:r>
            <a:r>
              <a:rPr lang="pt-BR" sz="2200" dirty="0" err="1">
                <a:solidFill>
                  <a:schemeClr val="accent6"/>
                </a:solidFill>
              </a:rPr>
              <a:t>String</a:t>
            </a:r>
            <a:r>
              <a:rPr lang="pt-BR" sz="2200" dirty="0">
                <a:solidFill>
                  <a:schemeClr val="bg1"/>
                </a:solidFill>
              </a:rPr>
              <a:t> </a:t>
            </a:r>
            <a:r>
              <a:rPr lang="pt-BR" sz="2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pt-BR" sz="2200" dirty="0">
                <a:solidFill>
                  <a:schemeClr val="bg1"/>
                </a:solidFill>
              </a:rPr>
              <a:t>, </a:t>
            </a:r>
            <a:r>
              <a:rPr lang="pt-BR" sz="2200" dirty="0" err="1">
                <a:solidFill>
                  <a:schemeClr val="accent6"/>
                </a:solidFill>
              </a:rPr>
              <a:t>String</a:t>
            </a:r>
            <a:r>
              <a:rPr lang="pt-BR" sz="2200" dirty="0">
                <a:solidFill>
                  <a:schemeClr val="bg1"/>
                </a:solidFill>
              </a:rPr>
              <a:t> </a:t>
            </a:r>
            <a:r>
              <a:rPr lang="pt-BR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login</a:t>
            </a:r>
            <a:r>
              <a:rPr lang="pt-BR" sz="2200" dirty="0">
                <a:solidFill>
                  <a:schemeClr val="bg1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pt-BR" sz="2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preparedStatement</a:t>
            </a:r>
            <a:r>
              <a:rPr lang="pt-BR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200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pt-BR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pt-BR" sz="2200" dirty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</a:t>
            </a:r>
            <a:r>
              <a:rPr lang="pt-BR" sz="2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</a:t>
            </a:r>
            <a:r>
              <a:rPr lang="pt-BR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PreparedStatement</a:t>
            </a:r>
            <a:r>
              <a:rPr lang="pt-BR" sz="2200" dirty="0" err="1">
                <a:solidFill>
                  <a:schemeClr val="bg1"/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setString</a:t>
            </a:r>
            <a:r>
              <a:rPr lang="pt-BR" sz="2200" dirty="0">
                <a:solidFill>
                  <a:schemeClr val="bg1"/>
                </a:solidFill>
              </a:rPr>
              <a:t>(</a:t>
            </a:r>
            <a:r>
              <a:rPr lang="pt-BR" sz="2200" dirty="0" err="1">
                <a:solidFill>
                  <a:schemeClr val="accent6"/>
                </a:solidFill>
              </a:rPr>
              <a:t>String</a:t>
            </a:r>
            <a:r>
              <a:rPr lang="pt-BR" sz="2200" dirty="0">
                <a:solidFill>
                  <a:schemeClr val="bg1"/>
                </a:solidFill>
              </a:rPr>
              <a:t> </a:t>
            </a:r>
            <a:r>
              <a:rPr lang="pt-BR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texto</a:t>
            </a:r>
            <a:r>
              <a:rPr lang="pt-BR" sz="2200" dirty="0">
                <a:solidFill>
                  <a:schemeClr val="bg1"/>
                </a:solidFill>
              </a:rPr>
              <a:t>);  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// variações desse método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ResultSet</a:t>
            </a:r>
            <a:r>
              <a:rPr lang="pt-BR" sz="2200" dirty="0" err="1">
                <a:solidFill>
                  <a:schemeClr val="bg1"/>
                </a:solidFill>
              </a:rPr>
              <a:t>.</a:t>
            </a:r>
            <a:r>
              <a:rPr lang="pt-BR" sz="2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next</a:t>
            </a:r>
            <a:r>
              <a:rPr lang="pt-BR" sz="2200" dirty="0">
                <a:solidFill>
                  <a:schemeClr val="bg1"/>
                </a:solidFill>
              </a:rPr>
              <a:t>(); </a:t>
            </a:r>
            <a:endParaRPr lang="pt-BR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165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O que é o pacote </a:t>
            </a:r>
            <a:r>
              <a:rPr lang="pt-BR" dirty="0" err="1">
                <a:solidFill>
                  <a:schemeClr val="bg1"/>
                </a:solidFill>
              </a:rPr>
              <a:t>java.sql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Fornece os recursos necessários para acessar diferentes tipos de banco de dados.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Trabalha conjuntamente do driver do banco de dados.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Possibilita interface necessária para ler e gravar quaisquer fontes de dados em formato tabular (tabelas).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Atualmente está na versão 4.1.		*/ </a:t>
            </a:r>
          </a:p>
        </p:txBody>
      </p:sp>
    </p:spTree>
    <p:extLst>
      <p:ext uri="{BB962C8B-B14F-4D97-AF65-F5344CB8AC3E}">
        <p14:creationId xmlns:p14="http://schemas.microsoft.com/office/powerpoint/2010/main" val="346486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/*	Funcionamento geral...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Possibilita efetuar uma conexão ao driver de banco de dados através da classe</a:t>
            </a:r>
            <a:r>
              <a:rPr lang="pt-BR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200" b="1" dirty="0" err="1">
                <a:solidFill>
                  <a:schemeClr val="bg1"/>
                </a:solidFill>
              </a:rPr>
              <a:t>DriverManager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. E enviar comandos SQL (em inglês SQL </a:t>
            </a:r>
            <a:r>
              <a:rPr lang="pt-BR" sz="2200" dirty="0" err="1">
                <a:solidFill>
                  <a:schemeClr val="accent6">
                    <a:lumMod val="75000"/>
                  </a:schemeClr>
                </a:solidFill>
              </a:rPr>
              <a:t>statements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) através das interfaces </a:t>
            </a:r>
            <a:r>
              <a:rPr lang="pt-BR" sz="2200" b="1" dirty="0">
                <a:solidFill>
                  <a:schemeClr val="bg1"/>
                </a:solidFill>
              </a:rPr>
              <a:t>Connection, </a:t>
            </a:r>
            <a:r>
              <a:rPr lang="pt-BR" sz="2200" b="1" dirty="0" err="1">
                <a:solidFill>
                  <a:schemeClr val="bg1"/>
                </a:solidFill>
              </a:rPr>
              <a:t>Statement</a:t>
            </a:r>
            <a:r>
              <a:rPr lang="pt-BR" sz="2200" dirty="0">
                <a:solidFill>
                  <a:schemeClr val="bg1"/>
                </a:solidFill>
              </a:rPr>
              <a:t> 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e </a:t>
            </a:r>
            <a:r>
              <a:rPr lang="pt-BR" sz="2200" b="1" dirty="0" err="1">
                <a:solidFill>
                  <a:schemeClr val="bg1"/>
                </a:solidFill>
              </a:rPr>
              <a:t>PreparedStatement</a:t>
            </a:r>
            <a:r>
              <a:rPr lang="pt-BR" sz="2200" b="1" dirty="0">
                <a:solidFill>
                  <a:schemeClr val="bg1"/>
                </a:solidFill>
              </a:rPr>
              <a:t> 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(existem outras)</a:t>
            </a:r>
            <a:r>
              <a:rPr lang="pt-BR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	Por fim, é capaz de receber os resultados da consulta SQL através da interface</a:t>
            </a:r>
            <a:r>
              <a:rPr lang="pt-BR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200" b="1" dirty="0" err="1">
                <a:solidFill>
                  <a:schemeClr val="bg1"/>
                </a:solidFill>
              </a:rPr>
              <a:t>ResultSet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. Além de propiciar um conjunto de interfaces e classes para o mapeamento e tratamento dos dados. 		*/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9575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BR" b="1" dirty="0"/>
              <a:t> </a:t>
            </a:r>
            <a:r>
              <a:rPr lang="pt-BR" b="1" dirty="0" err="1">
                <a:solidFill>
                  <a:schemeClr val="accent6"/>
                </a:solidFill>
              </a:rPr>
              <a:t>DriverManager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/*	Fornece os recursos para carregar e conectar com diferentes drivers para diferentes bancos de dados. Atualmente não é necessário o sistema carregar os drivers, pois a classe consegue carregar automaticamente. Para isso é necessário que o driver esteja nas bibliotecas e referenciado corretamente (ver na documentação).		*/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7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pt-BR" b="1" dirty="0"/>
              <a:t> </a:t>
            </a:r>
            <a:r>
              <a:rPr lang="pt-BR" b="1" dirty="0">
                <a:solidFill>
                  <a:schemeClr val="accent6"/>
                </a:solidFill>
              </a:rPr>
              <a:t>Connection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/*	Uma sessão de conexão com uma base de dados. Essa interface é responsável por gerar e executar comandos SQL além de retornar e manipular os dados de uma consulta SQL. Possui diferentes métodos para consulta. Também é responsável pelo </a:t>
            </a:r>
            <a:r>
              <a:rPr lang="pt-BR" sz="2200" dirty="0" err="1">
                <a:solidFill>
                  <a:schemeClr val="accent6">
                    <a:lumMod val="75000"/>
                  </a:schemeClr>
                </a:solidFill>
              </a:rPr>
              <a:t>commit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(alterações definitivas na base de dados) e pelo fechamento da conexão.		*/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67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2034-3B5E-4EB8-8095-57301A2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pt-BR" b="1" dirty="0"/>
              <a:t> </a:t>
            </a:r>
            <a:r>
              <a:rPr lang="pt-BR" b="1" dirty="0" err="1">
                <a:solidFill>
                  <a:schemeClr val="accent6"/>
                </a:solidFill>
              </a:rPr>
              <a:t>PreparedStatement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C65C7-AE81-4BDC-8666-6E902858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/*	É um objeto que representa um </a:t>
            </a:r>
            <a:r>
              <a:rPr lang="pt-BR" sz="2200" dirty="0" err="1">
                <a:solidFill>
                  <a:schemeClr val="accent6">
                    <a:lumMod val="75000"/>
                  </a:schemeClr>
                </a:solidFill>
              </a:rPr>
              <a:t>pre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comando SQL em uma </a:t>
            </a:r>
            <a:r>
              <a:rPr lang="pt-BR" sz="2200" dirty="0" err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, esse comando pode ter valores atribuídos com métodos </a:t>
            </a:r>
            <a:r>
              <a:rPr lang="pt-BR" sz="2200" dirty="0" err="1">
                <a:solidFill>
                  <a:schemeClr val="accent6">
                    <a:lumMod val="75000"/>
                  </a:schemeClr>
                </a:solidFill>
              </a:rPr>
              <a:t>setters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específicos dessa interface. 	</a:t>
            </a:r>
          </a:p>
          <a:p>
            <a:pPr marL="0" indent="0">
              <a:buNone/>
            </a:pPr>
            <a:endParaRPr lang="pt-BR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Funciona basicamente assim:		*/</a:t>
            </a:r>
          </a:p>
          <a:p>
            <a:pPr marL="0" indent="0">
              <a:buNone/>
            </a:pPr>
            <a:r>
              <a:rPr lang="pt-BR" sz="2200" dirty="0" err="1">
                <a:solidFill>
                  <a:schemeClr val="accent6"/>
                </a:solidFill>
              </a:rPr>
              <a:t>String</a:t>
            </a:r>
            <a:r>
              <a:rPr lang="pt-BR" sz="2200" dirty="0"/>
              <a:t> </a:t>
            </a:r>
            <a:r>
              <a:rPr lang="pt-BR" sz="2200" dirty="0" err="1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lang="pt-BR" sz="2200" dirty="0"/>
              <a:t> </a:t>
            </a:r>
            <a:r>
              <a:rPr lang="pt-BR" sz="2200" dirty="0">
                <a:solidFill>
                  <a:schemeClr val="bg1"/>
                </a:solidFill>
              </a:rPr>
              <a:t>=</a:t>
            </a:r>
            <a:r>
              <a:rPr lang="pt-BR" sz="2200" dirty="0"/>
              <a:t>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“SELECT * FROM pessoa WHERE ID = ?”; 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//É possível substituir o </a:t>
            </a: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‘?’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por qualquer valor com métodos </a:t>
            </a:r>
            <a:r>
              <a:rPr lang="pt-BR" sz="2200" dirty="0" err="1">
                <a:solidFill>
                  <a:schemeClr val="accent6">
                    <a:lumMod val="75000"/>
                  </a:schemeClr>
                </a:solidFill>
              </a:rPr>
              <a:t>setters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 específicos dessa classe.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339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328</Words>
  <Application>Microsoft Office PowerPoint</Application>
  <PresentationFormat>Widescreen</PresentationFormat>
  <Paragraphs>118</Paragraphs>
  <Slides>21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import java.usj.LP1;</vt:lpstr>
      <vt:lpstr>import java.sql.*;</vt:lpstr>
      <vt:lpstr>/* O que iremos apresentar?</vt:lpstr>
      <vt:lpstr>/* O que iremos apresentar?</vt:lpstr>
      <vt:lpstr>/* O que é o pacote java.sql?</vt:lpstr>
      <vt:lpstr>/* Funcionamento geral...</vt:lpstr>
      <vt:lpstr>Class DriverManager</vt:lpstr>
      <vt:lpstr>Interface Connection</vt:lpstr>
      <vt:lpstr>Interface PreparedStatement</vt:lpstr>
      <vt:lpstr>Interface ResultSet</vt:lpstr>
      <vt:lpstr>/* Utilização geral...</vt:lpstr>
      <vt:lpstr>//Métodos DriverManager e Connection</vt:lpstr>
      <vt:lpstr>//Métodos PreparedStatement</vt:lpstr>
      <vt:lpstr>//Métodos ResultSet</vt:lpstr>
      <vt:lpstr>/*  Navegação em tabelas pelo ResultSet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java.sql.*</dc:title>
  <dc:creator>Rafael Lapa Valgas</dc:creator>
  <cp:lastModifiedBy>Rafael Lapa Valgas</cp:lastModifiedBy>
  <cp:revision>79</cp:revision>
  <dcterms:created xsi:type="dcterms:W3CDTF">2019-05-11T22:50:44Z</dcterms:created>
  <dcterms:modified xsi:type="dcterms:W3CDTF">2019-05-14T01:38:32Z</dcterms:modified>
</cp:coreProperties>
</file>