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03F42F-7FAB-4BFE-A830-75B7FC20261B}">
          <p14:sldIdLst>
            <p14:sldId id="257"/>
            <p14:sldId id="258"/>
            <p14:sldId id="259"/>
          </p14:sldIdLst>
        </p14:section>
        <p14:section name="Build Tools for JS" id="{2C17382D-E778-4762-B101-DCE12C26357F}">
          <p14:sldIdLst>
            <p14:sldId id="260"/>
            <p14:sldId id="261"/>
            <p14:sldId id="262"/>
          </p14:sldIdLst>
        </p14:section>
        <p14:section name="Grunt" id="{288CDF53-C9B4-43B8-88C2-F9DC852824B1}">
          <p14:sldIdLst>
            <p14:sldId id="263"/>
            <p14:sldId id="264"/>
            <p14:sldId id="265"/>
          </p14:sldIdLst>
        </p14:section>
        <p14:section name="Gulp" id="{BEFDEF0E-ED50-4E47-A7D8-AFB67D7D06CE}">
          <p14:sldIdLst>
            <p14:sldId id="266"/>
            <p14:sldId id="267"/>
            <p14:sldId id="268"/>
          </p14:sldIdLst>
        </p14:section>
        <p14:section name="Webpack" id="{C38631A5-4DA6-4539-A750-36A669F02829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Lodash" id="{1A452B6A-F7ED-4A4F-BB84-B6F527BFC780}">
          <p14:sldIdLst>
            <p14:sldId id="279"/>
            <p14:sldId id="280"/>
            <p14:sldId id="281"/>
            <p14:sldId id="282"/>
            <p14:sldId id="283"/>
          </p14:sldIdLst>
        </p14:section>
        <p14:section name="ESLint" id="{ED680C20-D7C0-4EAC-8850-CD94B6F393F0}">
          <p14:sldIdLst>
            <p14:sldId id="284"/>
            <p14:sldId id="285"/>
            <p14:sldId id="286"/>
          </p14:sldIdLst>
        </p14:section>
        <p14:section name="Electron.js" id="{06A9DC0D-5541-4E68-99C9-50F93FFF0BBC}">
          <p14:sldIdLst>
            <p14:sldId id="287"/>
            <p14:sldId id="288"/>
            <p14:sldId id="289"/>
          </p14:sldIdLst>
        </p14:section>
        <p14:section name="Summary" id="{26F5F0CE-AAA3-404C-838A-A98D19DD7ACF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A5E8-1D35-430A-9679-BFE021D860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ABB5-8E18-4608-B4D6-B45CC462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5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069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40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2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06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0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60D4550-665D-4558-9D09-5692A583840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6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?utm_expid=101350005-35.Eg8306GUR6SersZwpBjURQ.0&amp;utm_referrer=https://www.google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2/js-applications-november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9.png"/><Relationship Id="rId10" Type="http://schemas.openxmlformats.org/officeDocument/2006/relationships/image" Target="../media/image7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4.gif"/><Relationship Id="rId5" Type="http://schemas.openxmlformats.org/officeDocument/2006/relationships/image" Target="../media/image8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8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ulpjs.com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://gruntjs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hyperlink" Target="https://webpack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</a:t>
            </a:r>
            <a:r>
              <a:rPr lang="en-US" sz="3600" dirty="0" smtClean="0"/>
              <a:t>Tools, </a:t>
            </a:r>
            <a:r>
              <a:rPr lang="en-US" sz="3600" noProof="1" smtClean="0"/>
              <a:t>ESLint</a:t>
            </a:r>
            <a:r>
              <a:rPr lang="en-US" sz="3600" dirty="0"/>
              <a:t>, </a:t>
            </a:r>
            <a:r>
              <a:rPr lang="en-US" sz="3600" noProof="1"/>
              <a:t>ElectronJS</a:t>
            </a:r>
            <a:r>
              <a:rPr lang="en-US" sz="3600" dirty="0"/>
              <a:t>, </a:t>
            </a:r>
            <a:r>
              <a:rPr lang="en-US" sz="3600" noProof="1"/>
              <a:t>Lodash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Tools and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68960" y="2528323"/>
            <a:ext cx="3974893" cy="3264526"/>
            <a:chOff x="8050010" y="2961793"/>
            <a:chExt cx="3974893" cy="3264526"/>
          </a:xfrm>
        </p:grpSpPr>
        <p:pic>
          <p:nvPicPr>
            <p:cNvPr id="11" name="Picture 14" descr="Резултат с изображение за lodas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621" y="4995102"/>
              <a:ext cx="3033801" cy="1231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Резултат с изображение за webpack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119" y="4207906"/>
              <a:ext cx="1733784" cy="1733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Резултат с изображение за electron js logo transparen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217158" y="3573970"/>
              <a:ext cx="1524001" cy="155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Резултат с изображение за eslin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6829">
              <a:off x="8050010" y="2961793"/>
              <a:ext cx="1422789" cy="142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5" y="2096997"/>
            <a:ext cx="4037469" cy="22355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Automate </a:t>
            </a:r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Picture 4" descr="Резултат с изображение за gul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38" y="844731"/>
            <a:ext cx="6293531" cy="368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001599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Gulp</a:t>
            </a:r>
            <a:r>
              <a:rPr lang="en-US" sz="3200" dirty="0"/>
              <a:t> is basically same as Grunt but </a:t>
            </a:r>
            <a:r>
              <a:rPr lang="en-US" sz="3200" b="1" dirty="0">
                <a:solidFill>
                  <a:schemeClr val="bg1"/>
                </a:solidFill>
              </a:rPr>
              <a:t>simpler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faster</a:t>
            </a:r>
          </a:p>
          <a:p>
            <a:r>
              <a:rPr lang="en-US" sz="3200" dirty="0"/>
              <a:t>Installing</a:t>
            </a:r>
          </a:p>
          <a:p>
            <a:pPr lvl="1"/>
            <a:r>
              <a:rPr lang="en-US" sz="3200" dirty="0"/>
              <a:t>First install the </a:t>
            </a:r>
            <a:r>
              <a:rPr lang="en-US" sz="3200" b="1" dirty="0">
                <a:solidFill>
                  <a:schemeClr val="bg1"/>
                </a:solidFill>
              </a:rPr>
              <a:t>Gulp CLI</a:t>
            </a:r>
          </a:p>
          <a:p>
            <a:pPr marL="377887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Than the </a:t>
            </a:r>
            <a:r>
              <a:rPr lang="en-US" sz="3200" b="1" dirty="0">
                <a:solidFill>
                  <a:schemeClr val="bg1"/>
                </a:solidFill>
              </a:rPr>
              <a:t>Gulp</a:t>
            </a:r>
            <a:r>
              <a:rPr lang="en-US" sz="3200" dirty="0"/>
              <a:t> itself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You may download additional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  <a:r>
              <a:rPr lang="en-US" sz="3200" dirty="0"/>
              <a:t> in order to minify/</a:t>
            </a:r>
            <a:r>
              <a:rPr lang="en-US" sz="3200" noProof="1"/>
              <a:t>concat</a:t>
            </a:r>
            <a:r>
              <a:rPr lang="en-US" sz="3200" dirty="0"/>
              <a:t> files (same as “Grunt”)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49900" y="3147529"/>
            <a:ext cx="778598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gulp-cli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49900" y="4572000"/>
            <a:ext cx="778598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gulp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--save-dev</a:t>
            </a:r>
          </a:p>
        </p:txBody>
      </p:sp>
    </p:spTree>
    <p:extLst>
      <p:ext uri="{BB962C8B-B14F-4D97-AF65-F5344CB8AC3E}">
        <p14:creationId xmlns:p14="http://schemas.microsoft.com/office/powerpoint/2010/main" val="7537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Bundle up Files with </a:t>
            </a:r>
            <a:r>
              <a:rPr lang="en-US" dirty="0" smtClean="0"/>
              <a:t>Gulp</a:t>
            </a:r>
            <a:endParaRPr lang="en-US" dirty="0"/>
          </a:p>
        </p:txBody>
      </p:sp>
      <p:pic>
        <p:nvPicPr>
          <p:cNvPr id="4" name="Picture 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33" y="730059"/>
            <a:ext cx="5684534" cy="37896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214949" y="418011"/>
            <a:ext cx="3918857" cy="41592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Wicked Smart Module </a:t>
            </a:r>
            <a:r>
              <a:rPr lang="en-US" dirty="0" smtClean="0"/>
              <a:t>Bundler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15" y="1148656"/>
            <a:ext cx="6311111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One of the newest tools, combining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steps and </a:t>
            </a:r>
            <a:r>
              <a:rPr lang="en-US" sz="3200" b="1" dirty="0">
                <a:solidFill>
                  <a:schemeClr val="bg1"/>
                </a:solidFill>
              </a:rPr>
              <a:t>bundling</a:t>
            </a:r>
          </a:p>
          <a:p>
            <a:pPr lvl="1"/>
            <a:r>
              <a:rPr lang="en-US" sz="3200" dirty="0"/>
              <a:t>Supports dependency management</a:t>
            </a:r>
          </a:p>
          <a:p>
            <a:pPr lvl="1"/>
            <a:r>
              <a:rPr lang="en-US" sz="3200" dirty="0"/>
              <a:t>Can load any 3</a:t>
            </a:r>
            <a:r>
              <a:rPr lang="en-US" sz="3200" baseline="30000" dirty="0"/>
              <a:t>rd</a:t>
            </a:r>
            <a:r>
              <a:rPr lang="en-US" sz="3200" dirty="0"/>
              <a:t> party library as a module</a:t>
            </a:r>
          </a:p>
          <a:p>
            <a:pPr lvl="1"/>
            <a:r>
              <a:rPr lang="en-US" sz="3200" dirty="0"/>
              <a:t>Comes with it's own development server</a:t>
            </a:r>
          </a:p>
          <a:p>
            <a:pPr lvl="1"/>
            <a:r>
              <a:rPr lang="en-US" sz="3200" dirty="0"/>
              <a:t>Code splitting and loading as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</a:t>
            </a:r>
            <a:r>
              <a:rPr lang="en-US" noProof="1" smtClean="0"/>
              <a:t>?	</a:t>
            </a:r>
            <a:endParaRPr lang="en-US" dirty="0"/>
          </a:p>
        </p:txBody>
      </p:sp>
      <p:pic>
        <p:nvPicPr>
          <p:cNvPr id="4" name="Picture 2" descr="Резултат с изображение за webpac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359" y="2535991"/>
            <a:ext cx="2940105" cy="29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103"/>
          <p:cNvSpPr/>
          <p:nvPr/>
        </p:nvSpPr>
        <p:spPr>
          <a:xfrm>
            <a:off x="2443359" y="4970638"/>
            <a:ext cx="1371600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8958" y="4512054"/>
            <a:ext cx="1298802" cy="990600"/>
            <a:chOff x="724752" y="4544480"/>
            <a:chExt cx="1526343" cy="11641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33088" y="4544480"/>
              <a:ext cx="457240" cy="54259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30896" y="4792472"/>
              <a:ext cx="457240" cy="54259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752" y="5040464"/>
              <a:ext cx="457240" cy="5425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93855" y="4872955"/>
              <a:ext cx="457240" cy="54259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88042" y="5166035"/>
              <a:ext cx="457240" cy="54259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994390" y="5630031"/>
            <a:ext cx="1115299" cy="972614"/>
            <a:chOff x="421449" y="5510506"/>
            <a:chExt cx="1363860" cy="118937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937762" y="5510506"/>
              <a:ext cx="609653" cy="54868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21449" y="5882490"/>
              <a:ext cx="609653" cy="54868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1175656" y="6151193"/>
              <a:ext cx="609653" cy="548688"/>
            </a:xfrm>
            <a:prstGeom prst="rect">
              <a:avLst/>
            </a:prstGeom>
          </p:spPr>
        </p:pic>
      </p:grpSp>
      <p:sp>
        <p:nvSpPr>
          <p:cNvPr id="16" name="Arrow: Right 125"/>
          <p:cNvSpPr/>
          <p:nvPr/>
        </p:nvSpPr>
        <p:spPr>
          <a:xfrm>
            <a:off x="2443359" y="5962428"/>
            <a:ext cx="1371600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38340" y="5865078"/>
            <a:ext cx="609653" cy="5486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546" y="4853212"/>
            <a:ext cx="457240" cy="542591"/>
          </a:xfrm>
          <a:prstGeom prst="rect">
            <a:avLst/>
          </a:prstGeom>
        </p:spPr>
      </p:pic>
      <p:sp>
        <p:nvSpPr>
          <p:cNvPr id="19" name="Arrow: Right 128"/>
          <p:cNvSpPr/>
          <p:nvPr/>
        </p:nvSpPr>
        <p:spPr>
          <a:xfrm rot="1053432">
            <a:off x="4731127" y="5074253"/>
            <a:ext cx="1371600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Arrow: Right 129"/>
          <p:cNvSpPr/>
          <p:nvPr/>
        </p:nvSpPr>
        <p:spPr>
          <a:xfrm rot="20546568" flipV="1">
            <a:off x="4731127" y="5874918"/>
            <a:ext cx="1371600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10437" y="4958110"/>
            <a:ext cx="1327152" cy="1317938"/>
            <a:chOff x="4035148" y="2209800"/>
            <a:chExt cx="537128" cy="533400"/>
          </a:xfrm>
        </p:grpSpPr>
        <p:sp>
          <p:nvSpPr>
            <p:cNvPr id="22" name="Rectangle: Folded Corner 131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ln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35148" y="2438900"/>
              <a:ext cx="537128" cy="16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1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152900" y="3660576"/>
            <a:ext cx="1104900" cy="1140024"/>
            <a:chOff x="1903412" y="3796518"/>
            <a:chExt cx="1104900" cy="1140024"/>
          </a:xfrm>
        </p:grpSpPr>
        <p:grpSp>
          <p:nvGrpSpPr>
            <p:cNvPr id="17" name="Group 16"/>
            <p:cNvGrpSpPr/>
            <p:nvPr/>
          </p:nvGrpSpPr>
          <p:grpSpPr>
            <a:xfrm>
              <a:off x="1903412" y="3796518"/>
              <a:ext cx="609600" cy="533400"/>
              <a:chOff x="3998912" y="2209800"/>
              <a:chExt cx="609600" cy="533400"/>
            </a:xfrm>
          </p:grpSpPr>
          <p:sp>
            <p:nvSpPr>
              <p:cNvPr id="18" name="Rectangle: Folded Corner 1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0000">
                  <a:alpha val="2509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98912" y="2362200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CSS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51062" y="4099830"/>
              <a:ext cx="609600" cy="533400"/>
              <a:chOff x="3998912" y="2209800"/>
              <a:chExt cx="609600" cy="533400"/>
            </a:xfrm>
          </p:grpSpPr>
          <p:sp>
            <p:nvSpPr>
              <p:cNvPr id="79" name="Rectangle: Folded Corner 7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0000">
                  <a:alpha val="2509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98912" y="2362200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CSS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398712" y="4403142"/>
              <a:ext cx="609600" cy="533400"/>
              <a:chOff x="3998912" y="2209800"/>
              <a:chExt cx="609600" cy="533400"/>
            </a:xfrm>
          </p:grpSpPr>
          <p:sp>
            <p:nvSpPr>
              <p:cNvPr id="82" name="Rectangle: Folded Corner 8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0000">
                  <a:alpha val="2509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998912" y="2362200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CSS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3162302" y="1581017"/>
            <a:ext cx="2095499" cy="1641150"/>
            <a:chOff x="1293812" y="1581017"/>
            <a:chExt cx="2095499" cy="1641150"/>
          </a:xfrm>
        </p:grpSpPr>
        <p:grpSp>
          <p:nvGrpSpPr>
            <p:cNvPr id="5" name="Group 4"/>
            <p:cNvGrpSpPr/>
            <p:nvPr/>
          </p:nvGrpSpPr>
          <p:grpSpPr>
            <a:xfrm>
              <a:off x="2093912" y="1581017"/>
              <a:ext cx="457200" cy="533400"/>
              <a:chOff x="4075112" y="2209800"/>
              <a:chExt cx="457200" cy="533400"/>
            </a:xfrm>
          </p:grpSpPr>
          <p:sp>
            <p:nvSpPr>
              <p:cNvPr id="6" name="Rectangle: Folded Corner 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FFFF">
                  <a:alpha val="25098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75112" y="2362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JS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293812" y="1581017"/>
              <a:ext cx="457200" cy="533400"/>
              <a:chOff x="4075112" y="2209800"/>
              <a:chExt cx="4572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FFFF">
                  <a:alpha val="25098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75112" y="2362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JS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32111" y="1581017"/>
              <a:ext cx="457200" cy="533400"/>
              <a:chOff x="4075112" y="2209800"/>
              <a:chExt cx="457200" cy="533400"/>
            </a:xfrm>
          </p:grpSpPr>
          <p:sp>
            <p:nvSpPr>
              <p:cNvPr id="40" name="Rectangle: Folded Corner 3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FFFF">
                  <a:alpha val="25098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5112" y="2362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JS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093912" y="2688767"/>
              <a:ext cx="457200" cy="533400"/>
              <a:chOff x="4075112" y="2209800"/>
              <a:chExt cx="457200" cy="533400"/>
            </a:xfrm>
          </p:grpSpPr>
          <p:sp>
            <p:nvSpPr>
              <p:cNvPr id="43" name="Rectangle: Folded Corner 4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FFFF">
                  <a:alpha val="25098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5112" y="2362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JS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293812" y="2688767"/>
              <a:ext cx="457200" cy="533400"/>
              <a:chOff x="4075112" y="2209800"/>
              <a:chExt cx="457200" cy="533400"/>
            </a:xfrm>
          </p:grpSpPr>
          <p:sp>
            <p:nvSpPr>
              <p:cNvPr id="46" name="Rectangle: Folded Corner 4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FFFF">
                  <a:alpha val="25098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075112" y="2362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JS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32111" y="2688767"/>
              <a:ext cx="457200" cy="533400"/>
              <a:chOff x="4075112" y="2209800"/>
              <a:chExt cx="457200" cy="533400"/>
            </a:xfrm>
          </p:grpSpPr>
          <p:sp>
            <p:nvSpPr>
              <p:cNvPr id="49" name="Rectangle: Folded Corner 4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FFFF">
                  <a:alpha val="25098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75112" y="2362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JS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>
              <a:off x="1522412" y="2190617"/>
              <a:ext cx="0" cy="476383"/>
            </a:xfrm>
            <a:prstGeom prst="straightConnector1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29" idx="3"/>
              <a:endCxn id="7" idx="1"/>
            </p:cNvCxnSpPr>
            <p:nvPr/>
          </p:nvCxnSpPr>
          <p:spPr>
            <a:xfrm>
              <a:off x="1751012" y="1887306"/>
              <a:ext cx="342900" cy="0"/>
            </a:xfrm>
            <a:prstGeom prst="straightConnector1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cxnSpLocks/>
            </p:cNvCxnSpPr>
            <p:nvPr/>
          </p:nvCxnSpPr>
          <p:spPr>
            <a:xfrm flipH="1">
              <a:off x="1751011" y="2151028"/>
              <a:ext cx="342901" cy="498215"/>
            </a:xfrm>
            <a:prstGeom prst="line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2551110" y="2151028"/>
              <a:ext cx="381000" cy="498214"/>
            </a:xfrm>
            <a:prstGeom prst="line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 flipV="1">
              <a:off x="2551110" y="2151028"/>
              <a:ext cx="381000" cy="498215"/>
            </a:xfrm>
            <a:prstGeom prst="straightConnector1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cxnSpLocks/>
            </p:cNvCxnSpPr>
            <p:nvPr/>
          </p:nvCxnSpPr>
          <p:spPr>
            <a:xfrm flipV="1">
              <a:off x="3160711" y="2133600"/>
              <a:ext cx="0" cy="498150"/>
            </a:xfrm>
            <a:prstGeom prst="straightConnector1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44" idx="3"/>
              <a:endCxn id="50" idx="1"/>
            </p:cNvCxnSpPr>
            <p:nvPr/>
          </p:nvCxnSpPr>
          <p:spPr>
            <a:xfrm>
              <a:off x="2551112" y="2995056"/>
              <a:ext cx="380999" cy="0"/>
            </a:xfrm>
            <a:prstGeom prst="straightConnector1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1736723" y="2995056"/>
              <a:ext cx="380999" cy="0"/>
            </a:xfrm>
            <a:prstGeom prst="straightConnector1">
              <a:avLst/>
            </a:prstGeom>
            <a:ln w="25400">
              <a:solidFill>
                <a:srgbClr val="6C94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0" y="1817403"/>
            <a:ext cx="3162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97" y="3879441"/>
            <a:ext cx="300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6297" y="5117396"/>
            <a:ext cx="3009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Images and other assets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3162301" y="3617948"/>
            <a:ext cx="1104900" cy="1140024"/>
            <a:chOff x="1903412" y="3796518"/>
            <a:chExt cx="1104900" cy="1140024"/>
          </a:xfrm>
        </p:grpSpPr>
        <p:grpSp>
          <p:nvGrpSpPr>
            <p:cNvPr id="117" name="Group 116"/>
            <p:cNvGrpSpPr/>
            <p:nvPr/>
          </p:nvGrpSpPr>
          <p:grpSpPr>
            <a:xfrm>
              <a:off x="1903412" y="3796518"/>
              <a:ext cx="609600" cy="533400"/>
              <a:chOff x="3998912" y="2209800"/>
              <a:chExt cx="609600" cy="533400"/>
            </a:xfrm>
          </p:grpSpPr>
          <p:sp>
            <p:nvSpPr>
              <p:cNvPr id="124" name="Rectangle: Folded Corner 123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0000">
                  <a:alpha val="2509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998912" y="2362200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CSS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151062" y="4099830"/>
              <a:ext cx="609600" cy="533400"/>
              <a:chOff x="3998912" y="2209800"/>
              <a:chExt cx="609600" cy="533400"/>
            </a:xfrm>
          </p:grpSpPr>
          <p:sp>
            <p:nvSpPr>
              <p:cNvPr id="122" name="Rectangle: Folded Corner 1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0000">
                  <a:alpha val="2509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98912" y="2362200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CSS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398712" y="4403142"/>
              <a:ext cx="609600" cy="533400"/>
              <a:chOff x="3998912" y="2209800"/>
              <a:chExt cx="609600" cy="533400"/>
            </a:xfrm>
          </p:grpSpPr>
          <p:sp>
            <p:nvSpPr>
              <p:cNvPr id="120" name="Rectangle: Folded Corner 11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FF0000">
                  <a:alpha val="2509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98912" y="2362200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CSS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4" name="Group 163"/>
          <p:cNvGrpSpPr/>
          <p:nvPr/>
        </p:nvGrpSpPr>
        <p:grpSpPr>
          <a:xfrm>
            <a:off x="3257553" y="5393678"/>
            <a:ext cx="1866897" cy="533400"/>
            <a:chOff x="4094163" y="5098346"/>
            <a:chExt cx="1866897" cy="533400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94163" y="5098346"/>
              <a:ext cx="609600" cy="533400"/>
              <a:chOff x="3998912" y="2209800"/>
              <a:chExt cx="609600" cy="533400"/>
            </a:xfrm>
          </p:grpSpPr>
          <p:sp>
            <p:nvSpPr>
              <p:cNvPr id="131" name="Rectangle: Folded Corner 13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513262" y="5098346"/>
              <a:ext cx="609600" cy="533400"/>
              <a:chOff x="3998912" y="2209800"/>
              <a:chExt cx="609600" cy="533400"/>
            </a:xfrm>
          </p:grpSpPr>
          <p:sp>
            <p:nvSpPr>
              <p:cNvPr id="156" name="Rectangle: Folded Corner 15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932361" y="5098346"/>
              <a:ext cx="609600" cy="533400"/>
              <a:chOff x="3998912" y="2209800"/>
              <a:chExt cx="609600" cy="533400"/>
            </a:xfrm>
          </p:grpSpPr>
          <p:sp>
            <p:nvSpPr>
              <p:cNvPr id="159" name="Rectangle: Folded Corner 15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5351460" y="5098346"/>
              <a:ext cx="609600" cy="533400"/>
              <a:chOff x="3998912" y="2209800"/>
              <a:chExt cx="609600" cy="533400"/>
            </a:xfrm>
          </p:grpSpPr>
          <p:sp>
            <p:nvSpPr>
              <p:cNvPr id="162" name="Rectangle: Folded Corner 16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65" name="Arrow: Right 164"/>
          <p:cNvSpPr/>
          <p:nvPr/>
        </p:nvSpPr>
        <p:spPr>
          <a:xfrm>
            <a:off x="5315045" y="2199200"/>
            <a:ext cx="800099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6" name="Group 165"/>
          <p:cNvGrpSpPr/>
          <p:nvPr/>
        </p:nvGrpSpPr>
        <p:grpSpPr>
          <a:xfrm>
            <a:off x="7647739" y="2551318"/>
            <a:ext cx="1327152" cy="1317938"/>
            <a:chOff x="4035148" y="2209800"/>
            <a:chExt cx="537128" cy="533400"/>
          </a:xfrm>
        </p:grpSpPr>
        <p:sp>
          <p:nvSpPr>
            <p:cNvPr id="167" name="Rectangle: Folded Corner 16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7030A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035148" y="2438900"/>
              <a:ext cx="537128" cy="16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9" name="Arrow: Right 168"/>
          <p:cNvSpPr/>
          <p:nvPr/>
        </p:nvSpPr>
        <p:spPr>
          <a:xfrm>
            <a:off x="5315045" y="3985646"/>
            <a:ext cx="800099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0" name="Arrow: Right 169"/>
          <p:cNvSpPr/>
          <p:nvPr/>
        </p:nvSpPr>
        <p:spPr>
          <a:xfrm>
            <a:off x="5315045" y="5453691"/>
            <a:ext cx="800099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74" name="Group 173"/>
          <p:cNvGrpSpPr/>
          <p:nvPr/>
        </p:nvGrpSpPr>
        <p:grpSpPr>
          <a:xfrm>
            <a:off x="6250745" y="2091141"/>
            <a:ext cx="457200" cy="533400"/>
            <a:chOff x="4075112" y="2209800"/>
            <a:chExt cx="457200" cy="533400"/>
          </a:xfrm>
        </p:grpSpPr>
        <p:sp>
          <p:nvSpPr>
            <p:cNvPr id="192" name="Rectangle: Folded Corner 191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FFFFFF">
                <a:alpha val="25098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075112" y="23622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JS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174545" y="3879194"/>
            <a:ext cx="609600" cy="533400"/>
            <a:chOff x="3998912" y="2209800"/>
            <a:chExt cx="609600" cy="533400"/>
          </a:xfrm>
        </p:grpSpPr>
        <p:sp>
          <p:nvSpPr>
            <p:cNvPr id="202" name="Rectangle: Folded Corner 201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FF0000">
                <a:alpha val="25098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98912" y="23622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CSS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172200" y="5393678"/>
            <a:ext cx="609600" cy="533400"/>
            <a:chOff x="3998912" y="2209800"/>
            <a:chExt cx="609600" cy="533400"/>
          </a:xfrm>
        </p:grpSpPr>
        <p:sp>
          <p:nvSpPr>
            <p:cNvPr id="213" name="Rectangle: Folded Corner 21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21" name="Arrow: Right 220"/>
          <p:cNvSpPr/>
          <p:nvPr/>
        </p:nvSpPr>
        <p:spPr>
          <a:xfrm rot="19979436">
            <a:off x="6838989" y="3552050"/>
            <a:ext cx="800099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2" name="Arrow: Right 221"/>
          <p:cNvSpPr/>
          <p:nvPr/>
        </p:nvSpPr>
        <p:spPr>
          <a:xfrm rot="1620564" flipV="1">
            <a:off x="6838988" y="2582068"/>
            <a:ext cx="800099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3" name="Arrow: Right 222"/>
          <p:cNvSpPr/>
          <p:nvPr/>
        </p:nvSpPr>
        <p:spPr>
          <a:xfrm>
            <a:off x="8974892" y="3019854"/>
            <a:ext cx="800099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4" name="TextBox 223"/>
          <p:cNvSpPr txBox="1"/>
          <p:nvPr/>
        </p:nvSpPr>
        <p:spPr>
          <a:xfrm>
            <a:off x="9601200" y="2917900"/>
            <a:ext cx="2593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Deployment</a:t>
            </a:r>
          </a:p>
        </p:txBody>
      </p:sp>
      <p:sp>
        <p:nvSpPr>
          <p:cNvPr id="225" name="Arrow: Right 224"/>
          <p:cNvSpPr/>
          <p:nvPr/>
        </p:nvSpPr>
        <p:spPr>
          <a:xfrm rot="18946653">
            <a:off x="6554122" y="4539968"/>
            <a:ext cx="1796156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65" grpId="0" animBg="1"/>
      <p:bldP spid="169" grpId="0" animBg="1"/>
      <p:bldP spid="170" grpId="0" animBg="1"/>
      <p:bldP spid="221" grpId="0" animBg="1"/>
      <p:bldP spid="222" grpId="0" animBg="1"/>
      <p:bldP spid="223" grpId="0" animBg="1"/>
      <p:bldP spid="224" grpId="0"/>
      <p:bldP spid="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>
            <a:normAutofit/>
          </a:bodyPr>
          <a:lstStyle/>
          <a:p>
            <a:r>
              <a:rPr lang="en-US" sz="3200" noProof="1" smtClean="0"/>
              <a:t>Install </a:t>
            </a:r>
            <a:r>
              <a:rPr lang="en-US" sz="3200" b="1" noProof="1" smtClean="0">
                <a:solidFill>
                  <a:schemeClr val="bg1"/>
                </a:solidFill>
              </a:rPr>
              <a:t>Webpack</a:t>
            </a:r>
            <a:r>
              <a:rPr lang="en-US" sz="3200" noProof="1" smtClean="0"/>
              <a:t> via </a:t>
            </a:r>
            <a:r>
              <a:rPr lang="en-US" sz="3200" b="1" noProof="1" smtClean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10000"/>
              </a:spcBef>
            </a:pPr>
            <a:r>
              <a:rPr lang="en-US" sz="3200" noProof="1" smtClean="0"/>
              <a:t>Install </a:t>
            </a:r>
            <a:r>
              <a:rPr lang="en-US" sz="3200" noProof="1"/>
              <a:t>the W</a:t>
            </a:r>
            <a:r>
              <a:rPr lang="en-US" sz="3200" noProof="1" smtClean="0"/>
              <a:t>ebpack </a:t>
            </a:r>
            <a:r>
              <a:rPr lang="en-US" sz="3200" b="1" noProof="1">
                <a:solidFill>
                  <a:schemeClr val="bg1"/>
                </a:solidFill>
              </a:rPr>
              <a:t>c</a:t>
            </a:r>
            <a:r>
              <a:rPr lang="en-US" sz="3200" b="1" noProof="1" smtClean="0">
                <a:solidFill>
                  <a:schemeClr val="bg1"/>
                </a:solidFill>
              </a:rPr>
              <a:t>ommand line interface</a:t>
            </a:r>
          </a:p>
          <a:p>
            <a:pPr>
              <a:spcBef>
                <a:spcPts val="10000"/>
              </a:spcBef>
            </a:pPr>
            <a:r>
              <a:rPr lang="en-US" sz="3200" noProof="1" smtClean="0"/>
              <a:t>Install the add-on </a:t>
            </a:r>
            <a:r>
              <a:rPr lang="en-US" sz="3200" b="1" noProof="1" smtClean="0">
                <a:solidFill>
                  <a:schemeClr val="bg1"/>
                </a:solidFill>
              </a:rPr>
              <a:t>development server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1217" y="2031275"/>
            <a:ext cx="701854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91217" y="3910173"/>
            <a:ext cx="701854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91217" y="5683424"/>
            <a:ext cx="701854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27040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file to automate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running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this </a:t>
            </a:r>
            <a:r>
              <a:rPr lang="en-US" sz="3200" dirty="0" err="1"/>
              <a:t>config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with </a:t>
            </a:r>
            <a:r>
              <a:rPr lang="en-US" dirty="0" err="1"/>
              <a:t>Config</a:t>
            </a:r>
            <a:r>
              <a:rPr lang="en-US" dirty="0"/>
              <a:t>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7738" y="2773680"/>
            <a:ext cx="9603424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"./entry.js",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"bundle.js"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5451564" y="2899954"/>
            <a:ext cx="2952207" cy="635726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</a:rPr>
              <a:t>Starting module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987141" y="3757469"/>
            <a:ext cx="2952207" cy="635726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</a:rPr>
              <a:t>Final output file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1929" cy="5201066"/>
          </a:xfr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sz="3200" noProof="1"/>
              <a:t>Webpack</a:t>
            </a:r>
            <a:r>
              <a:rPr lang="en-US" sz="3200" dirty="0"/>
              <a:t> can </a:t>
            </a:r>
            <a:r>
              <a:rPr lang="en-US" sz="3200" b="1" dirty="0">
                <a:solidFill>
                  <a:schemeClr val="bg1"/>
                </a:solidFill>
              </a:rPr>
              <a:t>watch</a:t>
            </a:r>
            <a:r>
              <a:rPr lang="en-US" sz="3200" dirty="0"/>
              <a:t> for file changes and </a:t>
            </a:r>
            <a:r>
              <a:rPr lang="en-US" sz="3200" b="1" dirty="0">
                <a:solidFill>
                  <a:schemeClr val="bg1"/>
                </a:solidFill>
              </a:rPr>
              <a:t>rebuild</a:t>
            </a:r>
            <a:r>
              <a:rPr lang="en-US" sz="3200" dirty="0"/>
              <a:t> the bundle</a:t>
            </a:r>
          </a:p>
          <a:p>
            <a:pPr lvl="1"/>
            <a:r>
              <a:rPr lang="en-US" sz="3200" dirty="0"/>
              <a:t>Add argument or change your </a:t>
            </a:r>
            <a:r>
              <a:rPr lang="en-US" sz="3200" b="1" dirty="0" err="1">
                <a:solidFill>
                  <a:schemeClr val="bg1"/>
                </a:solidFill>
              </a:rPr>
              <a:t>config</a:t>
            </a:r>
            <a:r>
              <a:rPr lang="en-US" sz="3200" b="1" dirty="0">
                <a:solidFill>
                  <a:schemeClr val="bg1"/>
                </a:solidFill>
              </a:rPr>
              <a:t>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48788" y="4038600"/>
            <a:ext cx="8689024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48788" y="2895600"/>
            <a:ext cx="86890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 err="1">
                <a:solidFill>
                  <a:schemeClr val="bg1"/>
                </a:solidFill>
              </a:rPr>
              <a:t>config</a:t>
            </a:r>
            <a:r>
              <a:rPr lang="en-US" sz="3200" b="1" dirty="0">
                <a:solidFill>
                  <a:schemeClr val="bg1"/>
                </a:solidFill>
              </a:rPr>
              <a:t>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48788" y="1828800"/>
            <a:ext cx="86890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13672" y="3276600"/>
            <a:ext cx="8689024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devServer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publicPath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"/dist/",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watchContentBase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true,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Build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noProof="1"/>
              <a:t>Lodash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noProof="1"/>
              <a:t>ESLint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noProof="1"/>
              <a:t>Electron.js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Files with Loaders and </a:t>
            </a:r>
            <a:r>
              <a:rPr lang="en-US" noProof="1"/>
              <a:t>Preloaders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2022"/>
            <a:ext cx="12305211" cy="557053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Loaders</a:t>
            </a:r>
            <a:r>
              <a:rPr lang="en-US" sz="32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be downloaded with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  <a:r>
              <a:rPr lang="en-US" sz="3200" dirty="0"/>
              <a:t> and configured in the </a:t>
            </a:r>
            <a:r>
              <a:rPr lang="en-US" sz="32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Preloaders</a:t>
            </a:r>
            <a:r>
              <a:rPr lang="en-US" sz="3200" dirty="0"/>
              <a:t> are the same, they just run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any loaders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entry: "./entry.js",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output: {filename: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"bundle.js"},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2400" b="1" noProof="1">
                <a:latin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loaders</a:t>
            </a:r>
            <a:r>
              <a:rPr lang="en-US" sz="2400" b="1" noProof="1">
                <a:latin typeface="Consolas" pitchFamily="49" charset="0"/>
              </a:rPr>
              <a:t>: [ …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18745" y="3305359"/>
            <a:ext cx="4708412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</a:rPr>
              <a:t>: /\.jsx$/,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exclude</a:t>
            </a:r>
            <a:r>
              <a:rPr lang="en-US" sz="2400" b="1" noProof="1">
                <a:latin typeface="Consolas" pitchFamily="49" charset="0"/>
              </a:rPr>
              <a:t>: /node_modules/,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</a:t>
            </a:r>
            <a:r>
              <a:rPr lang="en-US" sz="2400" b="1" noProof="1">
                <a:latin typeface="Consolas" pitchFamily="49" charset="0"/>
              </a:rPr>
              <a:t>: "babel-loader"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5618" y="2667001"/>
            <a:ext cx="2593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Loader format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0778" y="4501617"/>
            <a:ext cx="3602558" cy="665597"/>
          </a:xfrm>
          <a:custGeom>
            <a:avLst/>
            <a:gdLst>
              <a:gd name="connsiteX0" fmla="*/ 0 w 2425121"/>
              <a:gd name="connsiteY0" fmla="*/ 235527 h 638172"/>
              <a:gd name="connsiteX1" fmla="*/ 1108363 w 2425121"/>
              <a:gd name="connsiteY1" fmla="*/ 637309 h 638172"/>
              <a:gd name="connsiteX2" fmla="*/ 2410691 w 2425121"/>
              <a:gd name="connsiteY2" fmla="*/ 332509 h 638172"/>
              <a:gd name="connsiteX3" fmla="*/ 1690254 w 2425121"/>
              <a:gd name="connsiteY3" fmla="*/ 0 h 638172"/>
              <a:gd name="connsiteX0" fmla="*/ 0 w 2434726"/>
              <a:gd name="connsiteY0" fmla="*/ 346363 h 749083"/>
              <a:gd name="connsiteX1" fmla="*/ 1108363 w 2434726"/>
              <a:gd name="connsiteY1" fmla="*/ 748145 h 749083"/>
              <a:gd name="connsiteX2" fmla="*/ 2410691 w 2434726"/>
              <a:gd name="connsiteY2" fmla="*/ 443345 h 749083"/>
              <a:gd name="connsiteX3" fmla="*/ 1801090 w 2434726"/>
              <a:gd name="connsiteY3" fmla="*/ 0 h 749083"/>
              <a:gd name="connsiteX0" fmla="*/ 0 w 2427150"/>
              <a:gd name="connsiteY0" fmla="*/ 360218 h 762948"/>
              <a:gd name="connsiteX1" fmla="*/ 1108363 w 2427150"/>
              <a:gd name="connsiteY1" fmla="*/ 762000 h 762948"/>
              <a:gd name="connsiteX2" fmla="*/ 2410691 w 2427150"/>
              <a:gd name="connsiteY2" fmla="*/ 457200 h 762948"/>
              <a:gd name="connsiteX3" fmla="*/ 1717962 w 2427150"/>
              <a:gd name="connsiteY3" fmla="*/ 0 h 762948"/>
              <a:gd name="connsiteX0" fmla="*/ 0 w 2410691"/>
              <a:gd name="connsiteY0" fmla="*/ 0 h 402730"/>
              <a:gd name="connsiteX1" fmla="*/ 1108363 w 2410691"/>
              <a:gd name="connsiteY1" fmla="*/ 401782 h 402730"/>
              <a:gd name="connsiteX2" fmla="*/ 2410691 w 2410691"/>
              <a:gd name="connsiteY2" fmla="*/ 96982 h 402730"/>
              <a:gd name="connsiteX0" fmla="*/ 0 w 3380509"/>
              <a:gd name="connsiteY0" fmla="*/ 41564 h 305224"/>
              <a:gd name="connsiteX1" fmla="*/ 2078181 w 3380509"/>
              <a:gd name="connsiteY1" fmla="*/ 304800 h 305224"/>
              <a:gd name="connsiteX2" fmla="*/ 3380509 w 3380509"/>
              <a:gd name="connsiteY2" fmla="*/ 0 h 305224"/>
              <a:gd name="connsiteX0" fmla="*/ 0 w 3380509"/>
              <a:gd name="connsiteY0" fmla="*/ 41564 h 306893"/>
              <a:gd name="connsiteX1" fmla="*/ 2078181 w 3380509"/>
              <a:gd name="connsiteY1" fmla="*/ 304800 h 306893"/>
              <a:gd name="connsiteX2" fmla="*/ 3380509 w 3380509"/>
              <a:gd name="connsiteY2" fmla="*/ 0 h 306893"/>
              <a:gd name="connsiteX0" fmla="*/ 0 w 3380509"/>
              <a:gd name="connsiteY0" fmla="*/ 41564 h 540479"/>
              <a:gd name="connsiteX1" fmla="*/ 1607127 w 3380509"/>
              <a:gd name="connsiteY1" fmla="*/ 540327 h 540479"/>
              <a:gd name="connsiteX2" fmla="*/ 3380509 w 3380509"/>
              <a:gd name="connsiteY2" fmla="*/ 0 h 540479"/>
              <a:gd name="connsiteX0" fmla="*/ 0 w 3338946"/>
              <a:gd name="connsiteY0" fmla="*/ 166255 h 667119"/>
              <a:gd name="connsiteX1" fmla="*/ 1607127 w 3338946"/>
              <a:gd name="connsiteY1" fmla="*/ 665018 h 667119"/>
              <a:gd name="connsiteX2" fmla="*/ 3338946 w 3338946"/>
              <a:gd name="connsiteY2" fmla="*/ 0 h 667119"/>
              <a:gd name="connsiteX0" fmla="*/ 0 w 3338946"/>
              <a:gd name="connsiteY0" fmla="*/ 166255 h 667119"/>
              <a:gd name="connsiteX1" fmla="*/ 1607127 w 3338946"/>
              <a:gd name="connsiteY1" fmla="*/ 665018 h 667119"/>
              <a:gd name="connsiteX2" fmla="*/ 3338946 w 3338946"/>
              <a:gd name="connsiteY2" fmla="*/ 0 h 667119"/>
              <a:gd name="connsiteX0" fmla="*/ 0 w 3338946"/>
              <a:gd name="connsiteY0" fmla="*/ 166255 h 665597"/>
              <a:gd name="connsiteX1" fmla="*/ 1607127 w 3338946"/>
              <a:gd name="connsiteY1" fmla="*/ 665018 h 665597"/>
              <a:gd name="connsiteX2" fmla="*/ 3338946 w 3338946"/>
              <a:gd name="connsiteY2" fmla="*/ 0 h 665597"/>
              <a:gd name="connsiteX0" fmla="*/ 0 w 3338946"/>
              <a:gd name="connsiteY0" fmla="*/ 166255 h 665597"/>
              <a:gd name="connsiteX1" fmla="*/ 1607127 w 3338946"/>
              <a:gd name="connsiteY1" fmla="*/ 665018 h 665597"/>
              <a:gd name="connsiteX2" fmla="*/ 3338946 w 3338946"/>
              <a:gd name="connsiteY2" fmla="*/ 0 h 665597"/>
              <a:gd name="connsiteX0" fmla="*/ 0 w 3338946"/>
              <a:gd name="connsiteY0" fmla="*/ 166255 h 665597"/>
              <a:gd name="connsiteX1" fmla="*/ 1607127 w 3338946"/>
              <a:gd name="connsiteY1" fmla="*/ 665018 h 665597"/>
              <a:gd name="connsiteX2" fmla="*/ 3338946 w 3338946"/>
              <a:gd name="connsiteY2" fmla="*/ 0 h 665597"/>
              <a:gd name="connsiteX0" fmla="*/ 0 w 3338946"/>
              <a:gd name="connsiteY0" fmla="*/ 166255 h 665597"/>
              <a:gd name="connsiteX1" fmla="*/ 1607127 w 3338946"/>
              <a:gd name="connsiteY1" fmla="*/ 665018 h 665597"/>
              <a:gd name="connsiteX2" fmla="*/ 3338946 w 3338946"/>
              <a:gd name="connsiteY2" fmla="*/ 0 h 66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946" h="665597">
                <a:moveTo>
                  <a:pt x="0" y="166255"/>
                </a:moveTo>
                <a:cubicBezTo>
                  <a:pt x="145472" y="442191"/>
                  <a:pt x="778276" y="678872"/>
                  <a:pt x="1607127" y="665018"/>
                </a:cubicBezTo>
                <a:cubicBezTo>
                  <a:pt x="2435978" y="651164"/>
                  <a:pt x="2683842" y="417947"/>
                  <a:pt x="3338946" y="0"/>
                </a:cubicBez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Webpack uses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2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>
              <a:spcBef>
                <a:spcPts val="13800"/>
              </a:spcBef>
            </a:pPr>
            <a:r>
              <a:rPr lang="en-US" sz="3200" noProof="1"/>
              <a:t>To </a:t>
            </a:r>
            <a:r>
              <a:rPr lang="en-US" sz="3200" b="1" noProof="1">
                <a:solidFill>
                  <a:schemeClr val="bg1"/>
                </a:solidFill>
              </a:rPr>
              <a:t>minify</a:t>
            </a:r>
            <a:r>
              <a:rPr lang="en-US" sz="3200" noProof="1"/>
              <a:t> the bundle</a:t>
            </a:r>
            <a:r>
              <a:rPr lang="bg-BG" sz="3200" noProof="1"/>
              <a:t> </a:t>
            </a:r>
            <a:r>
              <a:rPr lang="en-US" sz="3200" noProof="1"/>
              <a:t>for deploy, run webpack with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200" noProof="1"/>
              <a:t> argument</a:t>
            </a:r>
          </a:p>
          <a:p>
            <a:r>
              <a:rPr lang="en-US" sz="3200" noProof="1"/>
              <a:t>You can specify a different config file for production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and Production Build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388" y="2594759"/>
            <a:ext cx="97558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scripts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"webpack-dev-server"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5388" y="5794075"/>
            <a:ext cx="97558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Automated build with </a:t>
            </a:r>
            <a:r>
              <a:rPr lang="en-US" noProof="1" smtClean="0"/>
              <a:t>WebPack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46" y="620449"/>
            <a:ext cx="6245172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4197530" y="836023"/>
            <a:ext cx="3940629" cy="386880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Lodash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High-Performance Object </a:t>
            </a:r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4" name="Picture 14" descr="Резултат с изображение за lodas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27"/>
          <a:stretch/>
        </p:blipFill>
        <p:spPr bwMode="auto">
          <a:xfrm>
            <a:off x="4875741" y="1733005"/>
            <a:ext cx="2440517" cy="233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Utility </a:t>
            </a:r>
            <a:r>
              <a:rPr lang="en-US" sz="3200" b="1" dirty="0">
                <a:solidFill>
                  <a:schemeClr val="bg1"/>
                </a:solidFill>
              </a:rPr>
              <a:t>library </a:t>
            </a:r>
            <a:r>
              <a:rPr lang="en-US" sz="3200" dirty="0"/>
              <a:t>that extends </a:t>
            </a:r>
            <a:r>
              <a:rPr lang="en-US" sz="3200" dirty="0" smtClean="0"/>
              <a:t>working with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  <a:r>
              <a:rPr lang="en-US" sz="3200" dirty="0"/>
              <a:t> etc.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Main goal is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r>
              <a:rPr lang="en-US" sz="3200" dirty="0"/>
              <a:t>.</a:t>
            </a:r>
          </a:p>
          <a:p>
            <a:r>
              <a:rPr lang="en-US" sz="3200" dirty="0"/>
              <a:t>Reduces boilerplate and inconsistent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Lodash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42848" y="2140672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 _ = </a:t>
            </a:r>
            <a:r>
              <a:rPr lang="en-US" sz="2400" dirty="0">
                <a:solidFill>
                  <a:schemeClr val="bg1"/>
                </a:solidFill>
                <a:effectLst/>
              </a:rPr>
              <a:t>require</a:t>
            </a:r>
            <a:r>
              <a:rPr lang="en-US" sz="2400" dirty="0">
                <a:solidFill>
                  <a:schemeClr val="tx1"/>
                </a:solidFill>
                <a:effectLst/>
              </a:rPr>
              <a:t>('lodash');</a:t>
            </a:r>
          </a:p>
          <a:p>
            <a:endParaRPr lang="pt-BR" sz="2400" dirty="0">
              <a:solidFill>
                <a:schemeClr val="tx1"/>
              </a:solidFill>
              <a:effectLst/>
            </a:endParaRPr>
          </a:p>
          <a:p>
            <a:r>
              <a:rPr lang="pt-BR" sz="2400" dirty="0">
                <a:solidFill>
                  <a:schemeClr val="tx1"/>
                </a:solidFill>
                <a:effectLst/>
              </a:rPr>
              <a:t>_.</a:t>
            </a:r>
            <a:r>
              <a:rPr lang="pt-BR" sz="2400" dirty="0">
                <a:solidFill>
                  <a:schemeClr val="bg1"/>
                </a:solidFill>
                <a:effectLst/>
              </a:rPr>
              <a:t>findLast</a:t>
            </a:r>
            <a:r>
              <a:rPr lang="pt-BR" sz="2400" dirty="0">
                <a:solidFill>
                  <a:schemeClr val="tx1"/>
                </a:solidFill>
                <a:effectLst/>
              </a:rPr>
              <a:t>([1, 2, 3, 4], (n) =&gt; {</a:t>
            </a:r>
          </a:p>
          <a:p>
            <a:r>
              <a:rPr lang="pt-BR" sz="2400" dirty="0">
                <a:solidFill>
                  <a:schemeClr val="tx1"/>
                </a:solidFill>
                <a:effectLst/>
              </a:rPr>
              <a:t>  return n % 2 === 0</a:t>
            </a:r>
          </a:p>
          <a:p>
            <a:r>
              <a:rPr lang="pt-BR" sz="2400" dirty="0">
                <a:solidFill>
                  <a:schemeClr val="tx1"/>
                </a:solidFill>
                <a:effectLst/>
              </a:rPr>
              <a:t>}) </a:t>
            </a:r>
            <a:r>
              <a:rPr lang="pt-BR" sz="2400" dirty="0">
                <a:solidFill>
                  <a:schemeClr val="accent2"/>
                </a:solidFill>
                <a:effectLst/>
              </a:rPr>
              <a:t>// 4</a:t>
            </a:r>
            <a:endParaRPr lang="en-US" sz="2400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06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– </a:t>
            </a:r>
            <a:r>
              <a:rPr lang="en-US" dirty="0"/>
              <a:t>Random Number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0263" y="1412379"/>
            <a:ext cx="107712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Naive utility method 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getRandomNumber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(min, max){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return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Math.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(Math.random() * (max - min + 1)) + min;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getRandomNumber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(15, 20);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0263" y="5091220"/>
            <a:ext cx="1077128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_ = require('lodash');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_.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(15, 20);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63260" y="4027278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175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Removing Property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8344" y="1238207"/>
            <a:ext cx="107712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Object.prototype.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function(arr) {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that = this;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arr.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key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=&gt;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(that[key]));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objA = {"name": "Pesho", "car": "ford", "age": 23}; objA.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(['car', 'age']);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{"name": "Pesho"}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8344" y="4917048"/>
            <a:ext cx="1077128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_ = require('lodash');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objA = _.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omit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(objA, ['car', 'age']);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{"name": "Pesho"}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41341" y="385310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0873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Deep Cloning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7937" y="1439091"/>
            <a:ext cx="10771286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objA = { "name": "Stamat" };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Normal method? Too long.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You can try with JSON.stringify(JSON.parse(objA)).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But it won't include methods.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937" y="4573543"/>
            <a:ext cx="10771286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_ = require('lodash');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objB = _.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cloneDeep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(objA);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objB === objA // false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45023" y="337631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011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4197530" y="836023"/>
            <a:ext cx="3940629" cy="386880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ESLint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Pluggable </a:t>
            </a:r>
            <a:r>
              <a:rPr lang="en-US" dirty="0" err="1" smtClean="0"/>
              <a:t>Linting</a:t>
            </a:r>
            <a:endParaRPr lang="en-US" dirty="0"/>
          </a:p>
        </p:txBody>
      </p:sp>
      <p:pic>
        <p:nvPicPr>
          <p:cNvPr id="4" name="Picture 2" descr="Резултат с изображение за esli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8100">
            <a:off x="4667250" y="12227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9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ESLint is a </a:t>
            </a:r>
            <a:r>
              <a:rPr lang="en-US" sz="3200" b="1" dirty="0">
                <a:solidFill>
                  <a:schemeClr val="bg1"/>
                </a:solidFill>
              </a:rPr>
              <a:t>tool</a:t>
            </a:r>
            <a:r>
              <a:rPr lang="en-US" sz="3200" dirty="0"/>
              <a:t> which keeps track of code for inconsistent content </a:t>
            </a:r>
            <a:r>
              <a:rPr lang="bg-BG" sz="3200" dirty="0" smtClean="0"/>
              <a:t>   </a:t>
            </a:r>
            <a:r>
              <a:rPr lang="en-US" sz="3200" dirty="0" smtClean="0"/>
              <a:t>(</a:t>
            </a:r>
            <a:r>
              <a:rPr lang="en-US" sz="3200" b="1" dirty="0">
                <a:solidFill>
                  <a:schemeClr val="bg1"/>
                </a:solidFill>
              </a:rPr>
              <a:t>typos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</a:rPr>
              <a:t>formatting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etc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Main purpose is to </a:t>
            </a:r>
            <a:r>
              <a:rPr lang="en-US" sz="3200" b="1" dirty="0">
                <a:solidFill>
                  <a:schemeClr val="bg1"/>
                </a:solidFill>
              </a:rPr>
              <a:t>reduce  bugs </a:t>
            </a:r>
            <a:r>
              <a:rPr lang="en-US" sz="3200" dirty="0"/>
              <a:t>and make the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more </a:t>
            </a:r>
            <a:r>
              <a:rPr lang="bg-BG" sz="3200" dirty="0" smtClean="0"/>
              <a:t>           </a:t>
            </a:r>
            <a:r>
              <a:rPr lang="en-US" sz="3200" b="1" dirty="0" smtClean="0">
                <a:solidFill>
                  <a:schemeClr val="bg1"/>
                </a:solidFill>
              </a:rPr>
              <a:t>readable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It's done by following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which can be configured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ESLint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799375" y="4267200"/>
            <a:ext cx="8590075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rules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": {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"semi": ["error", "always"],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"quotes": ["error", "double"]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88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005943" y="252549"/>
            <a:ext cx="4145280" cy="443474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noProof="1" smtClean="0"/>
              <a:t>ESLint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416776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Electron.js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Javascript Framework for Desktop </a:t>
            </a:r>
            <a:r>
              <a:rPr lang="en-US" noProof="1" smtClean="0"/>
              <a:t>apps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50" y="1004359"/>
            <a:ext cx="5864900" cy="31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97392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500" dirty="0"/>
              <a:t>О</a:t>
            </a:r>
            <a:r>
              <a:rPr lang="en-US" sz="3500" dirty="0"/>
              <a:t>pen-source </a:t>
            </a:r>
            <a:r>
              <a:rPr lang="en-US" sz="3500" b="1" dirty="0">
                <a:solidFill>
                  <a:schemeClr val="bg1"/>
                </a:solidFill>
              </a:rPr>
              <a:t>framework</a:t>
            </a:r>
            <a:r>
              <a:rPr lang="en-US" sz="3500" dirty="0"/>
              <a:t> developed by GitHub</a:t>
            </a:r>
            <a:endParaRPr lang="bg-BG" sz="3500" dirty="0"/>
          </a:p>
          <a:p>
            <a:pPr lvl="1"/>
            <a:r>
              <a:rPr lang="en-US" sz="3500" dirty="0"/>
              <a:t>You can build </a:t>
            </a:r>
            <a:r>
              <a:rPr lang="en-US" sz="3500" b="1" dirty="0">
                <a:solidFill>
                  <a:schemeClr val="bg1"/>
                </a:solidFill>
              </a:rPr>
              <a:t>desktop</a:t>
            </a:r>
            <a:r>
              <a:rPr lang="en-US" sz="3500" dirty="0"/>
              <a:t> applications using the </a:t>
            </a:r>
            <a:r>
              <a:rPr lang="en-US" sz="3500" b="1" dirty="0">
                <a:solidFill>
                  <a:schemeClr val="bg1"/>
                </a:solidFill>
              </a:rPr>
              <a:t>Node.js</a:t>
            </a:r>
            <a:r>
              <a:rPr lang="en-US" sz="3500" dirty="0"/>
              <a:t> runtime and the </a:t>
            </a:r>
            <a:r>
              <a:rPr lang="en-US" sz="3500" b="1" dirty="0">
                <a:solidFill>
                  <a:schemeClr val="bg1"/>
                </a:solidFill>
              </a:rPr>
              <a:t>Chromium</a:t>
            </a:r>
            <a:r>
              <a:rPr lang="en-US" sz="3500" dirty="0"/>
              <a:t> web browser</a:t>
            </a:r>
          </a:p>
          <a:p>
            <a:r>
              <a:rPr lang="en-US" sz="3500" dirty="0"/>
              <a:t>For the </a:t>
            </a:r>
            <a:r>
              <a:rPr lang="en-US" sz="3500" b="1" dirty="0">
                <a:solidFill>
                  <a:schemeClr val="bg1"/>
                </a:solidFill>
              </a:rPr>
              <a:t>view</a:t>
            </a:r>
            <a:r>
              <a:rPr lang="en-US" sz="3500" dirty="0"/>
              <a:t> rendering you can use the very same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 you already use in the web browser</a:t>
            </a:r>
          </a:p>
          <a:p>
            <a:r>
              <a:rPr lang="en-US" sz="3500" dirty="0"/>
              <a:t>Apps made with Electron.js</a:t>
            </a:r>
          </a:p>
          <a:p>
            <a:pPr lvl="1"/>
            <a:r>
              <a:rPr lang="en-US" sz="3500" dirty="0">
                <a:hlinkClick r:id="rId2"/>
              </a:rPr>
              <a:t>VS Code</a:t>
            </a:r>
            <a:endParaRPr lang="en-US" sz="3500" dirty="0"/>
          </a:p>
          <a:p>
            <a:pPr lvl="1"/>
            <a:r>
              <a:rPr lang="en-US" sz="3500" dirty="0"/>
              <a:t>Postman</a:t>
            </a:r>
          </a:p>
          <a:p>
            <a:pPr lvl="1"/>
            <a:r>
              <a:rPr lang="en-US" sz="3500" dirty="0">
                <a:hlinkClick r:id="rId3"/>
              </a:rPr>
              <a:t>Atom</a:t>
            </a:r>
            <a:endParaRPr lang="en-US" sz="35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Electron.js</a:t>
            </a:r>
          </a:p>
        </p:txBody>
      </p:sp>
      <p:pic>
        <p:nvPicPr>
          <p:cNvPr id="4" name="Picture 4" descr="Резултат с изображение за vs cod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323" y="4010297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Резултат с изображение за postma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84" y="5000895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Резултат с изображение за atom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216" y="4860077"/>
            <a:ext cx="1424639" cy="14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3940569" y="441379"/>
            <a:ext cx="4110446" cy="424591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674" y="1772194"/>
            <a:ext cx="2301503" cy="23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Deploy our Web App as Desktop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" name="Стрелка надясно 2"/>
          <p:cNvSpPr/>
          <p:nvPr/>
        </p:nvSpPr>
        <p:spPr>
          <a:xfrm>
            <a:off x="5223040" y="2592801"/>
            <a:ext cx="1245764" cy="724085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12" descr="Резултат с изображение за electron j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30" y="1924594"/>
            <a:ext cx="1973865" cy="139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57" y="2069613"/>
            <a:ext cx="1775672" cy="1775672"/>
          </a:xfrm>
          <a:prstGeom prst="rect">
            <a:avLst/>
          </a:prstGeom>
        </p:spPr>
      </p:pic>
      <p:sp>
        <p:nvSpPr>
          <p:cNvPr id="9" name="Текстово поле 16"/>
          <p:cNvSpPr txBox="1"/>
          <p:nvPr/>
        </p:nvSpPr>
        <p:spPr>
          <a:xfrm>
            <a:off x="3416828" y="2695839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36317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839" y="1530912"/>
            <a:ext cx="8286317" cy="5570537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>
                <a:solidFill>
                  <a:schemeClr val="bg2"/>
                </a:solidFill>
              </a:rPr>
              <a:t>/Grunt/Gulp </a:t>
            </a:r>
            <a:r>
              <a:rPr lang="en-US" sz="3200" b="1" noProof="1">
                <a:solidFill>
                  <a:schemeClr val="bg1"/>
                </a:solidFill>
              </a:rPr>
              <a:t>tools</a:t>
            </a:r>
            <a:r>
              <a:rPr lang="en-US" sz="3200" noProof="1">
                <a:solidFill>
                  <a:schemeClr val="bg2"/>
                </a:solidFill>
              </a:rPr>
              <a:t> help with the </a:t>
            </a:r>
            <a:r>
              <a:rPr lang="en-US" sz="3200" noProof="1" smtClean="0">
                <a:solidFill>
                  <a:schemeClr val="bg2"/>
                </a:solidFill>
              </a:rPr>
              <a:t>      deployment </a:t>
            </a:r>
            <a:r>
              <a:rPr lang="en-US" sz="3200" noProof="1">
                <a:solidFill>
                  <a:schemeClr val="bg2"/>
                </a:solidFill>
              </a:rPr>
              <a:t>process of our application.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Lodash</a:t>
            </a:r>
            <a:r>
              <a:rPr lang="en-US" sz="3200" noProof="1">
                <a:solidFill>
                  <a:schemeClr val="bg2"/>
                </a:solidFill>
              </a:rPr>
              <a:t> is fast and reliable </a:t>
            </a:r>
            <a:r>
              <a:rPr lang="en-US" sz="3200" b="1" noProof="1">
                <a:solidFill>
                  <a:schemeClr val="bg1"/>
                </a:solidFill>
              </a:rPr>
              <a:t>library</a:t>
            </a:r>
            <a:r>
              <a:rPr lang="en-US" sz="3200" noProof="1">
                <a:solidFill>
                  <a:schemeClr val="bg2"/>
                </a:solidFill>
              </a:rPr>
              <a:t> which </a:t>
            </a:r>
            <a:r>
              <a:rPr lang="en-US" sz="3200" noProof="1" smtClean="0">
                <a:solidFill>
                  <a:schemeClr val="bg2"/>
                </a:solidFill>
              </a:rPr>
              <a:t>           extends </a:t>
            </a:r>
            <a:r>
              <a:rPr lang="en-US" sz="3200" noProof="1">
                <a:solidFill>
                  <a:schemeClr val="bg2"/>
                </a:solidFill>
              </a:rPr>
              <a:t>how we can work with objects, arrays etc.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ESLint</a:t>
            </a:r>
            <a:r>
              <a:rPr lang="en-US" sz="3200" noProof="1">
                <a:solidFill>
                  <a:schemeClr val="bg2"/>
                </a:solidFill>
              </a:rPr>
              <a:t> helps you follow the best practices for writing good code.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Electron.js</a:t>
            </a:r>
            <a:r>
              <a:rPr lang="en-US" sz="3200" noProof="1">
                <a:solidFill>
                  <a:schemeClr val="bg2"/>
                </a:solidFill>
              </a:rPr>
              <a:t> gives the functionality to create </a:t>
            </a:r>
            <a:r>
              <a:rPr lang="en-US" sz="3200" noProof="1" smtClean="0">
                <a:solidFill>
                  <a:schemeClr val="bg2"/>
                </a:solidFill>
              </a:rPr>
              <a:t>    </a:t>
            </a:r>
            <a:r>
              <a:rPr lang="en-US" sz="3200" b="1" noProof="1" smtClean="0">
                <a:solidFill>
                  <a:schemeClr val="bg1"/>
                </a:solidFill>
              </a:rPr>
              <a:t>desktop </a:t>
            </a:r>
            <a:r>
              <a:rPr lang="en-US" sz="3200" b="1" noProof="1">
                <a:solidFill>
                  <a:schemeClr val="bg1"/>
                </a:solidFill>
              </a:rPr>
              <a:t>app</a:t>
            </a:r>
            <a:r>
              <a:rPr lang="en-US" sz="3200" noProof="1">
                <a:solidFill>
                  <a:schemeClr val="bg2"/>
                </a:solidFill>
              </a:rPr>
              <a:t> using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  <a:hlinkClick r:id="rId3"/>
              </a:rPr>
              <a:t>https://softuni.bg/trainings/2082/js-applications-november-2018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986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467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3995" y="2329580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JavaScript does not need to be compiled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95" y="4069080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…Right?</a:t>
            </a:r>
          </a:p>
        </p:txBody>
      </p:sp>
    </p:spTree>
    <p:extLst>
      <p:ext uri="{BB962C8B-B14F-4D97-AF65-F5344CB8AC3E}">
        <p14:creationId xmlns:p14="http://schemas.microsoft.com/office/powerpoint/2010/main" val="5793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351528" y="339226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Deploy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3264" y="339226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Minify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5001" y="339226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6738" y="339226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/>
              <a:t>Transpile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8475" y="339226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39788" y="339226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Write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Development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1914" y="4572000"/>
            <a:ext cx="609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Optimize and Start over</a:t>
            </a:r>
          </a:p>
        </p:txBody>
      </p:sp>
      <p:sp>
        <p:nvSpPr>
          <p:cNvPr id="11" name="Arrow: Right 14"/>
          <p:cNvSpPr/>
          <p:nvPr/>
        </p:nvSpPr>
        <p:spPr>
          <a:xfrm>
            <a:off x="1752705" y="3513119"/>
            <a:ext cx="462703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rrow: Right 14"/>
          <p:cNvSpPr/>
          <p:nvPr/>
        </p:nvSpPr>
        <p:spPr>
          <a:xfrm>
            <a:off x="3603277" y="3512010"/>
            <a:ext cx="462703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rrow: Right 14"/>
          <p:cNvSpPr/>
          <p:nvPr/>
        </p:nvSpPr>
        <p:spPr>
          <a:xfrm>
            <a:off x="5865811" y="3512009"/>
            <a:ext cx="462703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rrow: Right 14"/>
          <p:cNvSpPr/>
          <p:nvPr/>
        </p:nvSpPr>
        <p:spPr>
          <a:xfrm>
            <a:off x="7844351" y="3482340"/>
            <a:ext cx="462703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rrow: Right 14"/>
          <p:cNvSpPr/>
          <p:nvPr/>
        </p:nvSpPr>
        <p:spPr>
          <a:xfrm>
            <a:off x="9847323" y="3512008"/>
            <a:ext cx="462703" cy="404629"/>
          </a:xfrm>
          <a:prstGeom prst="rightArrow">
            <a:avLst>
              <a:gd name="adj1" fmla="val 38947"/>
              <a:gd name="adj2" fmla="val 80396"/>
            </a:avLst>
          </a:prstGeom>
          <a:solidFill>
            <a:srgbClr val="A8C4F0">
              <a:alpha val="50196"/>
            </a:srgbClr>
          </a:solidFill>
          <a:ln>
            <a:solidFill>
              <a:srgbClr val="6C9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2553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7" grpId="0"/>
      <p:bldP spid="6" grpId="0"/>
      <p:bldP spid="5" grpId="0"/>
      <p:bldP spid="10" grpId="0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noProof="1"/>
              <a:t>Build tools help us with the </a:t>
            </a:r>
            <a:r>
              <a:rPr lang="en-US" sz="3200" b="1" noProof="1">
                <a:solidFill>
                  <a:schemeClr val="bg1"/>
                </a:solidFill>
              </a:rPr>
              <a:t>build process </a:t>
            </a:r>
            <a:r>
              <a:rPr lang="en-US" sz="3200" noProof="1"/>
              <a:t>of our application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Prepare scripts </a:t>
            </a:r>
            <a:r>
              <a:rPr lang="en-US" sz="3200" noProof="1"/>
              <a:t>for web (minify/uglify/concat)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Run</a:t>
            </a:r>
            <a:r>
              <a:rPr lang="en-US" sz="3200" noProof="1"/>
              <a:t> Unit </a:t>
            </a:r>
            <a:r>
              <a:rPr lang="en-US" sz="3200" b="1" noProof="1">
                <a:solidFill>
                  <a:schemeClr val="bg1"/>
                </a:solidFill>
              </a:rPr>
              <a:t>Tests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Deploy</a:t>
            </a:r>
            <a:r>
              <a:rPr lang="en-US" sz="3200" noProof="1"/>
              <a:t> to Git, Cloud etc…</a:t>
            </a:r>
          </a:p>
          <a:p>
            <a:r>
              <a:rPr lang="en-US" sz="3200" noProof="1"/>
              <a:t>Famous tools are</a:t>
            </a:r>
          </a:p>
          <a:p>
            <a:pPr lvl="1"/>
            <a:r>
              <a:rPr lang="en-US" sz="3200" noProof="1">
                <a:hlinkClick r:id="rId2"/>
              </a:rPr>
              <a:t>Grunt</a:t>
            </a:r>
            <a:endParaRPr lang="en-US" sz="3200" noProof="1"/>
          </a:p>
          <a:p>
            <a:pPr lvl="1"/>
            <a:r>
              <a:rPr lang="en-US" sz="3200" noProof="1">
                <a:hlinkClick r:id="rId3"/>
              </a:rPr>
              <a:t>Gulp</a:t>
            </a:r>
            <a:endParaRPr lang="en-US" sz="3200" noProof="1"/>
          </a:p>
          <a:p>
            <a:pPr lvl="1"/>
            <a:r>
              <a:rPr lang="en-US" sz="3200" noProof="1">
                <a:hlinkClick r:id="rId4"/>
              </a:rPr>
              <a:t>Webpack</a:t>
            </a:r>
            <a:endParaRPr lang="en-US" sz="3200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</a:t>
            </a:r>
          </a:p>
        </p:txBody>
      </p:sp>
      <p:pic>
        <p:nvPicPr>
          <p:cNvPr id="4" name="Picture 2" descr="Резултат с изображение за grun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94611" y="2476750"/>
            <a:ext cx="1865741" cy="21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Резултат с изображение за webpack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0" y="3936298"/>
            <a:ext cx="2395041" cy="23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Резултат с изображение за gulp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3657600"/>
            <a:ext cx="1131728" cy="25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 Task </a:t>
            </a:r>
            <a:r>
              <a:rPr lang="en-US" dirty="0" smtClean="0"/>
              <a:t>Runner</a:t>
            </a:r>
            <a:endParaRPr lang="en-US" dirty="0"/>
          </a:p>
        </p:txBody>
      </p:sp>
      <p:pic>
        <p:nvPicPr>
          <p:cNvPr id="4" name="Picture 2" descr="Резултат с изображение за gru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18" y="166889"/>
            <a:ext cx="7875164" cy="492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Grunt can be used for various </a:t>
            </a:r>
            <a:r>
              <a:rPr lang="en-US" sz="3200" b="1" dirty="0">
                <a:solidFill>
                  <a:schemeClr val="bg1"/>
                </a:solidFill>
              </a:rPr>
              <a:t>file operations </a:t>
            </a:r>
            <a:r>
              <a:rPr lang="en-US" sz="3200" dirty="0"/>
              <a:t>from merging two or more files into one to </a:t>
            </a:r>
            <a:r>
              <a:rPr lang="en-US" sz="3200" noProof="1"/>
              <a:t>shortening </a:t>
            </a:r>
            <a:r>
              <a:rPr lang="en-US" sz="3200" b="1" noProof="1">
                <a:solidFill>
                  <a:schemeClr val="bg1"/>
                </a:solidFill>
              </a:rPr>
              <a:t>javascript/css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code</a:t>
            </a:r>
            <a:endParaRPr lang="en-US" sz="3200" dirty="0"/>
          </a:p>
          <a:p>
            <a:r>
              <a:rPr lang="en-US" sz="3200" dirty="0"/>
              <a:t>Installing</a:t>
            </a:r>
          </a:p>
          <a:p>
            <a:pPr lvl="1"/>
            <a:r>
              <a:rPr lang="en-US" sz="3200" dirty="0"/>
              <a:t>First install the </a:t>
            </a:r>
            <a:r>
              <a:rPr lang="en-US" sz="3200" b="1" dirty="0">
                <a:solidFill>
                  <a:schemeClr val="bg1"/>
                </a:solidFill>
              </a:rPr>
              <a:t>Grunt</a:t>
            </a:r>
            <a:r>
              <a:rPr lang="en-US" sz="3200" dirty="0"/>
              <a:t> command line interpreter (</a:t>
            </a:r>
            <a:r>
              <a:rPr lang="en-US" sz="3200" b="1" dirty="0">
                <a:solidFill>
                  <a:schemeClr val="bg1"/>
                </a:solidFill>
              </a:rPr>
              <a:t>CLI</a:t>
            </a:r>
            <a:r>
              <a:rPr lang="en-US" sz="3200" dirty="0"/>
              <a:t>)</a:t>
            </a:r>
          </a:p>
          <a:p>
            <a:pPr marL="377887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Than the Grunt itself</a:t>
            </a:r>
          </a:p>
          <a:p>
            <a:pPr marL="377887" lvl="1" indent="0">
              <a:buNone/>
            </a:pPr>
            <a:endParaRPr lang="en-US" sz="3200" dirty="0"/>
          </a:p>
          <a:p>
            <a:r>
              <a:rPr lang="en-US" sz="3200" dirty="0"/>
              <a:t>You may later download additional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Grunt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49900" y="3704258"/>
            <a:ext cx="745506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grunt-cli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49900" y="4953000"/>
            <a:ext cx="745506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--save-dev</a:t>
            </a:r>
          </a:p>
        </p:txBody>
      </p:sp>
    </p:spTree>
    <p:extLst>
      <p:ext uri="{BB962C8B-B14F-4D97-AF65-F5344CB8AC3E}">
        <p14:creationId xmlns:p14="http://schemas.microsoft.com/office/powerpoint/2010/main" val="37326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4119154" y="330926"/>
            <a:ext cx="3997235" cy="416489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Bundle up Files with </a:t>
            </a:r>
            <a:r>
              <a:rPr lang="en-US" dirty="0" smtClean="0"/>
              <a:t>Grunt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91" y="1646972"/>
            <a:ext cx="6564358" cy="24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4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93</TotalTime>
  <Words>1124</Words>
  <Application>Microsoft Office PowerPoint</Application>
  <PresentationFormat>По избор</PresentationFormat>
  <Paragraphs>276</Paragraphs>
  <Slides>39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1_SoftUni3_1</vt:lpstr>
      <vt:lpstr>JS Tools and Libraries</vt:lpstr>
      <vt:lpstr>Table of Contents</vt:lpstr>
      <vt:lpstr>Have a Question?</vt:lpstr>
      <vt:lpstr>Why Automate?</vt:lpstr>
      <vt:lpstr>Modern Development Process</vt:lpstr>
      <vt:lpstr>Build tools</vt:lpstr>
      <vt:lpstr>Презентация на PowerPoint</vt:lpstr>
      <vt:lpstr>Grunt</vt:lpstr>
      <vt:lpstr>Презентация на PowerPoint</vt:lpstr>
      <vt:lpstr>Презентация на PowerPoint</vt:lpstr>
      <vt:lpstr>Gulp</vt:lpstr>
      <vt:lpstr>Презентация на PowerPoint</vt:lpstr>
      <vt:lpstr>Презентация на PowerPoint</vt:lpstr>
      <vt:lpstr>What is Webpack? </vt:lpstr>
      <vt:lpstr>Webpack Build Process</vt:lpstr>
      <vt:lpstr>Installation and CLI</vt:lpstr>
      <vt:lpstr>Automation with Config Files</vt:lpstr>
      <vt:lpstr>Enable Watch Mode</vt:lpstr>
      <vt:lpstr>Web Server with Watch Mode</vt:lpstr>
      <vt:lpstr>Processing Files with Loaders and Preloaders</vt:lpstr>
      <vt:lpstr>Scripts and Production Build</vt:lpstr>
      <vt:lpstr>Презентация на PowerPoint</vt:lpstr>
      <vt:lpstr>Презентация на PowerPoint</vt:lpstr>
      <vt:lpstr>Lodash</vt:lpstr>
      <vt:lpstr>Example – Random Number</vt:lpstr>
      <vt:lpstr>Example – Removing Property</vt:lpstr>
      <vt:lpstr>Example – Deep Cloning</vt:lpstr>
      <vt:lpstr>Презентация на PowerPoint</vt:lpstr>
      <vt:lpstr>ESLint</vt:lpstr>
      <vt:lpstr>Презентация на PowerPoint</vt:lpstr>
      <vt:lpstr>Презентация на PowerPoint</vt:lpstr>
      <vt:lpstr>Electron.js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Tools and Libraries</dc:title>
  <dc:creator>happy.bozanko@gmail.com</dc:creator>
  <cp:lastModifiedBy>Tanya Staneva</cp:lastModifiedBy>
  <cp:revision>44</cp:revision>
  <dcterms:created xsi:type="dcterms:W3CDTF">2018-09-25T13:53:39Z</dcterms:created>
  <dcterms:modified xsi:type="dcterms:W3CDTF">2018-09-26T06:40:47Z</dcterms:modified>
</cp:coreProperties>
</file>