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3D83E-25C9-4328-A132-011D3EAE0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5965E-D0EA-4AA9-9E58-327D0DFAE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F1AA7-F572-4B74-ACC8-0FF946F9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FB30B-78B3-4EF7-9F86-F8EF3585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D9C33-32F1-4BC5-977D-8491A0E7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5095-36BB-4E86-9F1E-218883E6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8FFA8-A20E-45E7-AE43-B619CB7F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5B1AA-1A9F-49EA-B70A-A001EEB5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D2235-0D47-4108-85BF-160C181E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121D9-0945-4C2D-9E55-08C1342D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459FEB-24C1-4CC7-94F9-E2D9C885A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21226-D720-42B1-8602-9E092F77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9E5F8-1649-4E1D-A598-AB90BECC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DA2AA-C66E-4968-AB05-705EBD73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B4483-C856-4ECF-B01E-E57CD559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4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12A14-E567-44E7-8ADB-C11A3A22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3FB3E-C706-4965-8085-A4C811C6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A755F-748B-4DA4-B91E-1D9C14EF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90545-00E8-4AEC-8739-DC69DCE5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DD198-80CD-4928-A4A5-47B742D6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4B36D-9A58-421D-B686-385FB2CA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6D2B5-7088-4481-8050-600EAEC8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2628F-FBA6-4E49-876E-F8FFF4CC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C74EE-C8FC-49A4-ABAD-8976EAAF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97128-576B-4B9B-AB99-A5710C5E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9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233F2-E052-47D1-9C06-05F75F23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29AE0-EE4B-4375-B5D1-2A5EC7243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2059B-4E83-4C03-8897-E229044F0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8E47D-F001-4150-BFEA-462D0FBD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97B54-B0E7-4614-9F2E-5691D25D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6757A-B07A-41FB-840F-4D940701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FC75-7A94-4D17-BEDC-251BEC84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6218C-4A52-46A1-97BA-4709A5D1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AD5BF-271F-49F7-868E-26549013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9D5C1-F8D0-4047-A674-1E0891A43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280064-B4EA-4B49-8B9B-4CAED4FD1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6C0681-62AF-434A-BFD0-1DE0C5D4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321785-DE2A-4666-9179-29C5E763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E9C9A-CC27-492B-ABFE-47390F9B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8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3B51-AD9F-4C33-8244-E91A0CA6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00E393-DAC5-4D92-A775-0521E944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847CE-4CAB-40DA-AF4C-A741A2B3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6B2A7-A51F-41BA-8894-ADCC3D75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F4678-4C27-4F9C-9E0B-980621D5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72E2F3-6D4A-44C0-9FD8-2090EC62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6C16A-1F0B-4E1D-9C4E-8A626D72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8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6C0B8-C55B-498E-923F-9DD30A66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D0CC3-5F95-4774-B48D-0C3BFF40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88018-CEA0-4382-A5D7-BFEB6171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C68B8-D34F-43F8-A398-2408E81E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3F32B-04A7-4D83-9446-10B15749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3BF02-B772-4236-89BC-5C5665E1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2342E-539A-4F1C-99EA-4CC28589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FD1F5-51EE-4F1D-BEE2-190DA2241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C16E1-7643-4E80-88CF-B023B209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A344D-787E-43F4-91EF-C2894A82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E06CE-45EC-4420-A1ED-C7F51EAD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8C9B0-A009-4399-BFDE-CBE5C318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8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F61D31-EABC-4FEB-BA31-C425B5F1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14647-9226-4DF3-A60E-2B44D12D7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7C437-1AF8-46F4-B275-4B89B9E39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59CD-8139-4ED2-B460-C3836D8B2B1D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6FFAF-C95D-470F-8EF3-A646C59EC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51432-AF35-4C38-BBF0-20AC8C636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0A756-C8D7-4E33-95DD-A2B31D459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5527589" y="324433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88924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F1748-751A-4B8E-86F1-2A9F1B16DA08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E6C4F-8BF8-4CB9-8D10-F8A1A93964A1}"/>
              </a:ext>
            </a:extLst>
          </p:cNvPr>
          <p:cNvSpPr txBox="1"/>
          <p:nvPr/>
        </p:nvSpPr>
        <p:spPr>
          <a:xfrm>
            <a:off x="3595816" y="2811847"/>
            <a:ext cx="500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There exists a unique optimal value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19AF0-2BD0-43E5-8203-2E397D616448}"/>
              </a:ext>
            </a:extLst>
          </p:cNvPr>
          <p:cNvSpPr txBox="1"/>
          <p:nvPr/>
        </p:nvSpPr>
        <p:spPr>
          <a:xfrm>
            <a:off x="5815913" y="3239526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6788C-231D-4096-BFB1-6AFF0BE549EB}"/>
              </a:ext>
            </a:extLst>
          </p:cNvPr>
          <p:cNvSpPr txBox="1"/>
          <p:nvPr/>
        </p:nvSpPr>
        <p:spPr>
          <a:xfrm>
            <a:off x="2957384" y="366720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Optimal policy in infinite horizon problem is deterministic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906BE-1CF0-48A6-8A1E-77BEEB6F2B56}"/>
              </a:ext>
            </a:extLst>
          </p:cNvPr>
          <p:cNvSpPr txBox="1"/>
          <p:nvPr/>
        </p:nvSpPr>
        <p:spPr>
          <a:xfrm>
            <a:off x="2582562" y="1493793"/>
            <a:ext cx="500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Within MDP…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20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223319" y="893590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Policy 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A9D65-29DC-4C77-9E9D-79C730344C09}"/>
              </a:ext>
            </a:extLst>
          </p:cNvPr>
          <p:cNvSpPr txBox="1"/>
          <p:nvPr/>
        </p:nvSpPr>
        <p:spPr>
          <a:xfrm>
            <a:off x="1223319" y="5502745"/>
            <a:ext cx="874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Different to gradient based approaches – no problem with local minimum vs. global minimum / maximum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6A221-29EF-4A0A-A843-6510609FF48C}"/>
              </a:ext>
            </a:extLst>
          </p:cNvPr>
          <p:cNvSpPr txBox="1"/>
          <p:nvPr/>
        </p:nvSpPr>
        <p:spPr>
          <a:xfrm>
            <a:off x="1223319" y="1391271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Q-function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08C3AB-6F1A-442E-AFD0-4D5787F9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19" y="1885209"/>
            <a:ext cx="4391025" cy="666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7197CE-DC44-49BD-A8DD-6C127EA6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47" y="3041133"/>
            <a:ext cx="3629025" cy="514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F3160F-CDAB-4856-B358-1BE140382B9C}"/>
              </a:ext>
            </a:extLst>
          </p:cNvPr>
          <p:cNvSpPr txBox="1"/>
          <p:nvPr/>
        </p:nvSpPr>
        <p:spPr>
          <a:xfrm>
            <a:off x="1223319" y="2551959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Policy improvement</a:t>
            </a:r>
          </a:p>
        </p:txBody>
      </p:sp>
    </p:spTree>
    <p:extLst>
      <p:ext uri="{BB962C8B-B14F-4D97-AF65-F5344CB8AC3E}">
        <p14:creationId xmlns:p14="http://schemas.microsoft.com/office/powerpoint/2010/main" val="204720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223319" y="893590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Policy Iteration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7197CE-DC44-49BD-A8DD-6C127EA6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47" y="1992834"/>
            <a:ext cx="3629025" cy="514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F3160F-CDAB-4856-B358-1BE140382B9C}"/>
              </a:ext>
            </a:extLst>
          </p:cNvPr>
          <p:cNvSpPr txBox="1"/>
          <p:nvPr/>
        </p:nvSpPr>
        <p:spPr>
          <a:xfrm>
            <a:off x="1223319" y="1503660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Policy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46FB6-22DB-425B-AEAA-BEB201E4AB14}"/>
              </a:ext>
            </a:extLst>
          </p:cNvPr>
          <p:cNvSpPr txBox="1"/>
          <p:nvPr/>
        </p:nvSpPr>
        <p:spPr>
          <a:xfrm>
            <a:off x="1223319" y="2627027"/>
            <a:ext cx="810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Pi_i+1 only for the first action, and then follow </a:t>
            </a:r>
            <a:r>
              <a:rPr lang="en-US" altLang="ko-KR" dirty="0" err="1"/>
              <a:t>pi_i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Instead follow pi_i+1 onwards and it still monotonically improves</a:t>
            </a:r>
          </a:p>
        </p:txBody>
      </p:sp>
    </p:spTree>
    <p:extLst>
      <p:ext uri="{BB962C8B-B14F-4D97-AF65-F5344CB8AC3E}">
        <p14:creationId xmlns:p14="http://schemas.microsoft.com/office/powerpoint/2010/main" val="264704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223319" y="893590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Policy Iteration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7197CE-DC44-49BD-A8DD-6C127EA6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47" y="1992834"/>
            <a:ext cx="3629025" cy="514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F3160F-CDAB-4856-B358-1BE140382B9C}"/>
              </a:ext>
            </a:extLst>
          </p:cNvPr>
          <p:cNvSpPr txBox="1"/>
          <p:nvPr/>
        </p:nvSpPr>
        <p:spPr>
          <a:xfrm>
            <a:off x="1223318" y="1503660"/>
            <a:ext cx="54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Monotonic improvement in policy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46FB6-22DB-425B-AEAA-BEB201E4AB14}"/>
              </a:ext>
            </a:extLst>
          </p:cNvPr>
          <p:cNvSpPr txBox="1"/>
          <p:nvPr/>
        </p:nvSpPr>
        <p:spPr>
          <a:xfrm>
            <a:off x="1223319" y="2627027"/>
            <a:ext cx="810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Pi_i+1 only for the first action, and then follow </a:t>
            </a:r>
            <a:r>
              <a:rPr lang="en-US" altLang="ko-KR" dirty="0" err="1"/>
              <a:t>pi_i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Instead follow pi_i+1 onwards and it still monotonically improves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3B297-BE25-4F03-9A98-BBD2B43D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47" y="1872992"/>
            <a:ext cx="7324725" cy="44196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8D0275-03C9-4E53-8AE6-F779BE023963}"/>
              </a:ext>
            </a:extLst>
          </p:cNvPr>
          <p:cNvCxnSpPr>
            <a:cxnSpLocks/>
          </p:cNvCxnSpPr>
          <p:nvPr/>
        </p:nvCxnSpPr>
        <p:spPr>
          <a:xfrm>
            <a:off x="884461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5F50F5-FD73-43A6-9CBA-F9364C6E9B90}"/>
              </a:ext>
            </a:extLst>
          </p:cNvPr>
          <p:cNvSpPr txBox="1"/>
          <p:nvPr/>
        </p:nvSpPr>
        <p:spPr>
          <a:xfrm>
            <a:off x="9329351" y="1872992"/>
            <a:ext cx="1964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Q. How many iterations should be required?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Or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Q. How many iterations with improvement can there be?</a:t>
            </a:r>
          </a:p>
        </p:txBody>
      </p:sp>
    </p:spTree>
    <p:extLst>
      <p:ext uri="{BB962C8B-B14F-4D97-AF65-F5344CB8AC3E}">
        <p14:creationId xmlns:p14="http://schemas.microsoft.com/office/powerpoint/2010/main" val="153187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223319" y="893590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 iteration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6A221-29EF-4A0A-A843-6510609FF48C}"/>
              </a:ext>
            </a:extLst>
          </p:cNvPr>
          <p:cNvSpPr txBox="1"/>
          <p:nvPr/>
        </p:nvSpPr>
        <p:spPr>
          <a:xfrm>
            <a:off x="1223319" y="1391271"/>
            <a:ext cx="745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Idea : maintain optimal value of starting in a state s if have a finite number of steps k left in the episode.”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3556A-320C-4214-A0DA-72CA834E9D52}"/>
              </a:ext>
            </a:extLst>
          </p:cNvPr>
          <p:cNvSpPr txBox="1"/>
          <p:nvPr/>
        </p:nvSpPr>
        <p:spPr>
          <a:xfrm>
            <a:off x="5618206" y="1668270"/>
            <a:ext cx="305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= assuming finite horizon?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5DBF6-F53C-4E2A-B221-A4B662940D10}"/>
              </a:ext>
            </a:extLst>
          </p:cNvPr>
          <p:cNvSpPr txBox="1"/>
          <p:nvPr/>
        </p:nvSpPr>
        <p:spPr>
          <a:xfrm>
            <a:off x="1223319" y="2314601"/>
            <a:ext cx="745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value iteration update is equal to policy evaluation update 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47E0D-46BD-49EB-B062-104C9D7F96E7}"/>
              </a:ext>
            </a:extLst>
          </p:cNvPr>
          <p:cNvSpPr txBox="1"/>
          <p:nvPr/>
        </p:nvSpPr>
        <p:spPr>
          <a:xfrm>
            <a:off x="1215081" y="2960932"/>
            <a:ext cx="745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value iteration update is equal to Bellman optimality equation into an update rule 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B4D8AB-394E-43DA-AA6A-A5EBE93A8ED3}"/>
              </a:ext>
            </a:extLst>
          </p:cNvPr>
          <p:cNvSpPr txBox="1"/>
          <p:nvPr/>
        </p:nvSpPr>
        <p:spPr>
          <a:xfrm>
            <a:off x="1223319" y="3884017"/>
            <a:ext cx="745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value iteration combines one sweep of policy evaluation and one sweep of policy improvement “</a:t>
            </a: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0E495C7D-2AA8-468B-8B93-57DD16A47831}"/>
              </a:ext>
            </a:extLst>
          </p:cNvPr>
          <p:cNvSpPr/>
          <p:nvPr/>
        </p:nvSpPr>
        <p:spPr>
          <a:xfrm>
            <a:off x="8674443" y="2314601"/>
            <a:ext cx="341220" cy="22157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90EC08-31AE-4E4C-857F-7FA981FA7F3D}"/>
              </a:ext>
            </a:extLst>
          </p:cNvPr>
          <p:cNvSpPr txBox="1"/>
          <p:nvPr/>
        </p:nvSpPr>
        <p:spPr>
          <a:xfrm>
            <a:off x="9265183" y="3244334"/>
            <a:ext cx="19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Sutton, 82-83</a:t>
            </a:r>
          </a:p>
        </p:txBody>
      </p:sp>
    </p:spTree>
    <p:extLst>
      <p:ext uri="{BB962C8B-B14F-4D97-AF65-F5344CB8AC3E}">
        <p14:creationId xmlns:p14="http://schemas.microsoft.com/office/powerpoint/2010/main" val="78545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3590669" y="963298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 iteration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6A221-29EF-4A0A-A843-6510609FF48C}"/>
              </a:ext>
            </a:extLst>
          </p:cNvPr>
          <p:cNvSpPr txBox="1"/>
          <p:nvPr/>
        </p:nvSpPr>
        <p:spPr>
          <a:xfrm>
            <a:off x="3590669" y="1460979"/>
            <a:ext cx="745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Bellman backup operator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C3FB83-62B6-402E-9687-B9723B49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69" y="2018818"/>
            <a:ext cx="4238625" cy="72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4DE065-4B07-4F56-AA4C-E5F294C174E5}"/>
              </a:ext>
            </a:extLst>
          </p:cNvPr>
          <p:cNvSpPr txBox="1"/>
          <p:nvPr/>
        </p:nvSpPr>
        <p:spPr>
          <a:xfrm>
            <a:off x="7941764" y="2196102"/>
            <a:ext cx="3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BV yields a new value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721E2-1E42-4CBB-9813-1AF43B50A7D9}"/>
              </a:ext>
            </a:extLst>
          </p:cNvPr>
          <p:cNvSpPr txBox="1"/>
          <p:nvPr/>
        </p:nvSpPr>
        <p:spPr>
          <a:xfrm>
            <a:off x="3590669" y="3129376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 iteration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542DF2F-5D2C-45A6-9DF3-26F05099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669" y="3683199"/>
            <a:ext cx="4762500" cy="1143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F75D46-D896-4333-BACD-3F17DECAF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69" y="5505814"/>
            <a:ext cx="2181225" cy="438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973345-36DB-430E-ABA9-05777D6538F5}"/>
              </a:ext>
            </a:extLst>
          </p:cNvPr>
          <p:cNvSpPr txBox="1"/>
          <p:nvPr/>
        </p:nvSpPr>
        <p:spPr>
          <a:xfrm>
            <a:off x="3580500" y="5111773"/>
            <a:ext cx="550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Until V stops changing vs. no significant difference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98E6E34-7968-43EC-A85D-4D66FC13B736}"/>
              </a:ext>
            </a:extLst>
          </p:cNvPr>
          <p:cNvSpPr/>
          <p:nvPr/>
        </p:nvSpPr>
        <p:spPr>
          <a:xfrm>
            <a:off x="2864655" y="1332630"/>
            <a:ext cx="272716" cy="4611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D8268-804E-4FC5-AB79-C32C96729A53}"/>
              </a:ext>
            </a:extLst>
          </p:cNvPr>
          <p:cNvSpPr txBox="1"/>
          <p:nvPr/>
        </p:nvSpPr>
        <p:spPr>
          <a:xfrm>
            <a:off x="787461" y="2760044"/>
            <a:ext cx="196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Direction of understanding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Direction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274003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116C3-0CD9-452F-9D18-ABF37F66E206}"/>
              </a:ext>
            </a:extLst>
          </p:cNvPr>
          <p:cNvSpPr txBox="1"/>
          <p:nvPr/>
        </p:nvSpPr>
        <p:spPr>
          <a:xfrm>
            <a:off x="4265818" y="1123719"/>
            <a:ext cx="366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Policy iteration vs. Value 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88CC1-DF91-47F7-84EC-3CA405DD2AB2}"/>
              </a:ext>
            </a:extLst>
          </p:cNvPr>
          <p:cNvSpPr txBox="1"/>
          <p:nvPr/>
        </p:nvSpPr>
        <p:spPr>
          <a:xfrm>
            <a:off x="2769322" y="1661776"/>
            <a:ext cx="665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value iteration update is equal to policy evaluation update 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973CE-FFD6-4DEB-843D-B7A2A57ABCFC}"/>
              </a:ext>
            </a:extLst>
          </p:cNvPr>
          <p:cNvSpPr txBox="1"/>
          <p:nvPr/>
        </p:nvSpPr>
        <p:spPr>
          <a:xfrm>
            <a:off x="2435418" y="2690336"/>
            <a:ext cx="7321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Generally same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But policy iteration is focused on updating the policy (given that value monotonically improves)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 value iteration is focused on improving the value (utilizing a method that is same as updating and using the improved policy)</a:t>
            </a:r>
          </a:p>
        </p:txBody>
      </p:sp>
    </p:spTree>
    <p:extLst>
      <p:ext uri="{BB962C8B-B14F-4D97-AF65-F5344CB8AC3E}">
        <p14:creationId xmlns:p14="http://schemas.microsoft.com/office/powerpoint/2010/main" val="239785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62EA6-8F29-4E8D-AC25-D25B7DA84EF2}"/>
              </a:ext>
            </a:extLst>
          </p:cNvPr>
          <p:cNvSpPr txBox="1"/>
          <p:nvPr/>
        </p:nvSpPr>
        <p:spPr>
          <a:xfrm>
            <a:off x="2435419" y="1859339"/>
            <a:ext cx="7321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: </a:t>
            </a:r>
            <a:r>
              <a:rPr lang="ko-KR" altLang="en-US" dirty="0"/>
              <a:t>금 </a:t>
            </a:r>
            <a:r>
              <a:rPr lang="en-US" altLang="ko-KR" dirty="0"/>
              <a:t>1400 ZOOM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어떻게 공부 할 것인가</a:t>
            </a:r>
            <a:r>
              <a:rPr lang="en-US" altLang="ko-KR" dirty="0"/>
              <a:t>: </a:t>
            </a:r>
            <a:r>
              <a:rPr lang="ko-KR" altLang="en-US" dirty="0"/>
              <a:t>강의 </a:t>
            </a:r>
            <a:r>
              <a:rPr lang="en-US" altLang="ko-KR" dirty="0"/>
              <a:t>2</a:t>
            </a:r>
            <a:r>
              <a:rPr lang="ko-KR" altLang="en-US" dirty="0"/>
              <a:t>개 일단 다음부턴 무조건 </a:t>
            </a:r>
            <a:r>
              <a:rPr lang="en-US" altLang="ko-KR" dirty="0"/>
              <a:t>3</a:t>
            </a:r>
            <a:r>
              <a:rPr lang="ko-KR" altLang="en-US" dirty="0"/>
              <a:t>개씩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광훈 </a:t>
            </a:r>
            <a:r>
              <a:rPr lang="en-US" altLang="ko-KR" dirty="0"/>
              <a:t>: </a:t>
            </a:r>
            <a:r>
              <a:rPr lang="ko-KR" altLang="en-US" dirty="0"/>
              <a:t>백준 </a:t>
            </a:r>
            <a:r>
              <a:rPr lang="en-US" altLang="ko-KR" dirty="0"/>
              <a:t>100</a:t>
            </a:r>
            <a:r>
              <a:rPr lang="ko-KR" altLang="en-US" dirty="0"/>
              <a:t>개 마스터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일까지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힘들면 편하게 얘기하기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frozen lake 7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일까지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… </a:t>
            </a:r>
            <a:r>
              <a:rPr lang="ko-KR" altLang="en-US" dirty="0"/>
              <a:t>완강 </a:t>
            </a:r>
            <a:r>
              <a:rPr lang="en-US" altLang="ko-KR" dirty="0"/>
              <a:t>assignment </a:t>
            </a:r>
            <a:r>
              <a:rPr lang="ko-KR" altLang="en-US" dirty="0"/>
              <a:t>따라하기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6639C-2020-4BDA-AA64-293DEE795EE5}"/>
              </a:ext>
            </a:extLst>
          </p:cNvPr>
          <p:cNvSpPr txBox="1"/>
          <p:nvPr/>
        </p:nvSpPr>
        <p:spPr>
          <a:xfrm>
            <a:off x="277104" y="297244"/>
            <a:ext cx="73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앞으로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97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925594" y="812204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46D89-86C2-4C62-9CC2-EF957016E8A8}"/>
              </a:ext>
            </a:extLst>
          </p:cNvPr>
          <p:cNvSpPr txBox="1"/>
          <p:nvPr/>
        </p:nvSpPr>
        <p:spPr>
          <a:xfrm>
            <a:off x="1925594" y="4126136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266B3-012F-4117-85C5-6854B9D8533B}"/>
              </a:ext>
            </a:extLst>
          </p:cNvPr>
          <p:cNvSpPr txBox="1"/>
          <p:nvPr/>
        </p:nvSpPr>
        <p:spPr>
          <a:xfrm>
            <a:off x="8251316" y="4126136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11598-E978-4111-94E6-91792DAED822}"/>
              </a:ext>
            </a:extLst>
          </p:cNvPr>
          <p:cNvSpPr txBox="1"/>
          <p:nvPr/>
        </p:nvSpPr>
        <p:spPr>
          <a:xfrm>
            <a:off x="7751806" y="808862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delayed consequences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C6DFF8-EE77-42B2-A065-53CBC3F11771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660A345-EA91-492A-BA5D-5F972517099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FD8945-4097-4D44-BD31-7A0CB2AC92FD}"/>
              </a:ext>
            </a:extLst>
          </p:cNvPr>
          <p:cNvSpPr txBox="1"/>
          <p:nvPr/>
        </p:nvSpPr>
        <p:spPr>
          <a:xfrm>
            <a:off x="6987746" y="1512330"/>
            <a:ext cx="453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 immediate outcome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Induces credit assignment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53C5A-28B4-4C36-880E-79A24083D03D}"/>
              </a:ext>
            </a:extLst>
          </p:cNvPr>
          <p:cNvSpPr txBox="1"/>
          <p:nvPr/>
        </p:nvSpPr>
        <p:spPr>
          <a:xfrm>
            <a:off x="780535" y="1456897"/>
            <a:ext cx="453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Out of relative decisions </a:t>
            </a:r>
            <a:r>
              <a:rPr lang="en-US" altLang="ko-KR" dirty="0">
                <a:sym typeface="Wingdings" panose="05000000000000000000" pitchFamily="2" charset="2"/>
              </a:rPr>
              <a:t> yield the decision with the best outcome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80C73-077B-48B1-A8B9-29B68642C9D6}"/>
              </a:ext>
            </a:extLst>
          </p:cNvPr>
          <p:cNvSpPr txBox="1"/>
          <p:nvPr/>
        </p:nvSpPr>
        <p:spPr>
          <a:xfrm>
            <a:off x="6987746" y="4731268"/>
            <a:ext cx="4534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Too much representations without generalization </a:t>
            </a:r>
            <a:r>
              <a:rPr lang="en-US" altLang="ko-KR" dirty="0">
                <a:sym typeface="Wingdings" panose="05000000000000000000" pitchFamily="2" charset="2"/>
              </a:rPr>
              <a:t> require too much computing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Use a higher level representation of given task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32BC0-5329-42D9-BD79-0BA9E2BC6AAD}"/>
              </a:ext>
            </a:extLst>
          </p:cNvPr>
          <p:cNvSpPr txBox="1"/>
          <p:nvPr/>
        </p:nvSpPr>
        <p:spPr>
          <a:xfrm>
            <a:off x="965886" y="4694904"/>
            <a:ext cx="4534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“Agent as a scientist”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Reward predictable only for what the system has experienced ( = outcomes based on previous decisions)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7C28B-B889-4EDE-861C-44A33654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731" y="2624188"/>
            <a:ext cx="2134538" cy="1608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72625-9B6C-4066-BDF4-3777AF50B506}"/>
              </a:ext>
            </a:extLst>
          </p:cNvPr>
          <p:cNvSpPr txBox="1"/>
          <p:nvPr/>
        </p:nvSpPr>
        <p:spPr>
          <a:xfrm>
            <a:off x="965886" y="5988598"/>
            <a:ext cx="453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Vs. exploitation</a:t>
            </a:r>
          </a:p>
        </p:txBody>
      </p:sp>
    </p:spTree>
    <p:extLst>
      <p:ext uri="{BB962C8B-B14F-4D97-AF65-F5344CB8AC3E}">
        <p14:creationId xmlns:p14="http://schemas.microsoft.com/office/powerpoint/2010/main" val="234116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223319" y="893590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Markov assumption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11598-E978-4111-94E6-91792DAED822}"/>
              </a:ext>
            </a:extLst>
          </p:cNvPr>
          <p:cNvSpPr txBox="1"/>
          <p:nvPr/>
        </p:nvSpPr>
        <p:spPr>
          <a:xfrm>
            <a:off x="1223319" y="2778898"/>
            <a:ext cx="874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Only require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predicting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Independent of the past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Although may use aggregate statistics (may be record of history : previous state, actions, rewards)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AE1E0F-E2E6-4A5B-BEE2-793E068D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19" y="1483604"/>
            <a:ext cx="5912837" cy="1001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A9D65-29DC-4C77-9E9D-79C730344C09}"/>
              </a:ext>
            </a:extLst>
          </p:cNvPr>
          <p:cNvSpPr txBox="1"/>
          <p:nvPr/>
        </p:nvSpPr>
        <p:spPr>
          <a:xfrm>
            <a:off x="1223319" y="4635732"/>
            <a:ext cx="874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Think of other Markov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Knowledge of current blood pressure to determine medication control</a:t>
            </a:r>
          </a:p>
        </p:txBody>
      </p:sp>
    </p:spTree>
    <p:extLst>
      <p:ext uri="{BB962C8B-B14F-4D97-AF65-F5344CB8AC3E}">
        <p14:creationId xmlns:p14="http://schemas.microsoft.com/office/powerpoint/2010/main" val="5069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495635" y="315268"/>
            <a:ext cx="310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sequential decision making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46D89-86C2-4C62-9CC2-EF957016E8A8}"/>
              </a:ext>
            </a:extLst>
          </p:cNvPr>
          <p:cNvSpPr txBox="1"/>
          <p:nvPr/>
        </p:nvSpPr>
        <p:spPr>
          <a:xfrm>
            <a:off x="1925594" y="4126136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POMDP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266B3-012F-4117-85C5-6854B9D8533B}"/>
              </a:ext>
            </a:extLst>
          </p:cNvPr>
          <p:cNvSpPr txBox="1"/>
          <p:nvPr/>
        </p:nvSpPr>
        <p:spPr>
          <a:xfrm>
            <a:off x="8251316" y="4126136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Bandit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11598-E978-4111-94E6-91792DAED822}"/>
              </a:ext>
            </a:extLst>
          </p:cNvPr>
          <p:cNvSpPr txBox="1"/>
          <p:nvPr/>
        </p:nvSpPr>
        <p:spPr>
          <a:xfrm>
            <a:off x="8251316" y="684600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MDP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C6DFF8-EE77-42B2-A065-53CBC3F11771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660A345-EA91-492A-BA5D-5F972517099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FD8945-4097-4D44-BD31-7A0CB2AC92FD}"/>
              </a:ext>
            </a:extLst>
          </p:cNvPr>
          <p:cNvSpPr txBox="1"/>
          <p:nvPr/>
        </p:nvSpPr>
        <p:spPr>
          <a:xfrm>
            <a:off x="6987746" y="1223649"/>
            <a:ext cx="453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Markov decision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Refer to Markov assumption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53C5A-28B4-4C36-880E-79A24083D03D}"/>
              </a:ext>
            </a:extLst>
          </p:cNvPr>
          <p:cNvSpPr txBox="1"/>
          <p:nvPr/>
        </p:nvSpPr>
        <p:spPr>
          <a:xfrm>
            <a:off x="744405" y="2684963"/>
            <a:ext cx="453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Actions chosen in order to maximize total expected future reward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80C73-077B-48B1-A8B9-29B68642C9D6}"/>
              </a:ext>
            </a:extLst>
          </p:cNvPr>
          <p:cNvSpPr txBox="1"/>
          <p:nvPr/>
        </p:nvSpPr>
        <p:spPr>
          <a:xfrm>
            <a:off x="6987746" y="4620100"/>
            <a:ext cx="453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Actions have no influence on next observation &amp; reward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32BC0-5329-42D9-BD79-0BA9E2BC6AAD}"/>
              </a:ext>
            </a:extLst>
          </p:cNvPr>
          <p:cNvSpPr txBox="1"/>
          <p:nvPr/>
        </p:nvSpPr>
        <p:spPr>
          <a:xfrm>
            <a:off x="965886" y="4694904"/>
            <a:ext cx="4534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Partially observable MDP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Many unknown factors of the world that can determine the observation &amp; reward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CBB4E0-BD45-4DAB-B224-F1ECE4AD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6" y="855221"/>
            <a:ext cx="4091969" cy="188614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C661D26-7092-41B3-B7B9-3C208AF47DE4}"/>
              </a:ext>
            </a:extLst>
          </p:cNvPr>
          <p:cNvSpPr/>
          <p:nvPr/>
        </p:nvSpPr>
        <p:spPr>
          <a:xfrm>
            <a:off x="5500816" y="1500648"/>
            <a:ext cx="119654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D05F28C-0F39-40BA-9CAC-D0159DC64930}"/>
              </a:ext>
            </a:extLst>
          </p:cNvPr>
          <p:cNvSpPr/>
          <p:nvPr/>
        </p:nvSpPr>
        <p:spPr>
          <a:xfrm rot="2362437">
            <a:off x="5539547" y="3345893"/>
            <a:ext cx="11738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D3FA775-64C1-4641-B3CA-CEDF42EBCA8D}"/>
              </a:ext>
            </a:extLst>
          </p:cNvPr>
          <p:cNvSpPr/>
          <p:nvPr/>
        </p:nvSpPr>
        <p:spPr>
          <a:xfrm rot="5400000">
            <a:off x="4399172" y="3342041"/>
            <a:ext cx="76853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5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680985" y="315268"/>
            <a:ext cx="310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deterministic policy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11598-E978-4111-94E6-91792DAED822}"/>
              </a:ext>
            </a:extLst>
          </p:cNvPr>
          <p:cNvSpPr txBox="1"/>
          <p:nvPr/>
        </p:nvSpPr>
        <p:spPr>
          <a:xfrm>
            <a:off x="7916774" y="315185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stochastic policy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C6DFF8-EE77-42B2-A065-53CBC3F11771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FD8945-4097-4D44-BD31-7A0CB2AC92FD}"/>
              </a:ext>
            </a:extLst>
          </p:cNvPr>
          <p:cNvSpPr txBox="1"/>
          <p:nvPr/>
        </p:nvSpPr>
        <p:spPr>
          <a:xfrm>
            <a:off x="7362300" y="5611342"/>
            <a:ext cx="4534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Many possible outcomes with relative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Cannot be sure of next state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80C73-077B-48B1-A8B9-29B68642C9D6}"/>
              </a:ext>
            </a:extLst>
          </p:cNvPr>
          <p:cNvSpPr txBox="1"/>
          <p:nvPr/>
        </p:nvSpPr>
        <p:spPr>
          <a:xfrm>
            <a:off x="2032687" y="5611342"/>
            <a:ext cx="453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100% 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Definite next state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477071-1229-40D7-8E8C-C5177A7FE5CD}"/>
              </a:ext>
            </a:extLst>
          </p:cNvPr>
          <p:cNvSpPr/>
          <p:nvPr/>
        </p:nvSpPr>
        <p:spPr>
          <a:xfrm>
            <a:off x="846904" y="3039764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FEF974-C70B-4E96-8AEB-15CB0EE2B061}"/>
              </a:ext>
            </a:extLst>
          </p:cNvPr>
          <p:cNvSpPr/>
          <p:nvPr/>
        </p:nvSpPr>
        <p:spPr>
          <a:xfrm>
            <a:off x="2477364" y="3045253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82A89B-AF2B-4DF6-A33E-A40576AA1E56}"/>
              </a:ext>
            </a:extLst>
          </p:cNvPr>
          <p:cNvSpPr/>
          <p:nvPr/>
        </p:nvSpPr>
        <p:spPr>
          <a:xfrm>
            <a:off x="4107824" y="3039764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action3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89E0178-ECD4-47C5-9263-7CFC16A11C29}"/>
              </a:ext>
            </a:extLst>
          </p:cNvPr>
          <p:cNvSpPr/>
          <p:nvPr/>
        </p:nvSpPr>
        <p:spPr>
          <a:xfrm>
            <a:off x="2477363" y="1762642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FAC449-091E-449A-B63C-E8CCF3976179}"/>
              </a:ext>
            </a:extLst>
          </p:cNvPr>
          <p:cNvSpPr/>
          <p:nvPr/>
        </p:nvSpPr>
        <p:spPr>
          <a:xfrm>
            <a:off x="831600" y="4659058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FA0CAB3-CEC9-49BB-8962-F1D7253376ED}"/>
              </a:ext>
            </a:extLst>
          </p:cNvPr>
          <p:cNvSpPr/>
          <p:nvPr/>
        </p:nvSpPr>
        <p:spPr>
          <a:xfrm>
            <a:off x="2435403" y="4659059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state2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1887805-1BEC-489A-AACD-6F9D2088910F}"/>
              </a:ext>
            </a:extLst>
          </p:cNvPr>
          <p:cNvSpPr/>
          <p:nvPr/>
        </p:nvSpPr>
        <p:spPr>
          <a:xfrm>
            <a:off x="4107824" y="4659059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state3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ECFEF62-E086-4C5F-AF9E-56F2E22E702E}"/>
              </a:ext>
            </a:extLst>
          </p:cNvPr>
          <p:cNvCxnSpPr>
            <a:stCxn id="27" idx="4"/>
            <a:endCxn id="2" idx="0"/>
          </p:cNvCxnSpPr>
          <p:nvPr/>
        </p:nvCxnSpPr>
        <p:spPr>
          <a:xfrm flipH="1">
            <a:off x="1523204" y="2331053"/>
            <a:ext cx="1630459" cy="70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684C57A-6EB1-489C-A999-367B769B3822}"/>
              </a:ext>
            </a:extLst>
          </p:cNvPr>
          <p:cNvCxnSpPr>
            <a:stCxn id="27" idx="4"/>
            <a:endCxn id="14" idx="0"/>
          </p:cNvCxnSpPr>
          <p:nvPr/>
        </p:nvCxnSpPr>
        <p:spPr>
          <a:xfrm>
            <a:off x="3153663" y="2331053"/>
            <a:ext cx="1" cy="7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60FCFE6-7594-4ACD-917D-20B1882C9172}"/>
              </a:ext>
            </a:extLst>
          </p:cNvPr>
          <p:cNvCxnSpPr>
            <a:stCxn id="27" idx="4"/>
            <a:endCxn id="16" idx="0"/>
          </p:cNvCxnSpPr>
          <p:nvPr/>
        </p:nvCxnSpPr>
        <p:spPr>
          <a:xfrm>
            <a:off x="3153663" y="2331053"/>
            <a:ext cx="1630461" cy="70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2DD427D-9A96-44A7-ACC9-61A2C41C14EE}"/>
              </a:ext>
            </a:extLst>
          </p:cNvPr>
          <p:cNvCxnSpPr>
            <a:stCxn id="2" idx="4"/>
            <a:endCxn id="29" idx="0"/>
          </p:cNvCxnSpPr>
          <p:nvPr/>
        </p:nvCxnSpPr>
        <p:spPr>
          <a:xfrm flipH="1">
            <a:off x="1507900" y="3608175"/>
            <a:ext cx="15304" cy="105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7809289-84CA-4260-8EE2-FC64CD8840E2}"/>
              </a:ext>
            </a:extLst>
          </p:cNvPr>
          <p:cNvCxnSpPr>
            <a:stCxn id="14" idx="4"/>
            <a:endCxn id="31" idx="0"/>
          </p:cNvCxnSpPr>
          <p:nvPr/>
        </p:nvCxnSpPr>
        <p:spPr>
          <a:xfrm flipH="1">
            <a:off x="3111703" y="3613664"/>
            <a:ext cx="41961" cy="10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5E8A07B-0AEB-407C-AF4F-15C18708DDC4}"/>
              </a:ext>
            </a:extLst>
          </p:cNvPr>
          <p:cNvCxnSpPr>
            <a:stCxn id="16" idx="4"/>
            <a:endCxn id="33" idx="0"/>
          </p:cNvCxnSpPr>
          <p:nvPr/>
        </p:nvCxnSpPr>
        <p:spPr>
          <a:xfrm>
            <a:off x="4784124" y="3608175"/>
            <a:ext cx="0" cy="105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C17FEA20-6B29-40EB-962F-D6D57AD1FAFA}"/>
              </a:ext>
            </a:extLst>
          </p:cNvPr>
          <p:cNvSpPr/>
          <p:nvPr/>
        </p:nvSpPr>
        <p:spPr>
          <a:xfrm>
            <a:off x="6746883" y="3039763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action1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60041ED-929A-4380-AE5C-281049691055}"/>
              </a:ext>
            </a:extLst>
          </p:cNvPr>
          <p:cNvSpPr/>
          <p:nvPr/>
        </p:nvSpPr>
        <p:spPr>
          <a:xfrm>
            <a:off x="8377343" y="3045252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action2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5887954-A455-47B2-9DA2-33EE6DED4BB2}"/>
              </a:ext>
            </a:extLst>
          </p:cNvPr>
          <p:cNvSpPr/>
          <p:nvPr/>
        </p:nvSpPr>
        <p:spPr>
          <a:xfrm>
            <a:off x="10007803" y="3039763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action3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B9EB029-2C31-4827-90F0-269EA5965618}"/>
              </a:ext>
            </a:extLst>
          </p:cNvPr>
          <p:cNvSpPr/>
          <p:nvPr/>
        </p:nvSpPr>
        <p:spPr>
          <a:xfrm>
            <a:off x="8377342" y="1762641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6D6B8EC-1E75-44B7-8DDB-1A96465BB30A}"/>
              </a:ext>
            </a:extLst>
          </p:cNvPr>
          <p:cNvSpPr/>
          <p:nvPr/>
        </p:nvSpPr>
        <p:spPr>
          <a:xfrm>
            <a:off x="6731579" y="4659057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FD5E707-0E41-4560-AA44-0EEBCB55EA45}"/>
              </a:ext>
            </a:extLst>
          </p:cNvPr>
          <p:cNvSpPr/>
          <p:nvPr/>
        </p:nvSpPr>
        <p:spPr>
          <a:xfrm>
            <a:off x="8335382" y="4659058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state2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76C1C3C-2C3C-488E-AD70-73BC89A0E07C}"/>
              </a:ext>
            </a:extLst>
          </p:cNvPr>
          <p:cNvSpPr/>
          <p:nvPr/>
        </p:nvSpPr>
        <p:spPr>
          <a:xfrm>
            <a:off x="10007803" y="4659058"/>
            <a:ext cx="1352599" cy="568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state3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B0CC5F-83A5-422B-86BC-59D57A3E5FD4}"/>
              </a:ext>
            </a:extLst>
          </p:cNvPr>
          <p:cNvCxnSpPr>
            <a:stCxn id="53" idx="4"/>
            <a:endCxn id="50" idx="0"/>
          </p:cNvCxnSpPr>
          <p:nvPr/>
        </p:nvCxnSpPr>
        <p:spPr>
          <a:xfrm flipH="1">
            <a:off x="7423183" y="2331052"/>
            <a:ext cx="1630459" cy="70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4412142-A8BC-41D8-AC8E-D3612307B7FB}"/>
              </a:ext>
            </a:extLst>
          </p:cNvPr>
          <p:cNvCxnSpPr>
            <a:stCxn id="53" idx="4"/>
            <a:endCxn id="51" idx="0"/>
          </p:cNvCxnSpPr>
          <p:nvPr/>
        </p:nvCxnSpPr>
        <p:spPr>
          <a:xfrm>
            <a:off x="9053642" y="2331052"/>
            <a:ext cx="1" cy="7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A5CD2A0-22D9-4B1B-AA87-2D3D6977AB3C}"/>
              </a:ext>
            </a:extLst>
          </p:cNvPr>
          <p:cNvCxnSpPr>
            <a:stCxn id="53" idx="4"/>
            <a:endCxn id="52" idx="0"/>
          </p:cNvCxnSpPr>
          <p:nvPr/>
        </p:nvCxnSpPr>
        <p:spPr>
          <a:xfrm>
            <a:off x="9053642" y="2331052"/>
            <a:ext cx="1630461" cy="70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77FC870-D306-4D12-8F13-98492D10548F}"/>
              </a:ext>
            </a:extLst>
          </p:cNvPr>
          <p:cNvCxnSpPr>
            <a:stCxn id="50" idx="4"/>
            <a:endCxn id="54" idx="0"/>
          </p:cNvCxnSpPr>
          <p:nvPr/>
        </p:nvCxnSpPr>
        <p:spPr>
          <a:xfrm flipH="1">
            <a:off x="7407879" y="3608174"/>
            <a:ext cx="15304" cy="105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A498225-A602-4EA0-827E-C72F8C9F247D}"/>
              </a:ext>
            </a:extLst>
          </p:cNvPr>
          <p:cNvCxnSpPr>
            <a:stCxn id="51" idx="4"/>
            <a:endCxn id="55" idx="0"/>
          </p:cNvCxnSpPr>
          <p:nvPr/>
        </p:nvCxnSpPr>
        <p:spPr>
          <a:xfrm flipH="1">
            <a:off x="9011682" y="3613663"/>
            <a:ext cx="41961" cy="10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374685-B96F-42E8-BBBF-E27F0ED8C69A}"/>
              </a:ext>
            </a:extLst>
          </p:cNvPr>
          <p:cNvCxnSpPr>
            <a:stCxn id="52" idx="4"/>
            <a:endCxn id="56" idx="0"/>
          </p:cNvCxnSpPr>
          <p:nvPr/>
        </p:nvCxnSpPr>
        <p:spPr>
          <a:xfrm>
            <a:off x="10684103" y="3608174"/>
            <a:ext cx="0" cy="105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B4C11BE-9302-416C-8125-6FB942DE52B4}"/>
              </a:ext>
            </a:extLst>
          </p:cNvPr>
          <p:cNvCxnSpPr>
            <a:stCxn id="50" idx="4"/>
            <a:endCxn id="55" idx="1"/>
          </p:cNvCxnSpPr>
          <p:nvPr/>
        </p:nvCxnSpPr>
        <p:spPr>
          <a:xfrm>
            <a:off x="7423183" y="3608174"/>
            <a:ext cx="1110283" cy="113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2A262F3-AB3B-4AC7-8F5F-27EBD70FBF1D}"/>
              </a:ext>
            </a:extLst>
          </p:cNvPr>
          <p:cNvCxnSpPr>
            <a:stCxn id="50" idx="4"/>
            <a:endCxn id="56" idx="1"/>
          </p:cNvCxnSpPr>
          <p:nvPr/>
        </p:nvCxnSpPr>
        <p:spPr>
          <a:xfrm>
            <a:off x="7423183" y="3608174"/>
            <a:ext cx="2782704" cy="113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83376A6-2FDA-46B7-9825-3B3242C01180}"/>
              </a:ext>
            </a:extLst>
          </p:cNvPr>
          <p:cNvCxnSpPr>
            <a:stCxn id="51" idx="4"/>
            <a:endCxn id="54" idx="7"/>
          </p:cNvCxnSpPr>
          <p:nvPr/>
        </p:nvCxnSpPr>
        <p:spPr>
          <a:xfrm flipH="1">
            <a:off x="7886094" y="3613663"/>
            <a:ext cx="1167549" cy="112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880AB6F-1D3B-4E78-AAE3-013E70EC3B03}"/>
              </a:ext>
            </a:extLst>
          </p:cNvPr>
          <p:cNvCxnSpPr>
            <a:stCxn id="51" idx="4"/>
            <a:endCxn id="56" idx="1"/>
          </p:cNvCxnSpPr>
          <p:nvPr/>
        </p:nvCxnSpPr>
        <p:spPr>
          <a:xfrm>
            <a:off x="9053643" y="3613663"/>
            <a:ext cx="1152244" cy="112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F313AF7-939B-4FC8-817E-85725E52B865}"/>
              </a:ext>
            </a:extLst>
          </p:cNvPr>
          <p:cNvCxnSpPr>
            <a:endCxn id="55" idx="7"/>
          </p:cNvCxnSpPr>
          <p:nvPr/>
        </p:nvCxnSpPr>
        <p:spPr>
          <a:xfrm flipH="1">
            <a:off x="9489897" y="3608174"/>
            <a:ext cx="1073071" cy="113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BF57A34-0B02-4879-BDBF-D416051D7F0B}"/>
              </a:ext>
            </a:extLst>
          </p:cNvPr>
          <p:cNvCxnSpPr>
            <a:endCxn id="54" idx="7"/>
          </p:cNvCxnSpPr>
          <p:nvPr/>
        </p:nvCxnSpPr>
        <p:spPr>
          <a:xfrm flipH="1">
            <a:off x="7886094" y="3563809"/>
            <a:ext cx="2676874" cy="117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1493B8-B573-4E9D-83F7-A0FF0FF161A5}"/>
              </a:ext>
            </a:extLst>
          </p:cNvPr>
          <p:cNvSpPr txBox="1"/>
          <p:nvPr/>
        </p:nvSpPr>
        <p:spPr>
          <a:xfrm>
            <a:off x="7032972" y="3946657"/>
            <a:ext cx="65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0.3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18B613-527B-4159-90A1-AC0D49E77CFB}"/>
              </a:ext>
            </a:extLst>
          </p:cNvPr>
          <p:cNvSpPr txBox="1"/>
          <p:nvPr/>
        </p:nvSpPr>
        <p:spPr>
          <a:xfrm>
            <a:off x="8969720" y="3808157"/>
            <a:ext cx="65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0.3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645BF7-5C10-4F8E-AEF7-7C4B6B86EDB1}"/>
              </a:ext>
            </a:extLst>
          </p:cNvPr>
          <p:cNvSpPr txBox="1"/>
          <p:nvPr/>
        </p:nvSpPr>
        <p:spPr>
          <a:xfrm>
            <a:off x="10669894" y="4014554"/>
            <a:ext cx="65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0.3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C35521-0493-4C78-AB09-36F9D5822D78}"/>
              </a:ext>
            </a:extLst>
          </p:cNvPr>
          <p:cNvSpPr txBox="1"/>
          <p:nvPr/>
        </p:nvSpPr>
        <p:spPr>
          <a:xfrm>
            <a:off x="7859437" y="3614391"/>
            <a:ext cx="65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0.4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2CE56F-5F33-48EF-B848-8E189143416A}"/>
              </a:ext>
            </a:extLst>
          </p:cNvPr>
          <p:cNvSpPr txBox="1"/>
          <p:nvPr/>
        </p:nvSpPr>
        <p:spPr>
          <a:xfrm>
            <a:off x="7752511" y="3864473"/>
            <a:ext cx="65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0.4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3E520C-8004-474D-9DBE-D3D3BC9D4D76}"/>
              </a:ext>
            </a:extLst>
          </p:cNvPr>
          <p:cNvSpPr txBox="1"/>
          <p:nvPr/>
        </p:nvSpPr>
        <p:spPr>
          <a:xfrm>
            <a:off x="9748672" y="3609974"/>
            <a:ext cx="65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0.4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1F7A75-AA62-4CD9-8C10-C3BE133956FD}"/>
              </a:ext>
            </a:extLst>
          </p:cNvPr>
          <p:cNvSpPr txBox="1"/>
          <p:nvPr/>
        </p:nvSpPr>
        <p:spPr>
          <a:xfrm>
            <a:off x="10012513" y="3765695"/>
            <a:ext cx="65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0.4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9797A6-C906-4213-85E9-B2BFC7FDCC12}"/>
              </a:ext>
            </a:extLst>
          </p:cNvPr>
          <p:cNvSpPr txBox="1"/>
          <p:nvPr/>
        </p:nvSpPr>
        <p:spPr>
          <a:xfrm>
            <a:off x="9190058" y="3609973"/>
            <a:ext cx="65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0.4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38E8CD-CDD8-432D-914F-529C133161F0}"/>
              </a:ext>
            </a:extLst>
          </p:cNvPr>
          <p:cNvSpPr txBox="1"/>
          <p:nvPr/>
        </p:nvSpPr>
        <p:spPr>
          <a:xfrm>
            <a:off x="8503556" y="3724916"/>
            <a:ext cx="65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0.4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665FA6E0-196D-4BD0-998E-8EBBDAF0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83" y="910476"/>
            <a:ext cx="1751879" cy="56751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04D46DF5-B0AE-4205-95A7-DA5DC8ED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2" y="827834"/>
            <a:ext cx="4277960" cy="6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4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223319" y="893590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11598-E978-4111-94E6-91792DAED822}"/>
              </a:ext>
            </a:extLst>
          </p:cNvPr>
          <p:cNvSpPr txBox="1"/>
          <p:nvPr/>
        </p:nvSpPr>
        <p:spPr>
          <a:xfrm>
            <a:off x="1223319" y="2778898"/>
            <a:ext cx="874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“expected discounted sum of future rewards under a particular policy”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Discount factor gamma weighs immediate vs future rewards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24F665-A716-4B95-80EE-ED7E3D67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19" y="1499552"/>
            <a:ext cx="9226662" cy="7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5527589" y="324433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43004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223319" y="893590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definitions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11598-E978-4111-94E6-91792DAED822}"/>
              </a:ext>
            </a:extLst>
          </p:cNvPr>
          <p:cNvSpPr txBox="1"/>
          <p:nvPr/>
        </p:nvSpPr>
        <p:spPr>
          <a:xfrm>
            <a:off x="1223319" y="1872887"/>
            <a:ext cx="874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 : “Mathematical models of dynamics and reward”</a:t>
            </a:r>
            <a:br>
              <a:rPr lang="en-US" altLang="ko-KR" dirty="0"/>
            </a:br>
            <a:r>
              <a:rPr lang="en-US" altLang="ko-KR" dirty="0"/>
              <a:t>	   = expected rewards from particular action and current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60F11-FA2D-42FC-9833-E51F20FF426E}"/>
              </a:ext>
            </a:extLst>
          </p:cNvPr>
          <p:cNvSpPr txBox="1"/>
          <p:nvPr/>
        </p:nvSpPr>
        <p:spPr>
          <a:xfrm>
            <a:off x="1223319" y="2782669"/>
            <a:ext cx="874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Policy : “Function mapping agent’s states to actions”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50540-E0CF-435C-A383-619091581164}"/>
              </a:ext>
            </a:extLst>
          </p:cNvPr>
          <p:cNvSpPr txBox="1"/>
          <p:nvPr/>
        </p:nvSpPr>
        <p:spPr>
          <a:xfrm>
            <a:off x="1223319" y="3415452"/>
            <a:ext cx="874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 : “future rewards from being in a state and/or action when following a	    particular policy”</a:t>
            </a:r>
            <a:br>
              <a:rPr lang="en-US" altLang="ko-KR" dirty="0"/>
            </a:br>
            <a:r>
              <a:rPr lang="en-US" altLang="ko-KR" dirty="0"/>
              <a:t>	   = expected discount sum</a:t>
            </a:r>
          </a:p>
        </p:txBody>
      </p:sp>
    </p:spTree>
    <p:extLst>
      <p:ext uri="{BB962C8B-B14F-4D97-AF65-F5344CB8AC3E}">
        <p14:creationId xmlns:p14="http://schemas.microsoft.com/office/powerpoint/2010/main" val="284769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F680A6-F74F-466E-A23C-D3CFC1E01A94}"/>
              </a:ext>
            </a:extLst>
          </p:cNvPr>
          <p:cNvSpPr/>
          <p:nvPr/>
        </p:nvSpPr>
        <p:spPr>
          <a:xfrm>
            <a:off x="9269617" y="5714649"/>
            <a:ext cx="1097703" cy="597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660A345-EA91-492A-BA5D-5F972517099B}"/>
              </a:ext>
            </a:extLst>
          </p:cNvPr>
          <p:cNvCxnSpPr>
            <a:cxnSpLocks/>
          </p:cNvCxnSpPr>
          <p:nvPr/>
        </p:nvCxnSpPr>
        <p:spPr>
          <a:xfrm>
            <a:off x="0" y="2693773"/>
            <a:ext cx="12192000" cy="270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FC4F09F2-D44A-4E5A-81C7-DE2FD471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71" y="2636459"/>
            <a:ext cx="4596692" cy="1087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14CE9-5D56-4374-B78B-0C762869A2C0}"/>
              </a:ext>
            </a:extLst>
          </p:cNvPr>
          <p:cNvSpPr txBox="1"/>
          <p:nvPr/>
        </p:nvSpPr>
        <p:spPr>
          <a:xfrm>
            <a:off x="86497" y="98854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2196-8D1C-455C-AE75-B0EF0DFC8C5B}"/>
              </a:ext>
            </a:extLst>
          </p:cNvPr>
          <p:cNvSpPr txBox="1"/>
          <p:nvPr/>
        </p:nvSpPr>
        <p:spPr>
          <a:xfrm>
            <a:off x="1925594" y="812204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Markov chain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46D89-86C2-4C62-9CC2-EF957016E8A8}"/>
              </a:ext>
            </a:extLst>
          </p:cNvPr>
          <p:cNvSpPr txBox="1"/>
          <p:nvPr/>
        </p:nvSpPr>
        <p:spPr>
          <a:xfrm>
            <a:off x="1886454" y="4112249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MDP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11598-E978-4111-94E6-91792DAED822}"/>
              </a:ext>
            </a:extLst>
          </p:cNvPr>
          <p:cNvSpPr txBox="1"/>
          <p:nvPr/>
        </p:nvSpPr>
        <p:spPr>
          <a:xfrm>
            <a:off x="7751806" y="808862"/>
            <a:ext cx="26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MRP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C6DFF8-EE77-42B2-A065-53CBC3F11771}"/>
              </a:ext>
            </a:extLst>
          </p:cNvPr>
          <p:cNvCxnSpPr>
            <a:cxnSpLocks/>
          </p:cNvCxnSpPr>
          <p:nvPr/>
        </p:nvCxnSpPr>
        <p:spPr>
          <a:xfrm>
            <a:off x="4151870" y="0"/>
            <a:ext cx="5117747" cy="703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FD8945-4097-4D44-BD31-7A0CB2AC92FD}"/>
              </a:ext>
            </a:extLst>
          </p:cNvPr>
          <p:cNvSpPr txBox="1"/>
          <p:nvPr/>
        </p:nvSpPr>
        <p:spPr>
          <a:xfrm>
            <a:off x="6987746" y="1512330"/>
            <a:ext cx="4534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Markov reward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Value function = expected return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53C5A-28B4-4C36-880E-79A24083D03D}"/>
              </a:ext>
            </a:extLst>
          </p:cNvPr>
          <p:cNvSpPr txBox="1"/>
          <p:nvPr/>
        </p:nvSpPr>
        <p:spPr>
          <a:xfrm>
            <a:off x="780535" y="1456897"/>
            <a:ext cx="4534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Memoryless random process(not totally) with no rewards and no actions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32BC0-5329-42D9-BD79-0BA9E2BC6AAD}"/>
              </a:ext>
            </a:extLst>
          </p:cNvPr>
          <p:cNvSpPr txBox="1"/>
          <p:nvPr/>
        </p:nvSpPr>
        <p:spPr>
          <a:xfrm>
            <a:off x="965886" y="4694904"/>
            <a:ext cx="453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Markov decision process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325B3C6-2315-4502-B314-BE5A9562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380227"/>
            <a:ext cx="2895600" cy="904875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72DAE48-6BFF-44F4-892D-867732BE8CDD}"/>
              </a:ext>
            </a:extLst>
          </p:cNvPr>
          <p:cNvSpPr/>
          <p:nvPr/>
        </p:nvSpPr>
        <p:spPr>
          <a:xfrm>
            <a:off x="4990071" y="1679634"/>
            <a:ext cx="1445740" cy="179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73FAE-BBDC-4C21-BB2E-E5267504F91F}"/>
              </a:ext>
            </a:extLst>
          </p:cNvPr>
          <p:cNvSpPr txBox="1"/>
          <p:nvPr/>
        </p:nvSpPr>
        <p:spPr>
          <a:xfrm>
            <a:off x="4942190" y="1207502"/>
            <a:ext cx="14457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/>
                </a:solidFill>
              </a:rPr>
              <a:t>Markov chain + rewards</a:t>
            </a:r>
            <a:endParaRPr lang="ko-KR" altLang="en-US" sz="1300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B0660-101C-4F52-9EB3-1C7ADB331E8F}"/>
              </a:ext>
            </a:extLst>
          </p:cNvPr>
          <p:cNvSpPr txBox="1"/>
          <p:nvPr/>
        </p:nvSpPr>
        <p:spPr>
          <a:xfrm>
            <a:off x="9541471" y="3871967"/>
            <a:ext cx="4534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Analytic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Iterative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3C43CF7-06AF-4B3D-97A3-31AF7020107F}"/>
              </a:ext>
            </a:extLst>
          </p:cNvPr>
          <p:cNvSpPr/>
          <p:nvPr/>
        </p:nvSpPr>
        <p:spPr>
          <a:xfrm rot="6539767">
            <a:off x="1948739" y="3236187"/>
            <a:ext cx="666267" cy="16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A9DE3-FBE6-4269-9293-97BEA8F501B8}"/>
              </a:ext>
            </a:extLst>
          </p:cNvPr>
          <p:cNvSpPr txBox="1"/>
          <p:nvPr/>
        </p:nvSpPr>
        <p:spPr>
          <a:xfrm>
            <a:off x="965886" y="2955674"/>
            <a:ext cx="14457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/>
                </a:solidFill>
              </a:rPr>
              <a:t>Markov chain + rewards + actions</a:t>
            </a:r>
            <a:endParaRPr lang="ko-KR" altLang="en-US" sz="1300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7DBB84-A97B-432D-99E9-D22DD139E7C6}"/>
              </a:ext>
            </a:extLst>
          </p:cNvPr>
          <p:cNvSpPr txBox="1"/>
          <p:nvPr/>
        </p:nvSpPr>
        <p:spPr>
          <a:xfrm>
            <a:off x="8043207" y="4837045"/>
            <a:ext cx="14457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/>
                </a:solidFill>
              </a:rPr>
              <a:t>MRP + actions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21ABB47-26BB-4FD0-995B-300C5CA2CF27}"/>
              </a:ext>
            </a:extLst>
          </p:cNvPr>
          <p:cNvSpPr/>
          <p:nvPr/>
        </p:nvSpPr>
        <p:spPr>
          <a:xfrm rot="7802556">
            <a:off x="7397036" y="4699866"/>
            <a:ext cx="1445740" cy="179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C7464DEE-D625-46D0-B366-577ED8351935}"/>
              </a:ext>
            </a:extLst>
          </p:cNvPr>
          <p:cNvSpPr/>
          <p:nvPr/>
        </p:nvSpPr>
        <p:spPr>
          <a:xfrm rot="18734500">
            <a:off x="8224499" y="5425199"/>
            <a:ext cx="2090238" cy="347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AE8F86-1689-4B6E-8F2B-FFD71D0AA464}"/>
              </a:ext>
            </a:extLst>
          </p:cNvPr>
          <p:cNvSpPr txBox="1"/>
          <p:nvPr/>
        </p:nvSpPr>
        <p:spPr>
          <a:xfrm>
            <a:off x="9185212" y="5714649"/>
            <a:ext cx="14457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1"/>
                </a:solidFill>
              </a:rPr>
              <a:t>MDP + policy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57FC08-C848-4E77-A6F3-0A9166AD9A09}"/>
              </a:ext>
            </a:extLst>
          </p:cNvPr>
          <p:cNvSpPr txBox="1"/>
          <p:nvPr/>
        </p:nvSpPr>
        <p:spPr>
          <a:xfrm>
            <a:off x="3468168" y="806317"/>
            <a:ext cx="6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(S, P)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156380-3799-4DE4-8904-B2FC6DDE80FD}"/>
              </a:ext>
            </a:extLst>
          </p:cNvPr>
          <p:cNvSpPr txBox="1"/>
          <p:nvPr/>
        </p:nvSpPr>
        <p:spPr>
          <a:xfrm>
            <a:off x="8383625" y="808862"/>
            <a:ext cx="257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(S, P, R, gamma)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CB5915-7CAE-4309-ABD8-FF298C77CF24}"/>
              </a:ext>
            </a:extLst>
          </p:cNvPr>
          <p:cNvSpPr txBox="1"/>
          <p:nvPr/>
        </p:nvSpPr>
        <p:spPr>
          <a:xfrm>
            <a:off x="2761255" y="4085135"/>
            <a:ext cx="257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(S, P, R, gamma, A)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0D93802-3D08-4E68-A54E-6950FD96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446" y="5988598"/>
            <a:ext cx="876300" cy="32385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65658B8-A0F6-4204-A3D1-B43C8E30F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774" y="5304673"/>
            <a:ext cx="2447925" cy="27622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556532B-BC68-4551-8485-E32E54494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600" y="5761944"/>
            <a:ext cx="36671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747</Words>
  <Application>Microsoft Office PowerPoint</Application>
  <PresentationFormat>와이드스크린</PresentationFormat>
  <Paragraphs>153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Young Sun</dc:creator>
  <cp:lastModifiedBy>Choi Young Sun</cp:lastModifiedBy>
  <cp:revision>23</cp:revision>
  <dcterms:created xsi:type="dcterms:W3CDTF">2020-07-16T22:28:23Z</dcterms:created>
  <dcterms:modified xsi:type="dcterms:W3CDTF">2020-07-17T05:32:12Z</dcterms:modified>
</cp:coreProperties>
</file>