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85084" autoAdjust="0"/>
  </p:normalViewPr>
  <p:slideViewPr>
    <p:cSldViewPr>
      <p:cViewPr>
        <p:scale>
          <a:sx n="66" d="100"/>
          <a:sy n="66" d="100"/>
        </p:scale>
        <p:origin x="-1930" y="-2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21EF70-6ED5-47CC-B02F-CF59A31432EA}" type="datetimeFigureOut">
              <a:rPr lang="en-US" smtClean="0"/>
              <a:t>5/2/2018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D59148-E4C2-40A7-9F97-1B40CA5D8D2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2D59148-E4C2-40A7-9F97-1B40CA5D8D2A}" type="slidenum">
              <a:rPr lang="en-US" smtClean="0"/>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2D59148-E4C2-40A7-9F97-1B40CA5D8D2A}" type="slidenum">
              <a:rPr lang="en-US" smtClean="0"/>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P1: Buyer Key Behaviors, Frustrations and Needs</a:t>
            </a:r>
          </a:p>
          <a:p>
            <a:pPr lvl="1"/>
            <a:r>
              <a:rPr lang="en-US" dirty="0" smtClean="0"/>
              <a:t>Why do you use </a:t>
            </a:r>
            <a:r>
              <a:rPr lang="en-US" dirty="0" err="1" smtClean="0"/>
              <a:t>Etsy</a:t>
            </a:r>
            <a:r>
              <a:rPr lang="en-US" dirty="0" smtClean="0"/>
              <a:t>? To find gifts for other people</a:t>
            </a:r>
          </a:p>
          <a:p>
            <a:pPr lvl="1"/>
            <a:r>
              <a:rPr lang="en-US" dirty="0" smtClean="0"/>
              <a:t>What do you love about </a:t>
            </a:r>
            <a:r>
              <a:rPr lang="en-US" dirty="0" err="1" smtClean="0"/>
              <a:t>Etsy</a:t>
            </a:r>
            <a:r>
              <a:rPr lang="en-US" dirty="0" smtClean="0"/>
              <a:t>? The fact that most things are handmade and small businesses</a:t>
            </a:r>
            <a:r>
              <a:rPr lang="en-US" baseline="0" dirty="0" smtClean="0"/>
              <a:t> produce them who are about their customer</a:t>
            </a:r>
            <a:endParaRPr lang="en-US" dirty="0" smtClean="0"/>
          </a:p>
          <a:p>
            <a:pPr lvl="1"/>
            <a:r>
              <a:rPr lang="en-US" dirty="0" smtClean="0"/>
              <a:t>What frustrates you about </a:t>
            </a:r>
            <a:r>
              <a:rPr lang="en-US" dirty="0" err="1" smtClean="0"/>
              <a:t>Etsy</a:t>
            </a:r>
            <a:r>
              <a:rPr lang="en-US" dirty="0" smtClean="0"/>
              <a:t>? Sometimes sellers aren’t professional about</a:t>
            </a:r>
            <a:r>
              <a:rPr lang="en-US" baseline="0" dirty="0" smtClean="0"/>
              <a:t> what they are selling</a:t>
            </a:r>
            <a:endParaRPr lang="en-US" dirty="0" smtClean="0"/>
          </a:p>
          <a:p>
            <a:pPr lvl="1"/>
            <a:r>
              <a:rPr lang="en-US" dirty="0" smtClean="0"/>
              <a:t>If you could improve something about </a:t>
            </a:r>
            <a:r>
              <a:rPr lang="en-US" dirty="0" err="1" smtClean="0"/>
              <a:t>Etsy</a:t>
            </a:r>
            <a:r>
              <a:rPr lang="en-US" dirty="0" smtClean="0"/>
              <a:t>, what would it be? Why?</a:t>
            </a:r>
          </a:p>
          <a:p>
            <a:pPr lvl="1"/>
            <a:r>
              <a:rPr lang="en-US" dirty="0" smtClean="0"/>
              <a:t>	-</a:t>
            </a:r>
            <a:r>
              <a:rPr lang="en-US" baseline="0" dirty="0" smtClean="0"/>
              <a:t> Nothing, it was pretty easy to buy, review and communicate with the seller</a:t>
            </a:r>
            <a:endParaRPr lang="en-US" dirty="0" smtClean="0"/>
          </a:p>
          <a:p>
            <a:pPr lvl="1"/>
            <a:r>
              <a:rPr lang="en-US" dirty="0" smtClean="0"/>
              <a:t>If you could take away something from </a:t>
            </a:r>
            <a:r>
              <a:rPr lang="en-US" dirty="0" err="1" smtClean="0"/>
              <a:t>Etsy</a:t>
            </a:r>
            <a:r>
              <a:rPr lang="en-US" dirty="0" smtClean="0"/>
              <a:t>, what would it be? Why?</a:t>
            </a:r>
          </a:p>
          <a:p>
            <a:pPr lvl="1"/>
            <a:r>
              <a:rPr lang="en-US" dirty="0" smtClean="0"/>
              <a:t>	- Products</a:t>
            </a:r>
            <a:r>
              <a:rPr lang="en-US" baseline="0" dirty="0" smtClean="0"/>
              <a:t> that aren’t really handmade or aren’t truly vintage</a:t>
            </a:r>
            <a:endParaRPr lang="en-US" dirty="0" smtClean="0"/>
          </a:p>
          <a:p>
            <a:pPr lvl="1"/>
            <a:r>
              <a:rPr lang="en-US" dirty="0" smtClean="0"/>
              <a:t>If you could request something be added to </a:t>
            </a:r>
            <a:r>
              <a:rPr lang="en-US" dirty="0" err="1" smtClean="0"/>
              <a:t>Etsy</a:t>
            </a:r>
            <a:r>
              <a:rPr lang="en-US" dirty="0" smtClean="0"/>
              <a:t>, what would it be? Why?</a:t>
            </a:r>
          </a:p>
          <a:p>
            <a:pPr lvl="1"/>
            <a:r>
              <a:rPr lang="en-US" dirty="0" smtClean="0"/>
              <a:t>	- Nothing</a:t>
            </a:r>
          </a:p>
          <a:p>
            <a:pPr lvl="1"/>
            <a:r>
              <a:rPr lang="en-US" dirty="0" smtClean="0"/>
              <a:t>How do you use </a:t>
            </a:r>
            <a:r>
              <a:rPr lang="en-US" dirty="0" err="1" smtClean="0"/>
              <a:t>Etsy</a:t>
            </a:r>
            <a:r>
              <a:rPr lang="en-US" dirty="0" smtClean="0"/>
              <a:t> as a customer? Mobile, Tablet, PC</a:t>
            </a:r>
          </a:p>
          <a:p>
            <a:pPr lvl="1"/>
            <a:r>
              <a:rPr lang="en-US" dirty="0" smtClean="0"/>
              <a:t>	- On my</a:t>
            </a:r>
            <a:r>
              <a:rPr lang="en-US" baseline="0" dirty="0" smtClean="0"/>
              <a:t> mobile phone and pc to buy single items at a time, usually for a person that likes handmade items – not for Christmas or birthdays</a:t>
            </a:r>
            <a:endParaRPr lang="en-US" dirty="0" smtClean="0"/>
          </a:p>
          <a:p>
            <a:pPr lvl="1"/>
            <a:r>
              <a:rPr lang="en-US" dirty="0" smtClean="0"/>
              <a:t>How do you use </a:t>
            </a:r>
            <a:r>
              <a:rPr lang="en-US" dirty="0" err="1" smtClean="0"/>
              <a:t>Etsy</a:t>
            </a:r>
            <a:r>
              <a:rPr lang="en-US" dirty="0" smtClean="0"/>
              <a:t> as a vendor?</a:t>
            </a:r>
          </a:p>
          <a:p>
            <a:pPr lvl="1"/>
            <a:r>
              <a:rPr lang="en-US" dirty="0" smtClean="0"/>
              <a:t>	- I don’t, but if I did I would use it on a PC</a:t>
            </a:r>
          </a:p>
          <a:p>
            <a:pPr lvl="1"/>
            <a:endParaRPr lang="en-US" dirty="0" smtClean="0"/>
          </a:p>
          <a:p>
            <a:r>
              <a:rPr lang="en-US" dirty="0" smtClean="0"/>
              <a:t>P2: Seller Key Behaviors, Frustrations and Needs</a:t>
            </a:r>
          </a:p>
          <a:p>
            <a:pPr lvl="1"/>
            <a:r>
              <a:rPr lang="en-US" dirty="0" smtClean="0"/>
              <a:t>Why do you use </a:t>
            </a:r>
            <a:r>
              <a:rPr lang="en-US" dirty="0" err="1" smtClean="0"/>
              <a:t>Etsy</a:t>
            </a:r>
            <a:r>
              <a:rPr lang="en-US" dirty="0" smtClean="0"/>
              <a:t>? To sell my props and custom</a:t>
            </a:r>
            <a:r>
              <a:rPr lang="en-US" baseline="0" dirty="0" smtClean="0"/>
              <a:t> </a:t>
            </a:r>
            <a:r>
              <a:rPr lang="en-US" baseline="0" dirty="0" err="1" smtClean="0"/>
              <a:t>gameboards</a:t>
            </a:r>
            <a:endParaRPr lang="en-US" baseline="0" dirty="0" smtClean="0"/>
          </a:p>
          <a:p>
            <a:pPr lvl="1"/>
            <a:endParaRPr lang="en-US" dirty="0" smtClean="0"/>
          </a:p>
          <a:p>
            <a:pPr lvl="1"/>
            <a:r>
              <a:rPr lang="en-US" dirty="0" smtClean="0"/>
              <a:t>What do you love about </a:t>
            </a:r>
            <a:r>
              <a:rPr lang="en-US" dirty="0" err="1" smtClean="0"/>
              <a:t>Etsy</a:t>
            </a:r>
            <a:r>
              <a:rPr lang="en-US" dirty="0" smtClean="0"/>
              <a:t>? Potential market reach</a:t>
            </a:r>
          </a:p>
          <a:p>
            <a:pPr lvl="1"/>
            <a:endParaRPr lang="en-US" dirty="0" smtClean="0"/>
          </a:p>
          <a:p>
            <a:pPr lvl="1"/>
            <a:r>
              <a:rPr lang="en-US" dirty="0" smtClean="0"/>
              <a:t>What frustrates you about </a:t>
            </a:r>
            <a:r>
              <a:rPr lang="en-US" dirty="0" err="1" smtClean="0"/>
              <a:t>Etsy</a:t>
            </a:r>
            <a:r>
              <a:rPr lang="en-US" dirty="0" smtClean="0"/>
              <a:t>? No frustrations yet</a:t>
            </a:r>
            <a:endParaRPr lang="en-US" baseline="0" dirty="0" smtClean="0"/>
          </a:p>
          <a:p>
            <a:pPr lvl="1"/>
            <a:endParaRPr lang="en-US" dirty="0" smtClean="0"/>
          </a:p>
          <a:p>
            <a:pPr lvl="1"/>
            <a:r>
              <a:rPr lang="en-US" dirty="0" smtClean="0"/>
              <a:t>If you could improve something about </a:t>
            </a:r>
            <a:r>
              <a:rPr lang="en-US" dirty="0" err="1" smtClean="0"/>
              <a:t>Etsy</a:t>
            </a:r>
            <a:r>
              <a:rPr lang="en-US" dirty="0" smtClean="0"/>
              <a:t>, what would it be? Why? improve - integration into </a:t>
            </a:r>
            <a:r>
              <a:rPr lang="en-US" dirty="0" err="1" smtClean="0"/>
              <a:t>quickbooks</a:t>
            </a:r>
            <a:r>
              <a:rPr lang="en-US" dirty="0" smtClean="0"/>
              <a:t> / alt financial software</a:t>
            </a:r>
          </a:p>
          <a:p>
            <a:pPr lvl="1"/>
            <a:endParaRPr lang="en-US" dirty="0" smtClean="0"/>
          </a:p>
          <a:p>
            <a:pPr lvl="1"/>
            <a:r>
              <a:rPr lang="en-US" dirty="0" smtClean="0"/>
              <a:t>If you could take away something from </a:t>
            </a:r>
            <a:r>
              <a:rPr lang="en-US" dirty="0" err="1" smtClean="0"/>
              <a:t>Etsy</a:t>
            </a:r>
            <a:r>
              <a:rPr lang="en-US" dirty="0" smtClean="0"/>
              <a:t>, what would it be? Why?</a:t>
            </a:r>
          </a:p>
          <a:p>
            <a:pPr lvl="1"/>
            <a:r>
              <a:rPr lang="en-US" dirty="0" smtClean="0"/>
              <a:t>Nothing</a:t>
            </a:r>
          </a:p>
          <a:p>
            <a:pPr lvl="1"/>
            <a:endParaRPr lang="en-US" dirty="0" smtClean="0"/>
          </a:p>
          <a:p>
            <a:pPr lvl="1"/>
            <a:r>
              <a:rPr lang="en-US" dirty="0" smtClean="0"/>
              <a:t>If you could request something be added to </a:t>
            </a:r>
            <a:r>
              <a:rPr lang="en-US" dirty="0" err="1" smtClean="0"/>
              <a:t>Etsy</a:t>
            </a:r>
            <a:r>
              <a:rPr lang="en-US" dirty="0" smtClean="0"/>
              <a:t>, what would it be? Why?</a:t>
            </a:r>
          </a:p>
          <a:p>
            <a:pPr lvl="1"/>
            <a:r>
              <a:rPr lang="en-US" dirty="0" smtClean="0"/>
              <a:t>combine the sell/browse </a:t>
            </a:r>
            <a:r>
              <a:rPr lang="en-US" dirty="0" err="1" smtClean="0"/>
              <a:t>etsy</a:t>
            </a:r>
            <a:r>
              <a:rPr lang="en-US" dirty="0" smtClean="0"/>
              <a:t> apps</a:t>
            </a:r>
          </a:p>
          <a:p>
            <a:pPr lvl="1"/>
            <a:endParaRPr lang="en-US" dirty="0" smtClean="0"/>
          </a:p>
          <a:p>
            <a:pPr lvl="1"/>
            <a:r>
              <a:rPr lang="en-US" dirty="0" smtClean="0"/>
              <a:t>How do you use </a:t>
            </a:r>
            <a:r>
              <a:rPr lang="en-US" dirty="0" err="1" smtClean="0"/>
              <a:t>Etsy</a:t>
            </a:r>
            <a:r>
              <a:rPr lang="en-US" dirty="0" smtClean="0"/>
              <a:t> as a customer? I don’t</a:t>
            </a:r>
          </a:p>
          <a:p>
            <a:pPr lvl="1"/>
            <a:endParaRPr lang="en-US" dirty="0" smtClean="0"/>
          </a:p>
          <a:p>
            <a:pPr lvl="1"/>
            <a:r>
              <a:rPr lang="en-US" dirty="0" smtClean="0"/>
              <a:t>How do you use </a:t>
            </a:r>
            <a:r>
              <a:rPr lang="en-US" dirty="0" err="1" smtClean="0"/>
              <a:t>Etsy</a:t>
            </a:r>
            <a:r>
              <a:rPr lang="en-US" dirty="0" smtClean="0"/>
              <a:t> as a vendor? On PC</a:t>
            </a:r>
            <a:r>
              <a:rPr lang="en-US" baseline="0" dirty="0" smtClean="0"/>
              <a:t> to put items up for sale, and mobile to be notified when sales were made</a:t>
            </a:r>
            <a:endParaRPr lang="en-US" dirty="0" smtClean="0"/>
          </a:p>
          <a:p>
            <a:pPr lvl="1"/>
            <a:endParaRPr lang="en-US" dirty="0" smtClean="0"/>
          </a:p>
          <a:p>
            <a:endParaRPr lang="en-US" dirty="0"/>
          </a:p>
        </p:txBody>
      </p:sp>
      <p:sp>
        <p:nvSpPr>
          <p:cNvPr id="4" name="Slide Number Placeholder 3"/>
          <p:cNvSpPr>
            <a:spLocks noGrp="1"/>
          </p:cNvSpPr>
          <p:nvPr>
            <p:ph type="sldNum" sz="quarter" idx="10"/>
          </p:nvPr>
        </p:nvSpPr>
        <p:spPr/>
        <p:txBody>
          <a:bodyPr/>
          <a:lstStyle/>
          <a:p>
            <a:fld id="{12D59148-E4C2-40A7-9F97-1B40CA5D8D2A}" type="slidenum">
              <a:rPr lang="en-US" smtClean="0"/>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2D59148-E4C2-40A7-9F97-1B40CA5D8D2A}" type="slidenum">
              <a:rPr lang="en-US" smtClean="0"/>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2D59148-E4C2-40A7-9F97-1B40CA5D8D2A}" type="slidenum">
              <a:rPr lang="en-US" smtClean="0"/>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2D59148-E4C2-40A7-9F97-1B40CA5D8D2A}" type="slidenum">
              <a:rPr lang="en-US" smtClean="0"/>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might hand-crafters easily sell their products to their consumers who prefer buying</a:t>
            </a:r>
            <a:r>
              <a:rPr lang="en-US" baseline="0" dirty="0" smtClean="0"/>
              <a:t> only from small businesses that aren’t involved in mass retail</a:t>
            </a:r>
            <a:r>
              <a:rPr lang="en-US" dirty="0" smtClean="0"/>
              <a:t>?</a:t>
            </a:r>
          </a:p>
          <a:p>
            <a:pPr lvl="1"/>
            <a:endParaRPr lang="en-US" dirty="0" smtClean="0"/>
          </a:p>
          <a:p>
            <a:pPr lvl="1"/>
            <a:r>
              <a:rPr lang="en-US" dirty="0" err="1" smtClean="0"/>
              <a:t>Etsy</a:t>
            </a:r>
            <a:endParaRPr lang="en-US" dirty="0" smtClean="0"/>
          </a:p>
          <a:p>
            <a:pPr lvl="1"/>
            <a:r>
              <a:rPr lang="en-US" dirty="0" err="1" smtClean="0"/>
              <a:t>Facebook</a:t>
            </a:r>
            <a:r>
              <a:rPr lang="en-US" dirty="0" smtClean="0"/>
              <a:t> Marketplace</a:t>
            </a:r>
          </a:p>
          <a:p>
            <a:pPr lvl="1"/>
            <a:r>
              <a:rPr lang="en-US" dirty="0" smtClean="0"/>
              <a:t>Craigslist</a:t>
            </a:r>
          </a:p>
          <a:p>
            <a:pPr lvl="1"/>
            <a:r>
              <a:rPr lang="en-US" dirty="0" smtClean="0"/>
              <a:t>Their own website</a:t>
            </a:r>
          </a:p>
          <a:p>
            <a:endParaRPr lang="en-US" dirty="0" smtClean="0"/>
          </a:p>
          <a:p>
            <a:r>
              <a:rPr lang="en-US" dirty="0" smtClean="0"/>
              <a:t>How</a:t>
            </a:r>
            <a:r>
              <a:rPr lang="en-US" baseline="0" dirty="0" smtClean="0"/>
              <a:t> might artisans of hand-crafted items, who don’t want to be involved in mass retail, market and sell their products to consumers who prefer buying from small businesses without having to sign in to more than one account/app/device?</a:t>
            </a:r>
          </a:p>
          <a:p>
            <a:pPr>
              <a:buFontTx/>
              <a:buChar char="-"/>
            </a:pPr>
            <a:r>
              <a:rPr lang="en-US" baseline="0" dirty="0" smtClean="0"/>
              <a:t> </a:t>
            </a:r>
            <a:r>
              <a:rPr lang="en-US" baseline="0" dirty="0" err="1" smtClean="0"/>
              <a:t>Etsy</a:t>
            </a:r>
            <a:r>
              <a:rPr lang="en-US" baseline="0" dirty="0" smtClean="0"/>
              <a:t> (more than one app for sellers and buyers)</a:t>
            </a:r>
          </a:p>
          <a:p>
            <a:pPr>
              <a:buFontTx/>
              <a:buChar char="-"/>
            </a:pPr>
            <a:r>
              <a:rPr lang="en-US" baseline="0" dirty="0" smtClean="0"/>
              <a:t> </a:t>
            </a:r>
            <a:r>
              <a:rPr lang="en-US" baseline="0" dirty="0" err="1" smtClean="0"/>
              <a:t>ArtFire</a:t>
            </a:r>
            <a:r>
              <a:rPr lang="en-US" baseline="0" dirty="0" smtClean="0"/>
              <a:t> (unknown)</a:t>
            </a:r>
          </a:p>
          <a:p>
            <a:pPr>
              <a:buFontTx/>
              <a:buChar char="-"/>
            </a:pPr>
            <a:r>
              <a:rPr lang="en-US" baseline="0" dirty="0" smtClean="0"/>
              <a:t> </a:t>
            </a:r>
            <a:r>
              <a:rPr lang="en-US" baseline="0" dirty="0" err="1" smtClean="0"/>
              <a:t>Facebook</a:t>
            </a:r>
            <a:r>
              <a:rPr lang="en-US" baseline="0" dirty="0" smtClean="0"/>
              <a:t> Marketplace (supports mass retail items)</a:t>
            </a:r>
          </a:p>
          <a:p>
            <a:pPr>
              <a:buFontTx/>
              <a:buChar char="-"/>
            </a:pPr>
            <a:r>
              <a:rPr lang="en-US" baseline="0" dirty="0" smtClean="0"/>
              <a:t> Craigslist (supports mass retail items)</a:t>
            </a:r>
          </a:p>
          <a:p>
            <a:pPr>
              <a:buFontTx/>
              <a:buChar char="-"/>
            </a:pPr>
            <a:r>
              <a:rPr lang="en-US" baseline="0" dirty="0" smtClean="0"/>
              <a:t> Their own website (hard to market)</a:t>
            </a:r>
          </a:p>
          <a:p>
            <a:pPr>
              <a:buFontTx/>
              <a:buChar char="-"/>
            </a:pPr>
            <a:r>
              <a:rPr lang="en-US" baseline="0" dirty="0" smtClean="0"/>
              <a:t> </a:t>
            </a:r>
            <a:r>
              <a:rPr lang="en-US" baseline="0" dirty="0" err="1" smtClean="0"/>
              <a:t>Ebay</a:t>
            </a:r>
            <a:r>
              <a:rPr lang="en-US" baseline="0" dirty="0" smtClean="0"/>
              <a:t> (supports mass retail businesses)</a:t>
            </a:r>
          </a:p>
          <a:p>
            <a:pPr>
              <a:buFontTx/>
              <a:buChar char="-"/>
            </a:pPr>
            <a:r>
              <a:rPr lang="en-US" baseline="0" dirty="0" smtClean="0"/>
              <a:t> Amazon (supports mass retail businesses)</a:t>
            </a:r>
            <a:endParaRPr lang="en-US" dirty="0" smtClean="0"/>
          </a:p>
        </p:txBody>
      </p:sp>
      <p:sp>
        <p:nvSpPr>
          <p:cNvPr id="4" name="Slide Number Placeholder 3"/>
          <p:cNvSpPr>
            <a:spLocks noGrp="1"/>
          </p:cNvSpPr>
          <p:nvPr>
            <p:ph type="sldNum" sz="quarter" idx="10"/>
          </p:nvPr>
        </p:nvSpPr>
        <p:spPr/>
        <p:txBody>
          <a:bodyPr/>
          <a:lstStyle/>
          <a:p>
            <a:fld id="{12D59148-E4C2-40A7-9F97-1B40CA5D8D2A}" type="slidenum">
              <a:rPr lang="en-US" smtClean="0"/>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9B58BA49-3FDC-4404-AE36-EE7553F97566}" type="datetime1">
              <a:rPr lang="en-US" smtClean="0"/>
              <a:t>5/3/2018</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4">
              <a:lumMod val="40000"/>
              <a:lumOff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4">
              <a:lumMod val="40000"/>
              <a:lumOff val="6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4">
                <a:lumMod val="60000"/>
                <a:lumOff val="4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4">
              <a:lumMod val="75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solidFill>
            <a:schemeClr val="accent4">
              <a:lumMod val="75000"/>
            </a:schemeClr>
          </a:solidFill>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solidFill>
            <a:schemeClr val="accent4">
              <a:lumMod val="75000"/>
            </a:schemeClr>
          </a:solidFill>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5F0B3D9-2096-409E-9C5D-C1393717575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9F21A94-D0DA-4E5B-8F64-BAB97F0AF27A}" type="datetime1">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0B3D9-2096-409E-9C5D-C1393717575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343BAC1-9452-4326-95F5-532539B87139}" type="datetime1">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0B3D9-2096-409E-9C5D-C1393717575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A4E2F122-6CD6-4237-BAFD-44781FDE6268}" type="datetime1">
              <a:rPr lang="en-US" smtClean="0"/>
              <a:t>5/3/2018</a:t>
            </a:fld>
            <a:endParaRPr lang="en-US"/>
          </a:p>
        </p:txBody>
      </p:sp>
      <p:sp>
        <p:nvSpPr>
          <p:cNvPr id="9" name="Slide Number Placeholder 8"/>
          <p:cNvSpPr>
            <a:spLocks noGrp="1"/>
          </p:cNvSpPr>
          <p:nvPr>
            <p:ph type="sldNum" sz="quarter" idx="15"/>
          </p:nvPr>
        </p:nvSpPr>
        <p:spPr/>
        <p:txBody>
          <a:bodyPr rtlCol="0"/>
          <a:lstStyle/>
          <a:p>
            <a:fld id="{95F0B3D9-2096-409E-9C5D-C1393717575B}"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592D7A47-51AC-4BF8-84EA-C1033953043B}" type="datetime1">
              <a:rPr lang="en-US" smtClean="0"/>
              <a:t>5/3/2018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4">
              <a:lumMod val="40000"/>
              <a:lumOff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4">
              <a:lumMod val="40000"/>
              <a:lumOff val="6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4">
                <a:lumMod val="75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5F0B3D9-2096-409E-9C5D-C1393717575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947EF0D-7A06-4664-A91B-C01DACA893A2}" type="datetime1">
              <a:rPr lang="en-US" smtClean="0"/>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F0B3D9-2096-409E-9C5D-C1393717575B}"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65DF461-1982-4503-9A5B-25B5DC1EE2F7}" type="datetime1">
              <a:rPr lang="en-US" smtClean="0"/>
              <a:t>5/3/2018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F0B3D9-2096-409E-9C5D-C1393717575B}"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CD601989-0287-454E-BBD2-845EA2EE9782}" type="datetime1">
              <a:rPr lang="en-US" smtClean="0"/>
              <a:t>5/3/2018</a:t>
            </a:fld>
            <a:endParaRPr lang="en-US"/>
          </a:p>
        </p:txBody>
      </p:sp>
      <p:sp>
        <p:nvSpPr>
          <p:cNvPr id="7" name="Slide Number Placeholder 6"/>
          <p:cNvSpPr>
            <a:spLocks noGrp="1"/>
          </p:cNvSpPr>
          <p:nvPr>
            <p:ph type="sldNum" sz="quarter" idx="11"/>
          </p:nvPr>
        </p:nvSpPr>
        <p:spPr/>
        <p:txBody>
          <a:bodyPr rtlCol="0"/>
          <a:lstStyle/>
          <a:p>
            <a:fld id="{95F0B3D9-2096-409E-9C5D-C1393717575B}"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5F9F7E-1785-433F-83AF-1AB8B9595A06}" type="datetime1">
              <a:rPr lang="en-US" smtClean="0"/>
              <a:t>5/3/2018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F0B3D9-2096-409E-9C5D-C1393717575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555DCE19-FA40-472F-AC1F-D86598F0C364}" type="datetime1">
              <a:rPr lang="en-US" smtClean="0"/>
              <a:t>5/3/2018</a:t>
            </a:fld>
            <a:endParaRPr lang="en-US"/>
          </a:p>
        </p:txBody>
      </p:sp>
      <p:sp>
        <p:nvSpPr>
          <p:cNvPr id="22" name="Slide Number Placeholder 21"/>
          <p:cNvSpPr>
            <a:spLocks noGrp="1"/>
          </p:cNvSpPr>
          <p:nvPr>
            <p:ph type="sldNum" sz="quarter" idx="15"/>
          </p:nvPr>
        </p:nvSpPr>
        <p:spPr/>
        <p:txBody>
          <a:bodyPr rtlCol="0"/>
          <a:lstStyle/>
          <a:p>
            <a:fld id="{95F0B3D9-2096-409E-9C5D-C1393717575B}"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CA78070-2CBD-4859-BEF2-283EDBBBA121}" type="datetime1">
              <a:rPr lang="en-US" smtClean="0"/>
              <a:t>5/3/2018</a:t>
            </a:fld>
            <a:endParaRPr lang="en-US"/>
          </a:p>
        </p:txBody>
      </p:sp>
      <p:sp>
        <p:nvSpPr>
          <p:cNvPr id="18" name="Slide Number Placeholder 17"/>
          <p:cNvSpPr>
            <a:spLocks noGrp="1"/>
          </p:cNvSpPr>
          <p:nvPr>
            <p:ph type="sldNum" sz="quarter" idx="11"/>
          </p:nvPr>
        </p:nvSpPr>
        <p:spPr/>
        <p:txBody>
          <a:bodyPr rtlCol="0"/>
          <a:lstStyle/>
          <a:p>
            <a:fld id="{95F0B3D9-2096-409E-9C5D-C1393717575B}"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9F734B2-86F0-4551-916E-A04B37F49469}" type="datetime1">
              <a:rPr lang="en-US" smtClean="0"/>
              <a:t>5/3/2018</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4">
              <a:lumMod val="40000"/>
              <a:lumOff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solidFill>
            <a:schemeClr val="accent4">
              <a:lumMod val="75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5F0B3D9-2096-409E-9C5D-C1393717575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3000" b="0" kern="1200" cap="small" baseline="0">
          <a:solidFill>
            <a:schemeClr val="accent4">
              <a:lumMod val="75000"/>
            </a:schemeClr>
          </a:solidFill>
          <a:latin typeface="Crimson Text SemiBold" pitchFamily="2" charset="0"/>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Lato" pitchFamily="34" charset="0"/>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Lato" pitchFamily="34" charset="0"/>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Lato" pitchFamily="34" charset="0"/>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Lato" pitchFamily="34" charset="0"/>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Lato" pitchFamily="34" charset="0"/>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2">
                    <a:lumMod val="50000"/>
                  </a:schemeClr>
                </a:solidFill>
              </a:rPr>
              <a:t>Style Guide for</a:t>
            </a:r>
            <a:endParaRPr lang="en-US" dirty="0">
              <a:solidFill>
                <a:schemeClr val="tx2">
                  <a:lumMod val="50000"/>
                </a:schemeClr>
              </a:solidFill>
            </a:endParaRPr>
          </a:p>
        </p:txBody>
      </p:sp>
      <p:sp>
        <p:nvSpPr>
          <p:cNvPr id="3" name="Subtitle 2"/>
          <p:cNvSpPr>
            <a:spLocks noGrp="1"/>
          </p:cNvSpPr>
          <p:nvPr>
            <p:ph type="subTitle" idx="1"/>
          </p:nvPr>
        </p:nvSpPr>
        <p:spPr/>
        <p:txBody>
          <a:bodyPr/>
          <a:lstStyle/>
          <a:p>
            <a:pPr lvl="2"/>
            <a:r>
              <a:rPr lang="en-US" sz="2800" dirty="0" smtClean="0">
                <a:solidFill>
                  <a:schemeClr val="accent4">
                    <a:lumMod val="75000"/>
                  </a:schemeClr>
                </a:solidFill>
                <a:latin typeface="Crimson Text SemiBold" pitchFamily="2" charset="0"/>
              </a:rPr>
              <a:t>IMAGINARIUM </a:t>
            </a:r>
            <a:endParaRPr lang="en-US" sz="2800" dirty="0" smtClean="0">
              <a:solidFill>
                <a:schemeClr val="accent4">
                  <a:lumMod val="75000"/>
                </a:schemeClr>
              </a:solidFill>
              <a:latin typeface="Crimson Text SemiBold"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 research: Buyer</a:t>
            </a:r>
            <a:endParaRPr lang="en-US" dirty="0"/>
          </a:p>
        </p:txBody>
      </p:sp>
      <p:sp>
        <p:nvSpPr>
          <p:cNvPr id="3" name="Content Placeholder 2"/>
          <p:cNvSpPr>
            <a:spLocks noGrp="1"/>
          </p:cNvSpPr>
          <p:nvPr>
            <p:ph sz="quarter" idx="1"/>
          </p:nvPr>
        </p:nvSpPr>
        <p:spPr/>
        <p:txBody>
          <a:bodyPr/>
          <a:lstStyle/>
          <a:p>
            <a:r>
              <a:rPr lang="en-US" dirty="0" smtClean="0"/>
              <a:t>66% of traffic was generated through mobile with 50% of sales volume generated from mobile</a:t>
            </a:r>
          </a:p>
          <a:p>
            <a:r>
              <a:rPr lang="en-US" dirty="0" smtClean="0"/>
              <a:t>Makes one purchase day 60%, 40% makes multiple purchases in a day</a:t>
            </a:r>
          </a:p>
          <a:p>
            <a:endParaRPr lang="en-US" dirty="0" smtClean="0"/>
          </a:p>
          <a:p>
            <a:endParaRPr lang="en-US" dirty="0" smtClean="0"/>
          </a:p>
          <a:p>
            <a:endParaRPr lang="en-US" dirty="0"/>
          </a:p>
        </p:txBody>
      </p:sp>
      <p:sp>
        <p:nvSpPr>
          <p:cNvPr id="4" name="Slide Number Placeholder 3"/>
          <p:cNvSpPr>
            <a:spLocks noGrp="1"/>
          </p:cNvSpPr>
          <p:nvPr>
            <p:ph type="sldNum" sz="quarter" idx="15"/>
          </p:nvPr>
        </p:nvSpPr>
        <p:spPr/>
        <p:txBody>
          <a:bodyPr/>
          <a:lstStyle/>
          <a:p>
            <a:fld id="{95F0B3D9-2096-409E-9C5D-C1393717575B}"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Persona: Gabriella </a:t>
            </a:r>
            <a:r>
              <a:rPr lang="en-US" dirty="0" err="1" smtClean="0"/>
              <a:t>Jardine</a:t>
            </a:r>
            <a:endParaRPr lang="en-US" dirty="0"/>
          </a:p>
        </p:txBody>
      </p:sp>
      <p:sp>
        <p:nvSpPr>
          <p:cNvPr id="3" name="Content Placeholder 2"/>
          <p:cNvSpPr>
            <a:spLocks noGrp="1"/>
          </p:cNvSpPr>
          <p:nvPr>
            <p:ph sz="quarter" idx="1"/>
          </p:nvPr>
        </p:nvSpPr>
        <p:spPr>
          <a:xfrm>
            <a:off x="533400" y="1828800"/>
            <a:ext cx="2895600" cy="3200400"/>
          </a:xfrm>
        </p:spPr>
        <p:style>
          <a:lnRef idx="2">
            <a:schemeClr val="accent4"/>
          </a:lnRef>
          <a:fillRef idx="1">
            <a:schemeClr val="lt1"/>
          </a:fillRef>
          <a:effectRef idx="0">
            <a:schemeClr val="accent4"/>
          </a:effectRef>
          <a:fontRef idx="minor">
            <a:schemeClr val="dk1"/>
          </a:fontRef>
        </p:style>
        <p:txBody>
          <a:bodyPr>
            <a:normAutofit/>
          </a:bodyPr>
          <a:lstStyle/>
          <a:p>
            <a:pPr>
              <a:buNone/>
            </a:pPr>
            <a:r>
              <a:rPr lang="en-US" sz="1200" b="1" dirty="0" smtClean="0">
                <a:latin typeface="Lato" pitchFamily="34" charset="0"/>
              </a:rPr>
              <a:t>Demographics</a:t>
            </a:r>
          </a:p>
          <a:p>
            <a:r>
              <a:rPr lang="en-US" sz="1200" dirty="0" smtClean="0">
                <a:latin typeface="Lato" pitchFamily="34" charset="0"/>
              </a:rPr>
              <a:t>Age</a:t>
            </a:r>
            <a:r>
              <a:rPr lang="en-US" sz="1200" dirty="0" smtClean="0">
                <a:latin typeface="Lato" pitchFamily="34" charset="0"/>
              </a:rPr>
              <a:t>: 38</a:t>
            </a:r>
          </a:p>
          <a:p>
            <a:r>
              <a:rPr lang="en-US" sz="1200" dirty="0" smtClean="0">
                <a:latin typeface="Lato" pitchFamily="34" charset="0"/>
              </a:rPr>
              <a:t>Gender: female</a:t>
            </a:r>
          </a:p>
          <a:p>
            <a:r>
              <a:rPr lang="en-US" sz="1200" dirty="0" smtClean="0">
                <a:latin typeface="Lato" pitchFamily="34" charset="0"/>
              </a:rPr>
              <a:t>General Income: $45,000</a:t>
            </a:r>
          </a:p>
          <a:p>
            <a:r>
              <a:rPr lang="en-US" sz="1200" dirty="0" smtClean="0">
                <a:latin typeface="Lato" pitchFamily="34" charset="0"/>
              </a:rPr>
              <a:t>Education: </a:t>
            </a:r>
            <a:r>
              <a:rPr lang="en-US" sz="1200" dirty="0" smtClean="0">
                <a:latin typeface="Lato" pitchFamily="34" charset="0"/>
              </a:rPr>
              <a:t>BA Art Education</a:t>
            </a:r>
            <a:endParaRPr lang="en-US" sz="1200" dirty="0" smtClean="0">
              <a:latin typeface="Lato" pitchFamily="34" charset="0"/>
            </a:endParaRPr>
          </a:p>
          <a:p>
            <a:r>
              <a:rPr lang="en-US" sz="1200" dirty="0" smtClean="0">
                <a:latin typeface="Lato" pitchFamily="34" charset="0"/>
              </a:rPr>
              <a:t>Tech level: </a:t>
            </a:r>
            <a:r>
              <a:rPr lang="en-US" sz="1200" dirty="0" smtClean="0">
                <a:latin typeface="Lato" pitchFamily="34" charset="0"/>
              </a:rPr>
              <a:t>Mid-High</a:t>
            </a:r>
            <a:endParaRPr lang="en-US" sz="1200" dirty="0" smtClean="0">
              <a:latin typeface="Lato" pitchFamily="34" charset="0"/>
            </a:endParaRPr>
          </a:p>
          <a:p>
            <a:r>
              <a:rPr lang="en-US" sz="1200" dirty="0" smtClean="0">
                <a:latin typeface="Lato" pitchFamily="34" charset="0"/>
              </a:rPr>
              <a:t>Job: Self-employed </a:t>
            </a:r>
            <a:r>
              <a:rPr lang="en-US" sz="1200" dirty="0" err="1" smtClean="0">
                <a:latin typeface="Lato" pitchFamily="34" charset="0"/>
              </a:rPr>
              <a:t>Etsy</a:t>
            </a:r>
            <a:r>
              <a:rPr lang="en-US" sz="1200" dirty="0" smtClean="0">
                <a:latin typeface="Lato" pitchFamily="34" charset="0"/>
              </a:rPr>
              <a:t> seller</a:t>
            </a:r>
          </a:p>
          <a:p>
            <a:r>
              <a:rPr lang="en-US" sz="1200" dirty="0" smtClean="0">
                <a:latin typeface="Lato" pitchFamily="34" charset="0"/>
              </a:rPr>
              <a:t>Early Adopter: No</a:t>
            </a:r>
          </a:p>
          <a:p>
            <a:r>
              <a:rPr lang="en-US" sz="1200" dirty="0" smtClean="0">
                <a:latin typeface="Lato" pitchFamily="34" charset="0"/>
              </a:rPr>
              <a:t>Skill: </a:t>
            </a:r>
            <a:r>
              <a:rPr lang="en-US" sz="1200" dirty="0" smtClean="0">
                <a:latin typeface="Lato" pitchFamily="34" charset="0"/>
              </a:rPr>
              <a:t>Creative</a:t>
            </a:r>
          </a:p>
          <a:p>
            <a:r>
              <a:rPr lang="en-US" sz="1200" dirty="0" smtClean="0">
                <a:latin typeface="Lato" pitchFamily="34" charset="0"/>
              </a:rPr>
              <a:t>Buyer: </a:t>
            </a:r>
            <a:r>
              <a:rPr lang="en-US" sz="1200" dirty="0" smtClean="0">
                <a:latin typeface="Lato" pitchFamily="34" charset="0"/>
              </a:rPr>
              <a:t>no</a:t>
            </a:r>
            <a:endParaRPr lang="en-US" sz="1200" dirty="0" smtClean="0">
              <a:latin typeface="Lato" pitchFamily="34" charset="0"/>
            </a:endParaRPr>
          </a:p>
          <a:p>
            <a:r>
              <a:rPr lang="en-US" sz="1200" dirty="0" smtClean="0">
                <a:latin typeface="Lato" pitchFamily="34" charset="0"/>
              </a:rPr>
              <a:t>Seller: yes</a:t>
            </a:r>
          </a:p>
          <a:p>
            <a:r>
              <a:rPr lang="en-US" sz="1200" dirty="0" smtClean="0">
                <a:latin typeface="Lato" pitchFamily="34" charset="0"/>
              </a:rPr>
              <a:t>Lives in </a:t>
            </a:r>
            <a:r>
              <a:rPr lang="en-US" sz="1200" dirty="0" smtClean="0">
                <a:latin typeface="Lato" pitchFamily="34" charset="0"/>
              </a:rPr>
              <a:t>an urban area</a:t>
            </a:r>
            <a:endParaRPr lang="en-US" sz="1200" dirty="0" smtClean="0">
              <a:latin typeface="Lato" pitchFamily="34" charset="0"/>
            </a:endParaRPr>
          </a:p>
          <a:p>
            <a:endParaRPr lang="en-US" dirty="0">
              <a:latin typeface="Lato" pitchFamily="34" charset="0"/>
            </a:endParaRPr>
          </a:p>
        </p:txBody>
      </p:sp>
      <p:sp>
        <p:nvSpPr>
          <p:cNvPr id="4" name="Rectangle 3"/>
          <p:cNvSpPr/>
          <p:nvPr/>
        </p:nvSpPr>
        <p:spPr>
          <a:xfrm>
            <a:off x="5257800" y="1828800"/>
            <a:ext cx="3048000" cy="3200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smtClean="0">
                <a:latin typeface="Lato" pitchFamily="34" charset="0"/>
              </a:rPr>
              <a:t>Gabriella is an avid painter and up-cycler who found </a:t>
            </a:r>
            <a:r>
              <a:rPr lang="en-US" sz="1200" dirty="0" err="1" smtClean="0">
                <a:latin typeface="Lato" pitchFamily="34" charset="0"/>
              </a:rPr>
              <a:t>Etsy</a:t>
            </a:r>
            <a:r>
              <a:rPr lang="en-US" sz="1200" dirty="0" smtClean="0">
                <a:latin typeface="Lato" pitchFamily="34" charset="0"/>
              </a:rPr>
              <a:t> in 2009 and made it into a full-time gig in 2011. Her most successful seller are her Custom Painted Dining Chairs, which are inspired by Van Gogh, </a:t>
            </a:r>
            <a:r>
              <a:rPr lang="en-US" sz="1200" dirty="0" err="1" smtClean="0">
                <a:latin typeface="Lato" pitchFamily="34" charset="0"/>
              </a:rPr>
              <a:t>Frida</a:t>
            </a:r>
            <a:r>
              <a:rPr lang="en-US" sz="1200" dirty="0" smtClean="0">
                <a:latin typeface="Lato" pitchFamily="34" charset="0"/>
              </a:rPr>
              <a:t> Kahlo, Picasso and more.</a:t>
            </a:r>
          </a:p>
          <a:p>
            <a:pPr algn="ctr"/>
            <a:endParaRPr lang="en-US" sz="1200" dirty="0">
              <a:latin typeface="Lato" pitchFamily="34" charset="0"/>
            </a:endParaRPr>
          </a:p>
          <a:p>
            <a:pPr algn="ctr"/>
            <a:r>
              <a:rPr lang="en-US" sz="1200" dirty="0" smtClean="0">
                <a:latin typeface="Lato" pitchFamily="34" charset="0"/>
              </a:rPr>
              <a:t>Her biggest frustration with </a:t>
            </a:r>
            <a:r>
              <a:rPr lang="en-US" sz="1200" dirty="0" err="1" smtClean="0">
                <a:latin typeface="Lato" pitchFamily="34" charset="0"/>
              </a:rPr>
              <a:t>Etsy</a:t>
            </a:r>
            <a:r>
              <a:rPr lang="en-US" sz="1200" dirty="0" smtClean="0">
                <a:latin typeface="Lato" pitchFamily="34" charset="0"/>
              </a:rPr>
              <a:t> is the separation of the browsing and seller app. She wants to be able to easily see what her buyers are seeing without flipping back and forth between apps.</a:t>
            </a:r>
            <a:endParaRPr lang="en-US" sz="1200" dirty="0">
              <a:latin typeface="Lato" pitchFamily="34" charset="0"/>
            </a:endParaRPr>
          </a:p>
        </p:txBody>
      </p:sp>
      <p:pic>
        <p:nvPicPr>
          <p:cNvPr id="2050" name="Picture 2" descr="Image result for Gabriella painter"/>
          <p:cNvPicPr>
            <a:picLocks noChangeAspect="1" noChangeArrowheads="1"/>
          </p:cNvPicPr>
          <p:nvPr/>
        </p:nvPicPr>
        <p:blipFill>
          <a:blip r:embed="rId3" cstate="print"/>
          <a:srcRect/>
          <a:stretch>
            <a:fillRect/>
          </a:stretch>
        </p:blipFill>
        <p:spPr bwMode="auto">
          <a:xfrm>
            <a:off x="3048000" y="3962400"/>
            <a:ext cx="2590800" cy="2590800"/>
          </a:xfrm>
          <a:prstGeom prst="ellipse">
            <a:avLst/>
          </a:prstGeom>
          <a:noFill/>
          <a:effectLst>
            <a:softEdge rad="127000"/>
          </a:effectLst>
        </p:spPr>
      </p:pic>
      <p:pic>
        <p:nvPicPr>
          <p:cNvPr id="2052" name="Picture 4" descr="Image result for famous paintings on dining chairs"/>
          <p:cNvPicPr>
            <a:picLocks noChangeAspect="1" noChangeArrowheads="1"/>
          </p:cNvPicPr>
          <p:nvPr/>
        </p:nvPicPr>
        <p:blipFill>
          <a:blip r:embed="rId4" cstate="print"/>
          <a:srcRect/>
          <a:stretch>
            <a:fillRect/>
          </a:stretch>
        </p:blipFill>
        <p:spPr bwMode="auto">
          <a:xfrm>
            <a:off x="3505200" y="1524000"/>
            <a:ext cx="1676400" cy="2514601"/>
          </a:xfrm>
          <a:prstGeom prst="ellipse">
            <a:avLst/>
          </a:prstGeom>
          <a:noFill/>
          <a:effectLst>
            <a:softEdge rad="127000"/>
          </a:effectLst>
        </p:spPr>
      </p:pic>
      <p:sp>
        <p:nvSpPr>
          <p:cNvPr id="7" name="Slide Number Placeholder 6"/>
          <p:cNvSpPr>
            <a:spLocks noGrp="1"/>
          </p:cNvSpPr>
          <p:nvPr>
            <p:ph type="sldNum" sz="quarter" idx="15"/>
          </p:nvPr>
        </p:nvSpPr>
        <p:spPr/>
        <p:txBody>
          <a:bodyPr/>
          <a:lstStyle/>
          <a:p>
            <a:fld id="{95F0B3D9-2096-409E-9C5D-C1393717575B}"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Statement</a:t>
            </a:r>
            <a:endParaRPr lang="en-US" dirty="0"/>
          </a:p>
        </p:txBody>
      </p:sp>
      <p:sp>
        <p:nvSpPr>
          <p:cNvPr id="3" name="Content Placeholder 2"/>
          <p:cNvSpPr>
            <a:spLocks noGrp="1"/>
          </p:cNvSpPr>
          <p:nvPr>
            <p:ph sz="quarter" idx="1"/>
          </p:nvPr>
        </p:nvSpPr>
        <p:spPr/>
        <p:txBody>
          <a:bodyPr/>
          <a:lstStyle/>
          <a:p>
            <a:pPr lvl="1"/>
            <a:endParaRPr lang="en-US" dirty="0" smtClean="0"/>
          </a:p>
          <a:p>
            <a:pPr lvl="1">
              <a:buNone/>
            </a:pPr>
            <a:r>
              <a:rPr lang="en-US" dirty="0" smtClean="0"/>
              <a:t>How might artisans of hand-crafted items, who don’t </a:t>
            </a:r>
            <a:r>
              <a:rPr lang="en-US" dirty="0" smtClean="0"/>
              <a:t>want to be involved in mass retail, market and sell their products to consumers who prefer buying from small businesses without having to sign in to more than one account/app/device?</a:t>
            </a:r>
            <a:endParaRPr lang="en-US" dirty="0" smtClean="0"/>
          </a:p>
          <a:p>
            <a:pPr lvl="1"/>
            <a:endParaRPr lang="en-US" dirty="0"/>
          </a:p>
        </p:txBody>
      </p:sp>
      <p:sp>
        <p:nvSpPr>
          <p:cNvPr id="4" name="Slide Number Placeholder 3"/>
          <p:cNvSpPr>
            <a:spLocks noGrp="1"/>
          </p:cNvSpPr>
          <p:nvPr>
            <p:ph type="sldNum" sz="quarter" idx="15"/>
          </p:nvPr>
        </p:nvSpPr>
        <p:spPr/>
        <p:txBody>
          <a:bodyPr/>
          <a:lstStyle/>
          <a:p>
            <a:fld id="{95F0B3D9-2096-409E-9C5D-C1393717575B}" type="slidenum">
              <a:rPr lang="en-US" smtClean="0"/>
              <a:t>12</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Imaginarium</a:t>
            </a:r>
            <a:endParaRPr lang="en-US" dirty="0"/>
          </a:p>
        </p:txBody>
      </p:sp>
      <p:sp>
        <p:nvSpPr>
          <p:cNvPr id="3" name="Content Placeholder 2"/>
          <p:cNvSpPr>
            <a:spLocks noGrp="1"/>
          </p:cNvSpPr>
          <p:nvPr>
            <p:ph sz="quarter" idx="1"/>
          </p:nvPr>
        </p:nvSpPr>
        <p:spPr/>
        <p:txBody>
          <a:bodyPr/>
          <a:lstStyle/>
          <a:p>
            <a:r>
              <a:rPr lang="en-US" dirty="0" smtClean="0"/>
              <a:t>IMAGINARIUM is the online marketplace that helps people find hand-crafted items from real artisans running real, small businesses.</a:t>
            </a:r>
            <a:endParaRPr lang="en-US" dirty="0"/>
          </a:p>
        </p:txBody>
      </p:sp>
      <p:sp>
        <p:nvSpPr>
          <p:cNvPr id="4" name="Slide Number Placeholder 3"/>
          <p:cNvSpPr>
            <a:spLocks noGrp="1"/>
          </p:cNvSpPr>
          <p:nvPr>
            <p:ph type="sldNum" sz="quarter" idx="15"/>
          </p:nvPr>
        </p:nvSpPr>
        <p:spPr/>
        <p:txBody>
          <a:bodyPr/>
          <a:lstStyle/>
          <a:p>
            <a:fld id="{95F0B3D9-2096-409E-9C5D-C1393717575B}"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Logo</a:t>
            </a:r>
            <a:endParaRPr lang="en-US" dirty="0"/>
          </a:p>
        </p:txBody>
      </p:sp>
      <p:sp>
        <p:nvSpPr>
          <p:cNvPr id="3" name="Content Placeholder 2"/>
          <p:cNvSpPr>
            <a:spLocks noGrp="1"/>
          </p:cNvSpPr>
          <p:nvPr>
            <p:ph sz="quarter" idx="1"/>
          </p:nvPr>
        </p:nvSpPr>
        <p:spPr>
          <a:xfrm>
            <a:off x="2209800" y="2895600"/>
            <a:ext cx="4724400" cy="838200"/>
          </a:xfrm>
        </p:spPr>
        <p:txBody>
          <a:bodyPr/>
          <a:lstStyle/>
          <a:p>
            <a:pPr marL="274320" lvl="2" indent="-274320">
              <a:spcBef>
                <a:spcPts val="600"/>
              </a:spcBef>
              <a:buClr>
                <a:schemeClr val="accent1"/>
              </a:buClr>
              <a:buSzPct val="70000"/>
              <a:buNone/>
            </a:pPr>
            <a:r>
              <a:rPr lang="en-US" sz="4800" dirty="0" smtClean="0">
                <a:solidFill>
                  <a:schemeClr val="accent4">
                    <a:lumMod val="75000"/>
                  </a:schemeClr>
                </a:solidFill>
                <a:latin typeface="Crimson Text SemiBold" pitchFamily="2" charset="0"/>
              </a:rPr>
              <a:t>IMAGINARIUM </a:t>
            </a:r>
            <a:endParaRPr lang="en-US" sz="4800" dirty="0" smtClean="0">
              <a:solidFill>
                <a:schemeClr val="accent4">
                  <a:lumMod val="75000"/>
                </a:schemeClr>
              </a:solidFill>
              <a:latin typeface="Crimson Text SemiBold" pitchFamily="2" charset="0"/>
            </a:endParaRPr>
          </a:p>
          <a:p>
            <a:pPr marL="274320" lvl="2" indent="-274320">
              <a:spcBef>
                <a:spcPts val="600"/>
              </a:spcBef>
              <a:buClr>
                <a:schemeClr val="accent1"/>
              </a:buClr>
              <a:buSzPct val="70000"/>
            </a:pPr>
            <a:endParaRPr lang="en-US" sz="2800" dirty="0" smtClean="0">
              <a:solidFill>
                <a:schemeClr val="accent4">
                  <a:lumMod val="75000"/>
                </a:schemeClr>
              </a:solidFill>
              <a:latin typeface="Crimson Text SemiBold" pitchFamily="2" charset="0"/>
            </a:endParaRPr>
          </a:p>
          <a:p>
            <a:endParaRPr lang="en-US" dirty="0"/>
          </a:p>
        </p:txBody>
      </p:sp>
      <p:sp>
        <p:nvSpPr>
          <p:cNvPr id="4" name="Rectangle 3"/>
          <p:cNvSpPr/>
          <p:nvPr/>
        </p:nvSpPr>
        <p:spPr>
          <a:xfrm>
            <a:off x="2057400" y="1828800"/>
            <a:ext cx="5012911" cy="923330"/>
          </a:xfrm>
          <a:prstGeom prst="rect">
            <a:avLst/>
          </a:prstGeom>
          <a:noFill/>
        </p:spPr>
        <p:txBody>
          <a:bodyPr wrap="none" lIns="91440" tIns="45720" rIns="91440" bIns="45720">
            <a:spAutoFit/>
          </a:bodyPr>
          <a:lstStyle/>
          <a:p>
            <a:pPr algn="ctr"/>
            <a:r>
              <a:rPr lang="en-US" sz="5400" b="1" dirty="0" smtClean="0">
                <a:ln w="10541" cmpd="sng">
                  <a:gradFill flip="none" rotWithShape="1">
                    <a:gsLst>
                      <a:gs pos="41000">
                        <a:schemeClr val="accent4"/>
                      </a:gs>
                      <a:gs pos="50000">
                        <a:schemeClr val="accent1">
                          <a:lumMod val="60000"/>
                          <a:lumOff val="40000"/>
                        </a:schemeClr>
                      </a:gs>
                      <a:gs pos="100000">
                        <a:schemeClr val="tx2"/>
                      </a:gs>
                    </a:gsLst>
                    <a:lin ang="0" scaled="0"/>
                    <a:tileRect/>
                  </a:gradFill>
                  <a:prstDash val="solid"/>
                </a:ln>
                <a:gradFill flip="none" rotWithShape="1">
                  <a:gsLst>
                    <a:gs pos="31000">
                      <a:schemeClr val="accent4">
                        <a:lumMod val="75000"/>
                      </a:schemeClr>
                    </a:gs>
                    <a:gs pos="68000">
                      <a:schemeClr val="accent1"/>
                    </a:gs>
                    <a:gs pos="70000">
                      <a:schemeClr val="accent1">
                        <a:lumMod val="75000"/>
                      </a:schemeClr>
                    </a:gs>
                    <a:gs pos="100000">
                      <a:schemeClr val="tx2">
                        <a:lumMod val="75000"/>
                      </a:schemeClr>
                    </a:gs>
                  </a:gsLst>
                  <a:lin ang="0" scaled="1"/>
                  <a:tileRect/>
                </a:gradFill>
                <a:latin typeface="Crimson Text SemiBold" pitchFamily="2" charset="0"/>
              </a:rPr>
              <a:t>IMAGINARIUM</a:t>
            </a:r>
            <a:endParaRPr lang="en-US" sz="5400" b="1" dirty="0">
              <a:ln w="10541" cmpd="sng">
                <a:gradFill flip="none" rotWithShape="1">
                  <a:gsLst>
                    <a:gs pos="41000">
                      <a:schemeClr val="accent4"/>
                    </a:gs>
                    <a:gs pos="50000">
                      <a:schemeClr val="accent1">
                        <a:lumMod val="60000"/>
                        <a:lumOff val="40000"/>
                      </a:schemeClr>
                    </a:gs>
                    <a:gs pos="100000">
                      <a:schemeClr val="tx2"/>
                    </a:gs>
                  </a:gsLst>
                  <a:lin ang="0" scaled="0"/>
                  <a:tileRect/>
                </a:gradFill>
                <a:prstDash val="solid"/>
              </a:ln>
              <a:gradFill flip="none" rotWithShape="1">
                <a:gsLst>
                  <a:gs pos="31000">
                    <a:schemeClr val="accent4">
                      <a:lumMod val="75000"/>
                    </a:schemeClr>
                  </a:gs>
                  <a:gs pos="68000">
                    <a:schemeClr val="accent1"/>
                  </a:gs>
                  <a:gs pos="70000">
                    <a:schemeClr val="accent1">
                      <a:lumMod val="75000"/>
                    </a:schemeClr>
                  </a:gs>
                  <a:gs pos="100000">
                    <a:schemeClr val="tx2">
                      <a:lumMod val="75000"/>
                    </a:schemeClr>
                  </a:gs>
                </a:gsLst>
                <a:lin ang="0" scaled="1"/>
                <a:tileRect/>
              </a:gradFill>
            </a:endParaRPr>
          </a:p>
        </p:txBody>
      </p:sp>
      <p:sp>
        <p:nvSpPr>
          <p:cNvPr id="5" name="Content Placeholder 2"/>
          <p:cNvSpPr txBox="1">
            <a:spLocks/>
          </p:cNvSpPr>
          <p:nvPr/>
        </p:nvSpPr>
        <p:spPr>
          <a:xfrm>
            <a:off x="2209800" y="4648200"/>
            <a:ext cx="4724400" cy="838200"/>
          </a:xfrm>
          <a:prstGeom prst="rect">
            <a:avLst/>
          </a:prstGeom>
        </p:spPr>
        <p:txBody>
          <a:bodyPr vert="horz">
            <a:normAutofit/>
          </a:bodyPr>
          <a:lstStyle/>
          <a:p>
            <a:pPr marL="274320" marR="0" lvl="2"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US" sz="4800" b="0" i="0" u="none" strike="noStrike" kern="1200" cap="none" spc="0" normalizeH="0" baseline="0" noProof="0" dirty="0" smtClean="0">
                <a:ln>
                  <a:noFill/>
                </a:ln>
                <a:solidFill>
                  <a:schemeClr val="tx2">
                    <a:lumMod val="75000"/>
                  </a:schemeClr>
                </a:solidFill>
                <a:effectLst/>
                <a:uLnTx/>
                <a:uFillTx/>
                <a:latin typeface="Crimson Text SemiBold" pitchFamily="2" charset="0"/>
                <a:ea typeface="+mn-ea"/>
                <a:cs typeface="+mn-cs"/>
              </a:rPr>
              <a:t>IMAGINARIUM </a:t>
            </a:r>
          </a:p>
          <a:p>
            <a:pPr marL="274320" marR="0" lvl="2"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US" sz="2800" b="0" i="0" u="none" strike="noStrike" kern="1200" cap="none" spc="0" normalizeH="0" baseline="0" noProof="0" dirty="0" smtClean="0">
              <a:ln>
                <a:noFill/>
              </a:ln>
              <a:solidFill>
                <a:schemeClr val="accent4">
                  <a:lumMod val="75000"/>
                </a:schemeClr>
              </a:solidFill>
              <a:effectLst/>
              <a:uLnTx/>
              <a:uFillTx/>
              <a:latin typeface="Crimson Text SemiBold" pitchFamily="2" charset="0"/>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US" sz="2400" b="0" i="0" u="none" strike="noStrike" kern="1200" cap="none" spc="0" normalizeH="0" baseline="0" noProof="0" dirty="0">
              <a:ln>
                <a:noFill/>
              </a:ln>
              <a:solidFill>
                <a:schemeClr val="tx1"/>
              </a:solidFill>
              <a:effectLst/>
              <a:uLnTx/>
              <a:uFillTx/>
              <a:latin typeface="Lato" pitchFamily="34" charset="0"/>
              <a:ea typeface="+mn-ea"/>
              <a:cs typeface="+mn-cs"/>
            </a:endParaRPr>
          </a:p>
        </p:txBody>
      </p:sp>
      <p:sp>
        <p:nvSpPr>
          <p:cNvPr id="6" name="Content Placeholder 2"/>
          <p:cNvSpPr txBox="1">
            <a:spLocks/>
          </p:cNvSpPr>
          <p:nvPr/>
        </p:nvSpPr>
        <p:spPr>
          <a:xfrm>
            <a:off x="2209800" y="3733800"/>
            <a:ext cx="4724400" cy="838200"/>
          </a:xfrm>
          <a:prstGeom prst="rect">
            <a:avLst/>
          </a:prstGeom>
        </p:spPr>
        <p:txBody>
          <a:bodyPr vert="horz">
            <a:normAutofit/>
          </a:bodyPr>
          <a:lstStyle/>
          <a:p>
            <a:pPr marL="274320" marR="0" lvl="2"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US" sz="4800" b="0" i="0" u="none" strike="noStrike" kern="1200" cap="none" spc="0" normalizeH="0" baseline="0" noProof="0" dirty="0" smtClean="0">
                <a:ln>
                  <a:noFill/>
                </a:ln>
                <a:solidFill>
                  <a:schemeClr val="accent1">
                    <a:lumMod val="75000"/>
                  </a:schemeClr>
                </a:solidFill>
                <a:effectLst/>
                <a:uLnTx/>
                <a:uFillTx/>
                <a:latin typeface="Crimson Text SemiBold" pitchFamily="2" charset="0"/>
                <a:ea typeface="+mn-ea"/>
                <a:cs typeface="+mn-cs"/>
              </a:rPr>
              <a:t>IMAGINARIUM </a:t>
            </a:r>
          </a:p>
          <a:p>
            <a:pPr marL="274320" marR="0" lvl="2"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US" sz="2800" b="0" i="0" u="none" strike="noStrike" kern="1200" cap="none" spc="0" normalizeH="0" baseline="0" noProof="0" dirty="0" smtClean="0">
              <a:ln>
                <a:noFill/>
              </a:ln>
              <a:solidFill>
                <a:schemeClr val="accent4">
                  <a:lumMod val="75000"/>
                </a:schemeClr>
              </a:solidFill>
              <a:effectLst/>
              <a:uLnTx/>
              <a:uFillTx/>
              <a:latin typeface="Crimson Text SemiBold" pitchFamily="2" charset="0"/>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US" sz="2400" b="0" i="0" u="none" strike="noStrike" kern="1200" cap="none" spc="0" normalizeH="0" baseline="0" noProof="0" dirty="0">
              <a:ln>
                <a:noFill/>
              </a:ln>
              <a:solidFill>
                <a:schemeClr val="tx1"/>
              </a:solidFill>
              <a:effectLst/>
              <a:uLnTx/>
              <a:uFillTx/>
              <a:latin typeface="Lato" pitchFamily="34" charset="0"/>
              <a:ea typeface="+mn-ea"/>
              <a:cs typeface="+mn-cs"/>
            </a:endParaRPr>
          </a:p>
        </p:txBody>
      </p:sp>
      <p:sp>
        <p:nvSpPr>
          <p:cNvPr id="7" name="Slide Number Placeholder 6"/>
          <p:cNvSpPr>
            <a:spLocks noGrp="1"/>
          </p:cNvSpPr>
          <p:nvPr>
            <p:ph type="sldNum" sz="quarter" idx="15"/>
          </p:nvPr>
        </p:nvSpPr>
        <p:spPr/>
        <p:txBody>
          <a:bodyPr/>
          <a:lstStyle/>
          <a:p>
            <a:fld id="{95F0B3D9-2096-409E-9C5D-C1393717575B}"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Palette</a:t>
            </a:r>
            <a:endParaRPr lang="en-US" dirty="0"/>
          </a:p>
        </p:txBody>
      </p:sp>
      <p:graphicFrame>
        <p:nvGraphicFramePr>
          <p:cNvPr id="4" name="Content Placeholder 3"/>
          <p:cNvGraphicFramePr>
            <a:graphicFrameLocks noGrp="1"/>
          </p:cNvGraphicFramePr>
          <p:nvPr>
            <p:ph sz="quarter" idx="1"/>
          </p:nvPr>
        </p:nvGraphicFramePr>
        <p:xfrm>
          <a:off x="457200" y="1600201"/>
          <a:ext cx="7467600" cy="5065939"/>
        </p:xfrm>
        <a:graphic>
          <a:graphicData uri="http://schemas.openxmlformats.org/drawingml/2006/table">
            <a:tbl>
              <a:tblPr firstRow="1" bandRow="1">
                <a:tableStyleId>{5C22544A-7EE6-4342-B048-85BDC9FD1C3A}</a:tableStyleId>
              </a:tblPr>
              <a:tblGrid>
                <a:gridCol w="1493520"/>
                <a:gridCol w="1493520"/>
                <a:gridCol w="1493520"/>
                <a:gridCol w="1493520"/>
                <a:gridCol w="1493520"/>
              </a:tblGrid>
              <a:tr h="609599">
                <a:tc>
                  <a:txBody>
                    <a:bodyPr/>
                    <a:lstStyle/>
                    <a:p>
                      <a:r>
                        <a:rPr lang="en-US" dirty="0" smtClean="0">
                          <a:solidFill>
                            <a:sysClr val="windowText" lastClr="000000"/>
                          </a:solidFill>
                          <a:latin typeface="Lato" pitchFamily="34" charset="0"/>
                        </a:rPr>
                        <a:t>Orange </a:t>
                      </a:r>
                    </a:p>
                    <a:p>
                      <a:r>
                        <a:rPr lang="en-US" sz="1200" b="0" dirty="0" smtClean="0">
                          <a:solidFill>
                            <a:sysClr val="windowText" lastClr="000000"/>
                          </a:solidFill>
                          <a:latin typeface="Lato" pitchFamily="34" charset="0"/>
                        </a:rPr>
                        <a:t>RGB(254, 134, 55)</a:t>
                      </a:r>
                      <a:endParaRPr lang="en-US" sz="1200" b="0" dirty="0">
                        <a:solidFill>
                          <a:sysClr val="windowText" lastClr="000000"/>
                        </a:solidFill>
                        <a:latin typeface="Lato" pitchFamily="34" charset="0"/>
                      </a:endParaRPr>
                    </a:p>
                  </a:txBody>
                  <a:tcPr marL="82973" marR="82973">
                    <a:solidFill>
                      <a:schemeClr val="bg1"/>
                    </a:solidFill>
                  </a:tcPr>
                </a:tc>
                <a:tc>
                  <a:txBody>
                    <a:bodyPr/>
                    <a:lstStyle/>
                    <a:p>
                      <a:r>
                        <a:rPr lang="en-US" dirty="0" smtClean="0">
                          <a:solidFill>
                            <a:sysClr val="windowText" lastClr="000000"/>
                          </a:solidFill>
                          <a:latin typeface="Lato" pitchFamily="34" charset="0"/>
                        </a:rPr>
                        <a:t>Gold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ysClr val="windowText" lastClr="000000"/>
                          </a:solidFill>
                          <a:latin typeface="Lato" pitchFamily="34" charset="0"/>
                        </a:rPr>
                        <a:t>RGB(208,168,10)</a:t>
                      </a:r>
                    </a:p>
                  </a:txBody>
                  <a:tcPr marL="82973" marR="82973">
                    <a:solidFill>
                      <a:schemeClr val="bg1"/>
                    </a:solidFill>
                  </a:tcPr>
                </a:tc>
                <a:tc>
                  <a:txBody>
                    <a:bodyPr/>
                    <a:lstStyle/>
                    <a:p>
                      <a:r>
                        <a:rPr lang="en-US" dirty="0" smtClean="0">
                          <a:solidFill>
                            <a:sysClr val="windowText" lastClr="000000"/>
                          </a:solidFill>
                          <a:latin typeface="Lato" pitchFamily="34" charset="0"/>
                        </a:rPr>
                        <a:t>Blue-Gray</a:t>
                      </a:r>
                    </a:p>
                    <a:p>
                      <a:r>
                        <a:rPr lang="en-US" sz="1200" b="0" dirty="0" smtClean="0">
                          <a:solidFill>
                            <a:sysClr val="windowText" lastClr="000000"/>
                          </a:solidFill>
                          <a:latin typeface="Lato" pitchFamily="34" charset="0"/>
                        </a:rPr>
                        <a:t>RGB(44,48,54)</a:t>
                      </a:r>
                      <a:endParaRPr lang="en-US" sz="1200" b="0" dirty="0">
                        <a:solidFill>
                          <a:sysClr val="windowText" lastClr="000000"/>
                        </a:solidFill>
                        <a:latin typeface="Lato" pitchFamily="34" charset="0"/>
                      </a:endParaRPr>
                    </a:p>
                  </a:txBody>
                  <a:tcPr marL="82973" marR="82973">
                    <a:solidFill>
                      <a:schemeClr val="bg1"/>
                    </a:solidFill>
                  </a:tcPr>
                </a:tc>
                <a:tc>
                  <a:txBody>
                    <a:bodyPr/>
                    <a:lstStyle/>
                    <a:p>
                      <a:r>
                        <a:rPr lang="en-US" dirty="0" smtClean="0">
                          <a:solidFill>
                            <a:sysClr val="windowText" lastClr="000000"/>
                          </a:solidFill>
                          <a:latin typeface="Lato" pitchFamily="34" charset="0"/>
                        </a:rPr>
                        <a:t>White</a:t>
                      </a:r>
                      <a:br>
                        <a:rPr lang="en-US" dirty="0" smtClean="0">
                          <a:solidFill>
                            <a:sysClr val="windowText" lastClr="000000"/>
                          </a:solidFill>
                          <a:latin typeface="Lato" pitchFamily="34" charset="0"/>
                        </a:rPr>
                      </a:br>
                      <a:r>
                        <a:rPr lang="en-US" sz="1200" b="0" dirty="0" smtClean="0">
                          <a:solidFill>
                            <a:sysClr val="windowText" lastClr="000000"/>
                          </a:solidFill>
                          <a:latin typeface="Lato" pitchFamily="34" charset="0"/>
                        </a:rPr>
                        <a:t>RGB(255,255,255)</a:t>
                      </a:r>
                      <a:endParaRPr lang="en-US" sz="1200" dirty="0">
                        <a:solidFill>
                          <a:sysClr val="windowText" lastClr="000000"/>
                        </a:solidFill>
                        <a:latin typeface="Lato" pitchFamily="34" charset="0"/>
                      </a:endParaRPr>
                    </a:p>
                  </a:txBody>
                  <a:tcPr marL="82973" marR="82973">
                    <a:solidFill>
                      <a:schemeClr val="bg1"/>
                    </a:solidFill>
                  </a:tcPr>
                </a:tc>
                <a:tc>
                  <a:txBody>
                    <a:bodyPr/>
                    <a:lstStyle/>
                    <a:p>
                      <a:r>
                        <a:rPr lang="en-US" dirty="0" smtClean="0">
                          <a:solidFill>
                            <a:sysClr val="windowText" lastClr="000000"/>
                          </a:solidFill>
                          <a:latin typeface="Lato" pitchFamily="34" charset="0"/>
                        </a:rPr>
                        <a:t>Peach</a:t>
                      </a:r>
                    </a:p>
                    <a:p>
                      <a:r>
                        <a:rPr lang="en-US" sz="1200" b="0" dirty="0" smtClean="0">
                          <a:solidFill>
                            <a:sysClr val="windowText" lastClr="000000"/>
                          </a:solidFill>
                          <a:latin typeface="Lato" pitchFamily="34" charset="0"/>
                        </a:rPr>
                        <a:t>RGB(255,217,206)</a:t>
                      </a:r>
                      <a:endParaRPr lang="en-US" sz="1200" b="0" dirty="0">
                        <a:solidFill>
                          <a:sysClr val="windowText" lastClr="000000"/>
                        </a:solidFill>
                        <a:latin typeface="Lato" pitchFamily="34" charset="0"/>
                      </a:endParaRPr>
                    </a:p>
                  </a:txBody>
                  <a:tcPr marL="82973" marR="82973">
                    <a:solidFill>
                      <a:schemeClr val="bg1"/>
                    </a:solidFill>
                  </a:tcPr>
                </a:tc>
              </a:tr>
              <a:tr h="3072496">
                <a:tc>
                  <a:txBody>
                    <a:bodyPr/>
                    <a:lstStyle/>
                    <a:p>
                      <a:endParaRPr lang="en-US" dirty="0"/>
                    </a:p>
                  </a:txBody>
                  <a:tcPr marL="82973" marR="82973">
                    <a:solidFill>
                      <a:schemeClr val="accent1"/>
                    </a:solidFill>
                  </a:tcPr>
                </a:tc>
                <a:tc>
                  <a:txBody>
                    <a:bodyPr/>
                    <a:lstStyle/>
                    <a:p>
                      <a:endParaRPr lang="en-US" dirty="0"/>
                    </a:p>
                  </a:txBody>
                  <a:tcPr marL="82973" marR="82973">
                    <a:solidFill>
                      <a:schemeClr val="accent4">
                        <a:lumMod val="75000"/>
                      </a:schemeClr>
                    </a:solidFill>
                  </a:tcPr>
                </a:tc>
                <a:tc>
                  <a:txBody>
                    <a:bodyPr/>
                    <a:lstStyle/>
                    <a:p>
                      <a:endParaRPr lang="en-US" dirty="0"/>
                    </a:p>
                  </a:txBody>
                  <a:tcPr marL="82973" marR="82973">
                    <a:solidFill>
                      <a:schemeClr val="tx2">
                        <a:lumMod val="50000"/>
                      </a:schemeClr>
                    </a:solidFill>
                  </a:tcPr>
                </a:tc>
                <a:tc>
                  <a:txBody>
                    <a:bodyPr/>
                    <a:lstStyle/>
                    <a:p>
                      <a:endParaRPr lang="en-US" dirty="0"/>
                    </a:p>
                  </a:txBody>
                  <a:tcPr marL="82973" marR="82973">
                    <a:solidFill>
                      <a:schemeClr val="bg1"/>
                    </a:solidFill>
                  </a:tcPr>
                </a:tc>
                <a:tc>
                  <a:txBody>
                    <a:bodyPr/>
                    <a:lstStyle/>
                    <a:p>
                      <a:endParaRPr lang="en-US" dirty="0"/>
                    </a:p>
                  </a:txBody>
                  <a:tcPr marL="82973" marR="82973"/>
                </a:tc>
              </a:tr>
              <a:tr h="1383844">
                <a:tc>
                  <a:txBody>
                    <a:bodyPr/>
                    <a:lstStyle/>
                    <a:p>
                      <a:r>
                        <a:rPr lang="en-US" dirty="0" smtClean="0">
                          <a:latin typeface="Lato" pitchFamily="34" charset="0"/>
                        </a:rPr>
                        <a:t>Main</a:t>
                      </a:r>
                      <a:r>
                        <a:rPr lang="en-US" baseline="0" dirty="0" smtClean="0">
                          <a:latin typeface="Lato" pitchFamily="34" charset="0"/>
                        </a:rPr>
                        <a:t> Accent</a:t>
                      </a:r>
                    </a:p>
                    <a:p>
                      <a:r>
                        <a:rPr lang="en-US" baseline="0" dirty="0" smtClean="0">
                          <a:latin typeface="Lato" pitchFamily="34" charset="0"/>
                        </a:rPr>
                        <a:t>Earthy</a:t>
                      </a:r>
                    </a:p>
                    <a:p>
                      <a:r>
                        <a:rPr lang="en-US" baseline="0" dirty="0" smtClean="0">
                          <a:latin typeface="Lato" pitchFamily="34" charset="0"/>
                        </a:rPr>
                        <a:t>Handmade</a:t>
                      </a:r>
                    </a:p>
                    <a:p>
                      <a:r>
                        <a:rPr lang="en-US" baseline="0" dirty="0" smtClean="0">
                          <a:latin typeface="Lato" pitchFamily="34" charset="0"/>
                        </a:rPr>
                        <a:t>Fun</a:t>
                      </a:r>
                      <a:endParaRPr lang="en-US" dirty="0">
                        <a:latin typeface="Lato" pitchFamily="34" charset="0"/>
                      </a:endParaRPr>
                    </a:p>
                  </a:txBody>
                  <a:tcPr marL="82973" marR="82973">
                    <a:solidFill>
                      <a:schemeClr val="bg1"/>
                    </a:solidFill>
                  </a:tcPr>
                </a:tc>
                <a:tc>
                  <a:txBody>
                    <a:bodyPr/>
                    <a:lstStyle/>
                    <a:p>
                      <a:r>
                        <a:rPr lang="en-US" dirty="0" smtClean="0">
                          <a:latin typeface="Lato" pitchFamily="34" charset="0"/>
                        </a:rPr>
                        <a:t>Main Color</a:t>
                      </a:r>
                    </a:p>
                    <a:p>
                      <a:r>
                        <a:rPr lang="en-US" dirty="0" smtClean="0">
                          <a:latin typeface="Lato" pitchFamily="34" charset="0"/>
                        </a:rPr>
                        <a:t>Traditional</a:t>
                      </a:r>
                    </a:p>
                    <a:p>
                      <a:r>
                        <a:rPr lang="en-US" dirty="0" smtClean="0">
                          <a:latin typeface="Lato" pitchFamily="34" charset="0"/>
                        </a:rPr>
                        <a:t>Valuable</a:t>
                      </a:r>
                    </a:p>
                    <a:p>
                      <a:r>
                        <a:rPr lang="en-US" dirty="0" smtClean="0">
                          <a:latin typeface="Lato" pitchFamily="34" charset="0"/>
                        </a:rPr>
                        <a:t>Happiness</a:t>
                      </a:r>
                    </a:p>
                  </a:txBody>
                  <a:tcPr marL="82973" marR="82973">
                    <a:solidFill>
                      <a:schemeClr val="bg1"/>
                    </a:solidFill>
                  </a:tcPr>
                </a:tc>
                <a:tc>
                  <a:txBody>
                    <a:bodyPr/>
                    <a:lstStyle/>
                    <a:p>
                      <a:r>
                        <a:rPr lang="en-US" dirty="0" smtClean="0">
                          <a:latin typeface="Lato" pitchFamily="34" charset="0"/>
                        </a:rPr>
                        <a:t>Font Color</a:t>
                      </a:r>
                    </a:p>
                    <a:p>
                      <a:r>
                        <a:rPr lang="en-US" dirty="0" smtClean="0">
                          <a:latin typeface="Lato" pitchFamily="34" charset="0"/>
                        </a:rPr>
                        <a:t>Easy to Read</a:t>
                      </a:r>
                    </a:p>
                    <a:p>
                      <a:r>
                        <a:rPr lang="en-US" dirty="0" smtClean="0">
                          <a:latin typeface="Lato" pitchFamily="34" charset="0"/>
                        </a:rPr>
                        <a:t>Not</a:t>
                      </a:r>
                      <a:r>
                        <a:rPr lang="en-US" baseline="0" dirty="0" smtClean="0">
                          <a:latin typeface="Lato" pitchFamily="34" charset="0"/>
                        </a:rPr>
                        <a:t> typical black</a:t>
                      </a:r>
                      <a:endParaRPr lang="en-US" dirty="0">
                        <a:latin typeface="Lato" pitchFamily="34" charset="0"/>
                      </a:endParaRPr>
                    </a:p>
                  </a:txBody>
                  <a:tcPr marL="82973" marR="82973">
                    <a:solidFill>
                      <a:schemeClr val="bg1"/>
                    </a:solidFill>
                  </a:tcPr>
                </a:tc>
                <a:tc>
                  <a:txBody>
                    <a:bodyPr/>
                    <a:lstStyle/>
                    <a:p>
                      <a:r>
                        <a:rPr lang="en-US" dirty="0" smtClean="0">
                          <a:latin typeface="Lato" pitchFamily="34" charset="0"/>
                        </a:rPr>
                        <a:t>Textured</a:t>
                      </a:r>
                      <a:r>
                        <a:rPr lang="en-US" baseline="0" dirty="0" smtClean="0">
                          <a:latin typeface="Lato" pitchFamily="34" charset="0"/>
                        </a:rPr>
                        <a:t> Paper</a:t>
                      </a:r>
                    </a:p>
                    <a:p>
                      <a:r>
                        <a:rPr lang="en-US" dirty="0" smtClean="0">
                          <a:latin typeface="Lato" pitchFamily="34" charset="0"/>
                        </a:rPr>
                        <a:t>Background</a:t>
                      </a:r>
                    </a:p>
                    <a:p>
                      <a:r>
                        <a:rPr lang="en-US" baseline="0" dirty="0" smtClean="0">
                          <a:latin typeface="Lato" pitchFamily="34" charset="0"/>
                        </a:rPr>
                        <a:t>Handmade </a:t>
                      </a:r>
                      <a:endParaRPr lang="en-US" dirty="0" smtClean="0">
                        <a:latin typeface="Lato" pitchFamily="34" charset="0"/>
                      </a:endParaRPr>
                    </a:p>
                  </a:txBody>
                  <a:tcPr marL="82973" marR="82973">
                    <a:solidFill>
                      <a:schemeClr val="bg1"/>
                    </a:solidFill>
                  </a:tcPr>
                </a:tc>
                <a:tc>
                  <a:txBody>
                    <a:bodyPr/>
                    <a:lstStyle/>
                    <a:p>
                      <a:r>
                        <a:rPr lang="en-US" dirty="0" smtClean="0">
                          <a:latin typeface="Lato" pitchFamily="34" charset="0"/>
                        </a:rPr>
                        <a:t>Secondary</a:t>
                      </a:r>
                      <a:r>
                        <a:rPr lang="en-US" baseline="0" dirty="0" smtClean="0">
                          <a:latin typeface="Lato" pitchFamily="34" charset="0"/>
                        </a:rPr>
                        <a:t> Accent</a:t>
                      </a:r>
                    </a:p>
                    <a:p>
                      <a:r>
                        <a:rPr lang="en-US" baseline="0" dirty="0" smtClean="0">
                          <a:latin typeface="Lato" pitchFamily="34" charset="0"/>
                        </a:rPr>
                        <a:t>For Orange</a:t>
                      </a:r>
                      <a:endParaRPr lang="en-US" dirty="0" smtClean="0">
                        <a:latin typeface="Lato" pitchFamily="34" charset="0"/>
                      </a:endParaRPr>
                    </a:p>
                  </a:txBody>
                  <a:tcPr marL="82973" marR="82973">
                    <a:solidFill>
                      <a:schemeClr val="bg1"/>
                    </a:solidFill>
                  </a:tcPr>
                </a:tc>
              </a:tr>
            </a:tbl>
          </a:graphicData>
        </a:graphic>
      </p:graphicFrame>
      <p:sp>
        <p:nvSpPr>
          <p:cNvPr id="5" name="Slide Number Placeholder 4"/>
          <p:cNvSpPr>
            <a:spLocks noGrp="1"/>
          </p:cNvSpPr>
          <p:nvPr>
            <p:ph type="sldNum" sz="quarter" idx="15"/>
          </p:nvPr>
        </p:nvSpPr>
        <p:spPr/>
        <p:txBody>
          <a:bodyPr/>
          <a:lstStyle/>
          <a:p>
            <a:fld id="{95F0B3D9-2096-409E-9C5D-C1393717575B}"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Fonts &amp; Typography</a:t>
            </a:r>
            <a:endParaRPr lang="en-US" dirty="0"/>
          </a:p>
        </p:txBody>
      </p:sp>
      <p:sp>
        <p:nvSpPr>
          <p:cNvPr id="3" name="Content Placeholder 2"/>
          <p:cNvSpPr>
            <a:spLocks noGrp="1"/>
          </p:cNvSpPr>
          <p:nvPr>
            <p:ph sz="quarter" idx="1"/>
          </p:nvPr>
        </p:nvSpPr>
        <p:spPr/>
        <p:txBody>
          <a:bodyPr/>
          <a:lstStyle/>
          <a:p>
            <a:pPr>
              <a:buNone/>
            </a:pPr>
            <a:r>
              <a:rPr lang="en-US" b="1" dirty="0" smtClean="0">
                <a:latin typeface="Crimson Text" pitchFamily="2" charset="0"/>
              </a:rPr>
              <a:t>CRIMSON TEXT</a:t>
            </a:r>
            <a:r>
              <a:rPr lang="en-US" dirty="0" smtClean="0">
                <a:latin typeface="Crimson Text" pitchFamily="2" charset="0"/>
              </a:rPr>
              <a:t> is a </a:t>
            </a:r>
            <a:r>
              <a:rPr lang="en-US" dirty="0" smtClean="0">
                <a:latin typeface="Crimson Text" pitchFamily="2" charset="0"/>
              </a:rPr>
              <a:t>font family for book production in the tradition of beautiful </a:t>
            </a:r>
            <a:r>
              <a:rPr lang="en-US" dirty="0" err="1" smtClean="0">
                <a:latin typeface="Crimson Text" pitchFamily="2" charset="0"/>
              </a:rPr>
              <a:t>oldstyle</a:t>
            </a:r>
            <a:r>
              <a:rPr lang="en-US" dirty="0" smtClean="0">
                <a:latin typeface="Crimson Text" pitchFamily="2" charset="0"/>
              </a:rPr>
              <a:t> typefaces</a:t>
            </a:r>
            <a:r>
              <a:rPr lang="en-US" dirty="0" smtClean="0">
                <a:latin typeface="Crimson Text" pitchFamily="2" charset="0"/>
              </a:rPr>
              <a:t>. </a:t>
            </a:r>
          </a:p>
          <a:p>
            <a:pPr lvl="1"/>
            <a:r>
              <a:rPr lang="en-US" dirty="0" smtClean="0">
                <a:latin typeface="Crimson Text SemiBold" pitchFamily="2" charset="0"/>
              </a:rPr>
              <a:t>CRIMSON TEXT SEMI-BOLD is used for our logo in all-caps</a:t>
            </a:r>
          </a:p>
          <a:p>
            <a:pPr lvl="1"/>
            <a:r>
              <a:rPr lang="en-US" dirty="0" smtClean="0">
                <a:latin typeface="Crimson Text" pitchFamily="2" charset="0"/>
              </a:rPr>
              <a:t>Crimson Text Regular is used for the rare Headings that need to stand out</a:t>
            </a:r>
          </a:p>
          <a:p>
            <a:pPr lvl="1"/>
            <a:endParaRPr lang="en-US" dirty="0" smtClean="0">
              <a:latin typeface="Crimson Text" pitchFamily="2" charset="0"/>
            </a:endParaRPr>
          </a:p>
          <a:p>
            <a:pPr>
              <a:buNone/>
            </a:pPr>
            <a:r>
              <a:rPr lang="en-US" b="1" dirty="0" err="1" smtClean="0"/>
              <a:t>Lato</a:t>
            </a:r>
            <a:r>
              <a:rPr lang="en-US" b="1" dirty="0" smtClean="0"/>
              <a:t> </a:t>
            </a:r>
            <a:r>
              <a:rPr lang="en-US" dirty="0" smtClean="0"/>
              <a:t>is our primary typeface. It was created with transparency in mind, using classical proportions.</a:t>
            </a:r>
          </a:p>
          <a:p>
            <a:pPr lvl="1"/>
            <a:r>
              <a:rPr lang="en-US" dirty="0" smtClean="0">
                <a:latin typeface="Lato Light" pitchFamily="34" charset="0"/>
              </a:rPr>
              <a:t>LATO LIGHT is used sparingly as an accent</a:t>
            </a:r>
          </a:p>
          <a:p>
            <a:pPr lvl="1"/>
            <a:r>
              <a:rPr lang="en-US" dirty="0" err="1" smtClean="0"/>
              <a:t>Lato</a:t>
            </a:r>
            <a:r>
              <a:rPr lang="en-US" dirty="0" smtClean="0"/>
              <a:t> Regular body text</a:t>
            </a:r>
          </a:p>
          <a:p>
            <a:pPr lvl="1"/>
            <a:r>
              <a:rPr lang="en-US" dirty="0" err="1" smtClean="0">
                <a:latin typeface="Lato Black" pitchFamily="34" charset="0"/>
              </a:rPr>
              <a:t>Lato</a:t>
            </a:r>
            <a:r>
              <a:rPr lang="en-US" dirty="0" smtClean="0">
                <a:latin typeface="Lato Black" pitchFamily="34" charset="0"/>
              </a:rPr>
              <a:t> Black is for  Heading 1</a:t>
            </a:r>
          </a:p>
        </p:txBody>
      </p:sp>
      <p:sp>
        <p:nvSpPr>
          <p:cNvPr id="4" name="Slide Number Placeholder 3"/>
          <p:cNvSpPr>
            <a:spLocks noGrp="1"/>
          </p:cNvSpPr>
          <p:nvPr>
            <p:ph type="sldNum" sz="quarter" idx="15"/>
          </p:nvPr>
        </p:nvSpPr>
        <p:spPr/>
        <p:txBody>
          <a:bodyPr/>
          <a:lstStyle/>
          <a:p>
            <a:fld id="{95F0B3D9-2096-409E-9C5D-C1393717575B}"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Imaginarium</a:t>
            </a:r>
            <a:endParaRPr lang="en-US" dirty="0"/>
          </a:p>
        </p:txBody>
      </p:sp>
      <p:sp>
        <p:nvSpPr>
          <p:cNvPr id="3" name="Subtitle 2"/>
          <p:cNvSpPr>
            <a:spLocks noGrp="1"/>
          </p:cNvSpPr>
          <p:nvPr>
            <p:ph type="subTitle" idx="1"/>
          </p:nvPr>
        </p:nvSpPr>
        <p:spPr/>
        <p:txBody>
          <a:bodyPr/>
          <a:lstStyle/>
          <a:p>
            <a:r>
              <a:rPr lang="en-US" dirty="0" smtClean="0"/>
              <a:t>Persona &amp; Challenge Statement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Questions</a:t>
            </a:r>
            <a:endParaRPr lang="en-US" dirty="0"/>
          </a:p>
        </p:txBody>
      </p:sp>
      <p:sp>
        <p:nvSpPr>
          <p:cNvPr id="3" name="Content Placeholder 2"/>
          <p:cNvSpPr>
            <a:spLocks noGrp="1"/>
          </p:cNvSpPr>
          <p:nvPr>
            <p:ph sz="quarter" idx="1"/>
          </p:nvPr>
        </p:nvSpPr>
        <p:spPr/>
        <p:txBody>
          <a:bodyPr/>
          <a:lstStyle/>
          <a:p>
            <a:r>
              <a:rPr lang="en-US" dirty="0" smtClean="0"/>
              <a:t>Key Behaviors, Frustrations and Needs</a:t>
            </a:r>
          </a:p>
          <a:p>
            <a:pPr lvl="1"/>
            <a:r>
              <a:rPr lang="en-US" dirty="0" smtClean="0"/>
              <a:t>Why do you use </a:t>
            </a:r>
            <a:r>
              <a:rPr lang="en-US" dirty="0" err="1" smtClean="0"/>
              <a:t>Etsy</a:t>
            </a:r>
            <a:r>
              <a:rPr lang="en-US" dirty="0" smtClean="0"/>
              <a:t>?</a:t>
            </a:r>
          </a:p>
          <a:p>
            <a:pPr lvl="1"/>
            <a:r>
              <a:rPr lang="en-US" dirty="0" smtClean="0"/>
              <a:t>What do you love about </a:t>
            </a:r>
            <a:r>
              <a:rPr lang="en-US" dirty="0" err="1" smtClean="0"/>
              <a:t>Etsy</a:t>
            </a:r>
            <a:r>
              <a:rPr lang="en-US" dirty="0" smtClean="0"/>
              <a:t>?</a:t>
            </a:r>
          </a:p>
          <a:p>
            <a:pPr lvl="1"/>
            <a:r>
              <a:rPr lang="en-US" dirty="0" smtClean="0"/>
              <a:t>What frustrates you about </a:t>
            </a:r>
            <a:r>
              <a:rPr lang="en-US" dirty="0" err="1" smtClean="0"/>
              <a:t>Etsy</a:t>
            </a:r>
            <a:r>
              <a:rPr lang="en-US" dirty="0" smtClean="0"/>
              <a:t>?</a:t>
            </a:r>
          </a:p>
          <a:p>
            <a:pPr lvl="1"/>
            <a:r>
              <a:rPr lang="en-US" dirty="0" smtClean="0"/>
              <a:t>If you could improve something about </a:t>
            </a:r>
            <a:r>
              <a:rPr lang="en-US" dirty="0" err="1" smtClean="0"/>
              <a:t>Etsy</a:t>
            </a:r>
            <a:r>
              <a:rPr lang="en-US" dirty="0" smtClean="0"/>
              <a:t>, what would it be? Why?</a:t>
            </a:r>
          </a:p>
          <a:p>
            <a:pPr lvl="1"/>
            <a:r>
              <a:rPr lang="en-US" dirty="0" smtClean="0"/>
              <a:t>If you could take away something from </a:t>
            </a:r>
            <a:r>
              <a:rPr lang="en-US" dirty="0" err="1" smtClean="0"/>
              <a:t>Etsy</a:t>
            </a:r>
            <a:r>
              <a:rPr lang="en-US" dirty="0" smtClean="0"/>
              <a:t>, what would it be? Why?</a:t>
            </a:r>
          </a:p>
          <a:p>
            <a:pPr lvl="1"/>
            <a:r>
              <a:rPr lang="en-US" dirty="0" smtClean="0"/>
              <a:t>If you could request something be added to </a:t>
            </a:r>
            <a:r>
              <a:rPr lang="en-US" dirty="0" err="1" smtClean="0"/>
              <a:t>Etsy</a:t>
            </a:r>
            <a:r>
              <a:rPr lang="en-US" dirty="0" smtClean="0"/>
              <a:t>, what would it be? Why?</a:t>
            </a:r>
          </a:p>
          <a:p>
            <a:pPr lvl="1"/>
            <a:r>
              <a:rPr lang="en-US" dirty="0" smtClean="0"/>
              <a:t>How do you use </a:t>
            </a:r>
            <a:r>
              <a:rPr lang="en-US" dirty="0" err="1" smtClean="0"/>
              <a:t>Etsy</a:t>
            </a:r>
            <a:r>
              <a:rPr lang="en-US" dirty="0" smtClean="0"/>
              <a:t> as a customer? (platform)</a:t>
            </a:r>
          </a:p>
          <a:p>
            <a:pPr lvl="1"/>
            <a:r>
              <a:rPr lang="en-US" dirty="0" smtClean="0"/>
              <a:t>How do you use </a:t>
            </a:r>
            <a:r>
              <a:rPr lang="en-US" dirty="0" err="1" smtClean="0"/>
              <a:t>Etsy</a:t>
            </a:r>
            <a:r>
              <a:rPr lang="en-US" dirty="0" smtClean="0"/>
              <a:t> as a vendor? (platform)</a:t>
            </a:r>
          </a:p>
        </p:txBody>
      </p:sp>
      <p:sp>
        <p:nvSpPr>
          <p:cNvPr id="7" name="Slide Number Placeholder 6"/>
          <p:cNvSpPr>
            <a:spLocks noGrp="1"/>
          </p:cNvSpPr>
          <p:nvPr>
            <p:ph type="sldNum" sz="quarter" idx="15"/>
          </p:nvPr>
        </p:nvSpPr>
        <p:spPr/>
        <p:txBody>
          <a:bodyPr/>
          <a:lstStyle/>
          <a:p>
            <a:fld id="{95F0B3D9-2096-409E-9C5D-C1393717575B}"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Personas</a:t>
            </a:r>
            <a:endParaRPr lang="en-US" dirty="0"/>
          </a:p>
        </p:txBody>
      </p:sp>
      <p:sp>
        <p:nvSpPr>
          <p:cNvPr id="3" name="Content Placeholder 2"/>
          <p:cNvSpPr>
            <a:spLocks noGrp="1"/>
          </p:cNvSpPr>
          <p:nvPr>
            <p:ph sz="quarter" idx="2"/>
          </p:nvPr>
        </p:nvSpPr>
        <p:spPr/>
        <p:txBody>
          <a:bodyPr>
            <a:normAutofit fontScale="85000" lnSpcReduction="20000"/>
          </a:bodyPr>
          <a:lstStyle/>
          <a:p>
            <a:r>
              <a:rPr lang="en-US" dirty="0" smtClean="0"/>
              <a:t>Age: 28</a:t>
            </a:r>
          </a:p>
          <a:p>
            <a:r>
              <a:rPr lang="en-US" dirty="0" smtClean="0"/>
              <a:t>Gender: female</a:t>
            </a:r>
          </a:p>
          <a:p>
            <a:r>
              <a:rPr lang="en-US" dirty="0" smtClean="0"/>
              <a:t>General Income: $</a:t>
            </a:r>
            <a:r>
              <a:rPr lang="en-US" dirty="0" smtClean="0"/>
              <a:t>24,000</a:t>
            </a:r>
          </a:p>
          <a:p>
            <a:r>
              <a:rPr lang="en-US" dirty="0" smtClean="0"/>
              <a:t>Education: College-Grad</a:t>
            </a:r>
            <a:endParaRPr lang="en-US" dirty="0" smtClean="0"/>
          </a:p>
          <a:p>
            <a:r>
              <a:rPr lang="en-US" dirty="0" smtClean="0"/>
              <a:t>Tech level: High</a:t>
            </a:r>
          </a:p>
          <a:p>
            <a:r>
              <a:rPr lang="en-US" dirty="0" smtClean="0"/>
              <a:t>Job: Administrative Assistant</a:t>
            </a:r>
          </a:p>
          <a:p>
            <a:r>
              <a:rPr lang="en-US" dirty="0" smtClean="0"/>
              <a:t>Early Adopter: No</a:t>
            </a:r>
          </a:p>
          <a:p>
            <a:r>
              <a:rPr lang="en-US" dirty="0" err="1" smtClean="0"/>
              <a:t>Skillsets</a:t>
            </a:r>
            <a:r>
              <a:rPr lang="en-US" dirty="0" smtClean="0"/>
              <a:t>: Creative, Technical</a:t>
            </a:r>
          </a:p>
          <a:p>
            <a:r>
              <a:rPr lang="en-US" dirty="0" smtClean="0"/>
              <a:t>Buyer: yes</a:t>
            </a:r>
          </a:p>
          <a:p>
            <a:r>
              <a:rPr lang="en-US" dirty="0" smtClean="0"/>
              <a:t>Seller: </a:t>
            </a:r>
            <a:r>
              <a:rPr lang="en-US" dirty="0" smtClean="0"/>
              <a:t>no</a:t>
            </a:r>
          </a:p>
          <a:p>
            <a:r>
              <a:rPr lang="en-US" dirty="0" smtClean="0"/>
              <a:t>Lives in Knoxville</a:t>
            </a:r>
            <a:endParaRPr lang="en-US" dirty="0" smtClean="0"/>
          </a:p>
          <a:p>
            <a:endParaRPr lang="en-US" dirty="0" smtClean="0"/>
          </a:p>
          <a:p>
            <a:endParaRPr lang="en-US" dirty="0" smtClean="0"/>
          </a:p>
        </p:txBody>
      </p:sp>
      <p:sp>
        <p:nvSpPr>
          <p:cNvPr id="6" name="Content Placeholder 5"/>
          <p:cNvSpPr>
            <a:spLocks noGrp="1"/>
          </p:cNvSpPr>
          <p:nvPr>
            <p:ph sz="quarter" idx="4"/>
          </p:nvPr>
        </p:nvSpPr>
        <p:spPr/>
        <p:txBody>
          <a:bodyPr>
            <a:normAutofit fontScale="85000" lnSpcReduction="20000"/>
          </a:bodyPr>
          <a:lstStyle/>
          <a:p>
            <a:r>
              <a:rPr lang="en-US" dirty="0" smtClean="0"/>
              <a:t>Age: 38</a:t>
            </a:r>
          </a:p>
          <a:p>
            <a:r>
              <a:rPr lang="en-US" dirty="0" smtClean="0"/>
              <a:t>Gender: female</a:t>
            </a:r>
          </a:p>
          <a:p>
            <a:r>
              <a:rPr lang="en-US" dirty="0" smtClean="0"/>
              <a:t>General Income: $</a:t>
            </a:r>
            <a:r>
              <a:rPr lang="en-US" dirty="0" smtClean="0"/>
              <a:t>45,000</a:t>
            </a:r>
          </a:p>
          <a:p>
            <a:r>
              <a:rPr lang="en-US" dirty="0" smtClean="0"/>
              <a:t>Education: College-grad</a:t>
            </a:r>
            <a:endParaRPr lang="en-US" dirty="0" smtClean="0"/>
          </a:p>
          <a:p>
            <a:r>
              <a:rPr lang="en-US" dirty="0" smtClean="0"/>
              <a:t>Tech level: Mid</a:t>
            </a:r>
          </a:p>
          <a:p>
            <a:r>
              <a:rPr lang="en-US" dirty="0" smtClean="0"/>
              <a:t>Job: Self-employed </a:t>
            </a:r>
            <a:r>
              <a:rPr lang="en-US" dirty="0" err="1" smtClean="0"/>
              <a:t>Etsy</a:t>
            </a:r>
            <a:r>
              <a:rPr lang="en-US" dirty="0" smtClean="0"/>
              <a:t> seller</a:t>
            </a:r>
          </a:p>
          <a:p>
            <a:r>
              <a:rPr lang="en-US" dirty="0" smtClean="0"/>
              <a:t>Early Adopter: No</a:t>
            </a:r>
          </a:p>
          <a:p>
            <a:r>
              <a:rPr lang="en-US" dirty="0" err="1" smtClean="0"/>
              <a:t>Skillsets</a:t>
            </a:r>
            <a:r>
              <a:rPr lang="en-US" dirty="0" smtClean="0"/>
              <a:t>: Creative</a:t>
            </a:r>
          </a:p>
          <a:p>
            <a:r>
              <a:rPr lang="en-US" dirty="0" smtClean="0"/>
              <a:t>Buyer: yes</a:t>
            </a:r>
          </a:p>
          <a:p>
            <a:r>
              <a:rPr lang="en-US" dirty="0" smtClean="0"/>
              <a:t>Seller: </a:t>
            </a:r>
            <a:r>
              <a:rPr lang="en-US" dirty="0" smtClean="0"/>
              <a:t>yes</a:t>
            </a:r>
          </a:p>
          <a:p>
            <a:r>
              <a:rPr lang="en-US" dirty="0" smtClean="0"/>
              <a:t>Lives in Nashville</a:t>
            </a:r>
            <a:endParaRPr lang="en-US" dirty="0" smtClean="0"/>
          </a:p>
          <a:p>
            <a:endParaRPr lang="en-US" dirty="0"/>
          </a:p>
        </p:txBody>
      </p:sp>
      <p:sp>
        <p:nvSpPr>
          <p:cNvPr id="4" name="Text Placeholder 3"/>
          <p:cNvSpPr>
            <a:spLocks noGrp="1"/>
          </p:cNvSpPr>
          <p:nvPr>
            <p:ph type="body" sz="quarter" idx="1"/>
          </p:nvPr>
        </p:nvSpPr>
        <p:spPr>
          <a:solidFill>
            <a:schemeClr val="accent4">
              <a:lumMod val="75000"/>
            </a:schemeClr>
          </a:solidFill>
        </p:spPr>
        <p:txBody>
          <a:bodyPr/>
          <a:lstStyle/>
          <a:p>
            <a:r>
              <a:rPr lang="en-US" dirty="0" smtClean="0"/>
              <a:t>Buyer Demographics	</a:t>
            </a:r>
            <a:endParaRPr lang="en-US" dirty="0"/>
          </a:p>
        </p:txBody>
      </p:sp>
      <p:sp>
        <p:nvSpPr>
          <p:cNvPr id="5" name="Text Placeholder 4"/>
          <p:cNvSpPr>
            <a:spLocks noGrp="1"/>
          </p:cNvSpPr>
          <p:nvPr>
            <p:ph type="body" sz="quarter" idx="3"/>
          </p:nvPr>
        </p:nvSpPr>
        <p:spPr>
          <a:solidFill>
            <a:schemeClr val="accent4">
              <a:lumMod val="75000"/>
            </a:schemeClr>
          </a:solidFill>
        </p:spPr>
        <p:txBody>
          <a:bodyPr/>
          <a:lstStyle/>
          <a:p>
            <a:r>
              <a:rPr lang="en-US" dirty="0" smtClean="0"/>
              <a:t>Seller Demographics</a:t>
            </a:r>
            <a:endParaRPr lang="en-US" dirty="0"/>
          </a:p>
        </p:txBody>
      </p:sp>
      <p:sp>
        <p:nvSpPr>
          <p:cNvPr id="7" name="Slide Number Placeholder 6"/>
          <p:cNvSpPr>
            <a:spLocks noGrp="1"/>
          </p:cNvSpPr>
          <p:nvPr>
            <p:ph type="sldNum" sz="quarter" idx="12"/>
          </p:nvPr>
        </p:nvSpPr>
        <p:spPr/>
        <p:txBody>
          <a:bodyPr/>
          <a:lstStyle/>
          <a:p>
            <a:fld id="{95F0B3D9-2096-409E-9C5D-C1393717575B}"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 Research: Vendors</a:t>
            </a:r>
            <a:endParaRPr lang="en-US" dirty="0"/>
          </a:p>
        </p:txBody>
      </p:sp>
      <p:sp>
        <p:nvSpPr>
          <p:cNvPr id="3" name="Content Placeholder 2"/>
          <p:cNvSpPr>
            <a:spLocks noGrp="1"/>
          </p:cNvSpPr>
          <p:nvPr>
            <p:ph sz="quarter" idx="1"/>
          </p:nvPr>
        </p:nvSpPr>
        <p:spPr/>
        <p:txBody>
          <a:bodyPr>
            <a:normAutofit/>
          </a:bodyPr>
          <a:lstStyle/>
          <a:p>
            <a:r>
              <a:rPr lang="en-US" dirty="0" smtClean="0"/>
              <a:t>https</a:t>
            </a:r>
            <a:r>
              <a:rPr lang="en-US" dirty="0" smtClean="0"/>
              <a:t>://extfiles.etsy.com/advocacy/Etsy_US_2017_SellerCensus.pdfF</a:t>
            </a:r>
            <a:endParaRPr lang="en-US" dirty="0" smtClean="0"/>
          </a:p>
          <a:p>
            <a:pPr lvl="1"/>
            <a:r>
              <a:rPr lang="en-US" dirty="0" smtClean="0"/>
              <a:t>$45,000</a:t>
            </a:r>
          </a:p>
          <a:p>
            <a:pPr lvl="1"/>
            <a:r>
              <a:rPr lang="en-US" dirty="0" smtClean="0"/>
              <a:t>Self-employed, sells full time,  on her own</a:t>
            </a:r>
          </a:p>
          <a:p>
            <a:pPr lvl="1"/>
            <a:r>
              <a:rPr lang="en-US" dirty="0" smtClean="0"/>
              <a:t>College educated</a:t>
            </a:r>
          </a:p>
          <a:p>
            <a:pPr lvl="1"/>
            <a:r>
              <a:rPr lang="en-US" dirty="0" smtClean="0"/>
              <a:t>Lives in Nashville</a:t>
            </a:r>
          </a:p>
          <a:p>
            <a:r>
              <a:rPr lang="en-US" dirty="0" smtClean="0"/>
              <a:t>Key Behaviors</a:t>
            </a:r>
          </a:p>
          <a:p>
            <a:pPr lvl="1"/>
            <a:r>
              <a:rPr lang="en-US" dirty="0" smtClean="0"/>
              <a:t>Sellers sell as mainly an outlet for creativity, then supplemental income, and third for fun</a:t>
            </a:r>
          </a:p>
        </p:txBody>
      </p:sp>
      <p:sp>
        <p:nvSpPr>
          <p:cNvPr id="4" name="Slide Number Placeholder 3"/>
          <p:cNvSpPr>
            <a:spLocks noGrp="1"/>
          </p:cNvSpPr>
          <p:nvPr>
            <p:ph type="sldNum" sz="quarter" idx="15"/>
          </p:nvPr>
        </p:nvSpPr>
        <p:spPr/>
        <p:txBody>
          <a:bodyPr/>
          <a:lstStyle/>
          <a:p>
            <a:fld id="{95F0B3D9-2096-409E-9C5D-C1393717575B}" type="slidenum">
              <a:rPr lang="en-US" smtClean="0"/>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1403</TotalTime>
  <Words>819</Words>
  <Application>Microsoft Office PowerPoint</Application>
  <PresentationFormat>On-screen Show (4:3)</PresentationFormat>
  <Paragraphs>178</Paragraphs>
  <Slides>12</Slides>
  <Notes>7</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Oriel</vt:lpstr>
      <vt:lpstr>Style Guide for</vt:lpstr>
      <vt:lpstr>Imaginarium</vt:lpstr>
      <vt:lpstr>The Logo</vt:lpstr>
      <vt:lpstr>Color Palette</vt:lpstr>
      <vt:lpstr>Fonts &amp; Typography</vt:lpstr>
      <vt:lpstr>Imaginarium</vt:lpstr>
      <vt:lpstr>Interview Questions</vt:lpstr>
      <vt:lpstr>Personas</vt:lpstr>
      <vt:lpstr>Persona Research: Vendors</vt:lpstr>
      <vt:lpstr>Persona research: Buyer</vt:lpstr>
      <vt:lpstr>Primary Persona: Gabriella Jardine</vt:lpstr>
      <vt:lpstr>Challenge Statement</vt:lpstr>
    </vt:vector>
  </TitlesOfParts>
  <Company>The Small Business Assistants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 Guide</dc:title>
  <dc:creator>Laura Pinell</dc:creator>
  <cp:lastModifiedBy>Laura Pinell</cp:lastModifiedBy>
  <cp:revision>47</cp:revision>
  <dcterms:created xsi:type="dcterms:W3CDTF">2018-05-02T16:34:57Z</dcterms:created>
  <dcterms:modified xsi:type="dcterms:W3CDTF">2018-05-03T15:58:11Z</dcterms:modified>
</cp:coreProperties>
</file>