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30" r:id="rId2"/>
    <p:sldId id="258" r:id="rId3"/>
    <p:sldId id="424" r:id="rId4"/>
    <p:sldId id="414" r:id="rId5"/>
    <p:sldId id="415" r:id="rId6"/>
    <p:sldId id="416" r:id="rId7"/>
    <p:sldId id="439" r:id="rId8"/>
    <p:sldId id="440" r:id="rId9"/>
    <p:sldId id="441" r:id="rId10"/>
    <p:sldId id="442" r:id="rId11"/>
    <p:sldId id="445" r:id="rId12"/>
    <p:sldId id="428" r:id="rId13"/>
    <p:sldId id="443" r:id="rId14"/>
    <p:sldId id="447" r:id="rId15"/>
    <p:sldId id="383" r:id="rId16"/>
    <p:sldId id="444" r:id="rId17"/>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CC00"/>
    <a:srgbClr val="FF0066"/>
    <a:srgbClr val="D7EE00"/>
    <a:srgbClr val="C0FF0D"/>
    <a:srgbClr val="99CC00"/>
    <a:srgbClr val="00F200"/>
    <a:srgbClr val="5F5F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5" autoAdjust="0"/>
    <p:restoredTop sz="99332" autoAdjust="0"/>
  </p:normalViewPr>
  <p:slideViewPr>
    <p:cSldViewPr>
      <p:cViewPr varScale="1">
        <p:scale>
          <a:sx n="91" d="100"/>
          <a:sy n="91" d="100"/>
        </p:scale>
        <p:origin x="-1008"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78"/>
    </p:cViewPr>
  </p:sorterViewPr>
  <p:notesViewPr>
    <p:cSldViewPr>
      <p:cViewPr varScale="1">
        <p:scale>
          <a:sx n="57" d="100"/>
          <a:sy n="57" d="100"/>
        </p:scale>
        <p:origin x="-2520" y="-7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pPr>
              <a:defRPr/>
            </a:pPr>
            <a:fld id="{BCD58FEE-8F8F-4A44-AAA2-5E80129C4BDF}" type="datetimeFigureOut">
              <a:rPr lang="fr-FR"/>
              <a:pPr>
                <a:defRPr/>
              </a:pPr>
              <a:t>02/02/2012</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pPr>
              <a:defRPr/>
            </a:pPr>
            <a:fld id="{7138FD51-0F83-4EEA-8187-198472EA8BAF}" type="slidenum">
              <a:rPr lang="fr-FR"/>
              <a:pPr>
                <a:defRPr/>
              </a:pPr>
              <a:t>‹N°›</a:t>
            </a:fld>
            <a:endParaRPr lang="fr-FR"/>
          </a:p>
        </p:txBody>
      </p:sp>
    </p:spTree>
    <p:extLst>
      <p:ext uri="{BB962C8B-B14F-4D97-AF65-F5344CB8AC3E}">
        <p14:creationId xmlns="" xmlns:p14="http://schemas.microsoft.com/office/powerpoint/2010/main" val="92739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fr-FR"/>
          </a:p>
        </p:txBody>
      </p:sp>
      <p:sp>
        <p:nvSpPr>
          <p:cNvPr id="2457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1D6E0928-FD44-4D23-8604-BD5582677872}" type="datetimeFigureOut">
              <a:rPr lang="fr-FR"/>
              <a:pPr>
                <a:defRPr/>
              </a:pPr>
              <a:t>02/02/2012</a:t>
            </a:fld>
            <a:endParaRPr lang="fr-FR"/>
          </a:p>
        </p:txBody>
      </p:sp>
      <p:sp>
        <p:nvSpPr>
          <p:cNvPr id="1116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458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fr-FR"/>
          </a:p>
        </p:txBody>
      </p:sp>
      <p:sp>
        <p:nvSpPr>
          <p:cNvPr id="2458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511CD199-D6AD-4BAF-AB8C-7A0A580A6E67}" type="slidenum">
              <a:rPr lang="fr-FR"/>
              <a:pPr>
                <a:defRPr/>
              </a:pPr>
              <a:t>‹N°›</a:t>
            </a:fld>
            <a:endParaRPr lang="fr-FR"/>
          </a:p>
        </p:txBody>
      </p:sp>
    </p:spTree>
    <p:extLst>
      <p:ext uri="{BB962C8B-B14F-4D97-AF65-F5344CB8AC3E}">
        <p14:creationId xmlns="" xmlns:p14="http://schemas.microsoft.com/office/powerpoint/2010/main" val="3713508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ce réservé de l'image des diapositives 1"/>
          <p:cNvSpPr>
            <a:spLocks noGrp="1" noRot="1" noChangeAspect="1" noTextEdit="1"/>
          </p:cNvSpPr>
          <p:nvPr>
            <p:ph type="sldImg"/>
          </p:nvPr>
        </p:nvSpPr>
        <p:spPr>
          <a:ln/>
        </p:spPr>
      </p:sp>
      <p:sp>
        <p:nvSpPr>
          <p:cNvPr id="121859" name="Espace réservé des commentaires 2"/>
          <p:cNvSpPr>
            <a:spLocks noGrp="1"/>
          </p:cNvSpPr>
          <p:nvPr>
            <p:ph type="body" idx="1"/>
          </p:nvPr>
        </p:nvSpPr>
        <p:spPr>
          <a:noFill/>
          <a:ln/>
        </p:spPr>
        <p:txBody>
          <a:bodyPr/>
          <a:lstStyle/>
          <a:p>
            <a:endParaRPr lang="fr-FR" smtClean="0"/>
          </a:p>
        </p:txBody>
      </p:sp>
      <p:sp>
        <p:nvSpPr>
          <p:cNvPr id="121860" name="Espace réservé du numéro de diapositive 3"/>
          <p:cNvSpPr>
            <a:spLocks noGrp="1"/>
          </p:cNvSpPr>
          <p:nvPr>
            <p:ph type="sldNum" sz="quarter" idx="5"/>
          </p:nvPr>
        </p:nvSpPr>
        <p:spPr>
          <a:noFill/>
        </p:spPr>
        <p:txBody>
          <a:bodyPr/>
          <a:lstStyle/>
          <a:p>
            <a:fld id="{CB9435D9-C682-4818-ADE0-1E384661D02D}" type="slidenum">
              <a:rPr lang="fr-FR" smtClean="0"/>
              <a:pPr/>
              <a:t>1</a:t>
            </a:fld>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Espace réservé de l'image des diapositives 1"/>
          <p:cNvSpPr>
            <a:spLocks noGrp="1" noRot="1" noChangeAspect="1" noTextEdit="1"/>
          </p:cNvSpPr>
          <p:nvPr>
            <p:ph type="sldImg"/>
          </p:nvPr>
        </p:nvSpPr>
        <p:spPr>
          <a:ln/>
        </p:spPr>
      </p:sp>
      <p:sp>
        <p:nvSpPr>
          <p:cNvPr id="191491" name="Espace réservé des commentaires 2"/>
          <p:cNvSpPr>
            <a:spLocks noGrp="1"/>
          </p:cNvSpPr>
          <p:nvPr>
            <p:ph type="body" idx="1"/>
          </p:nvPr>
        </p:nvSpPr>
        <p:spPr>
          <a:noFill/>
          <a:ln/>
        </p:spPr>
        <p:txBody>
          <a:bodyPr/>
          <a:lstStyle/>
          <a:p>
            <a:endParaRPr lang="fr-FR" smtClean="0"/>
          </a:p>
        </p:txBody>
      </p:sp>
      <p:sp>
        <p:nvSpPr>
          <p:cNvPr id="191492" name="Espace réservé du numéro de diapositive 3"/>
          <p:cNvSpPr>
            <a:spLocks noGrp="1"/>
          </p:cNvSpPr>
          <p:nvPr>
            <p:ph type="sldNum" sz="quarter" idx="5"/>
          </p:nvPr>
        </p:nvSpPr>
        <p:spPr>
          <a:noFill/>
        </p:spPr>
        <p:txBody>
          <a:bodyPr/>
          <a:lstStyle/>
          <a:p>
            <a:fld id="{9BFBC2C4-0478-4EA9-A2BD-48C495557203}" type="slidenum">
              <a:rPr lang="fr-FR" smtClean="0"/>
              <a:pPr/>
              <a:t>12</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ce réservé de l'image des diapositives 1"/>
          <p:cNvSpPr>
            <a:spLocks noGrp="1" noRot="1" noChangeAspect="1" noTextEdit="1"/>
          </p:cNvSpPr>
          <p:nvPr>
            <p:ph type="sldImg"/>
          </p:nvPr>
        </p:nvSpPr>
        <p:spPr>
          <a:ln/>
        </p:spPr>
      </p:sp>
      <p:sp>
        <p:nvSpPr>
          <p:cNvPr id="132099" name="Espace réservé des commentaires 2"/>
          <p:cNvSpPr>
            <a:spLocks noGrp="1"/>
          </p:cNvSpPr>
          <p:nvPr>
            <p:ph type="body" idx="1"/>
          </p:nvPr>
        </p:nvSpPr>
        <p:spPr>
          <a:noFill/>
          <a:ln/>
        </p:spPr>
        <p:txBody>
          <a:bodyPr/>
          <a:lstStyle/>
          <a:p>
            <a:endParaRPr lang="fr-FR" smtClean="0"/>
          </a:p>
        </p:txBody>
      </p:sp>
      <p:sp>
        <p:nvSpPr>
          <p:cNvPr id="132100" name="Espace réservé du numéro de diapositive 3"/>
          <p:cNvSpPr>
            <a:spLocks noGrp="1"/>
          </p:cNvSpPr>
          <p:nvPr>
            <p:ph type="sldNum" sz="quarter" idx="5"/>
          </p:nvPr>
        </p:nvSpPr>
        <p:spPr>
          <a:noFill/>
        </p:spPr>
        <p:txBody>
          <a:bodyPr/>
          <a:lstStyle/>
          <a:p>
            <a:fld id="{D5C10CFE-206D-44A5-A01D-7E2798181A38}" type="slidenum">
              <a:rPr lang="fr-FR" smtClean="0"/>
              <a:pPr/>
              <a:t>15</a:t>
            </a:fld>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16</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e l'image des diapositives 1"/>
          <p:cNvSpPr>
            <a:spLocks noGrp="1" noRot="1" noChangeAspect="1" noTextEdit="1"/>
          </p:cNvSpPr>
          <p:nvPr>
            <p:ph type="sldImg"/>
          </p:nvPr>
        </p:nvSpPr>
        <p:spPr>
          <a:ln/>
        </p:spPr>
      </p:sp>
      <p:sp>
        <p:nvSpPr>
          <p:cNvPr id="117763" name="Espace réservé des commentaires 2"/>
          <p:cNvSpPr>
            <a:spLocks noGrp="1"/>
          </p:cNvSpPr>
          <p:nvPr>
            <p:ph type="body" idx="1"/>
          </p:nvPr>
        </p:nvSpPr>
        <p:spPr>
          <a:noFill/>
          <a:ln/>
        </p:spPr>
        <p:txBody>
          <a:bodyPr/>
          <a:lstStyle/>
          <a:p>
            <a:endParaRPr lang="fr-FR" smtClean="0"/>
          </a:p>
        </p:txBody>
      </p:sp>
      <p:sp>
        <p:nvSpPr>
          <p:cNvPr id="117764" name="Espace réservé du numéro de diapositive 3"/>
          <p:cNvSpPr>
            <a:spLocks noGrp="1"/>
          </p:cNvSpPr>
          <p:nvPr>
            <p:ph type="sldNum" sz="quarter" idx="5"/>
          </p:nvPr>
        </p:nvSpPr>
        <p:spPr>
          <a:noFill/>
        </p:spPr>
        <p:txBody>
          <a:bodyPr/>
          <a:lstStyle/>
          <a:p>
            <a:fld id="{5E9453B8-94F4-441F-AB71-E11778279789}" type="slidenum">
              <a:rPr lang="fr-FR" smtClean="0"/>
              <a:pPr/>
              <a:t>4</a:t>
            </a:fld>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e l'image des diapositives 1"/>
          <p:cNvSpPr>
            <a:spLocks noGrp="1" noRot="1" noChangeAspect="1" noTextEdit="1"/>
          </p:cNvSpPr>
          <p:nvPr>
            <p:ph type="sldImg"/>
          </p:nvPr>
        </p:nvSpPr>
        <p:spPr>
          <a:ln/>
        </p:spPr>
      </p:sp>
      <p:sp>
        <p:nvSpPr>
          <p:cNvPr id="117763" name="Espace réservé des commentaires 2"/>
          <p:cNvSpPr>
            <a:spLocks noGrp="1"/>
          </p:cNvSpPr>
          <p:nvPr>
            <p:ph type="body" idx="1"/>
          </p:nvPr>
        </p:nvSpPr>
        <p:spPr>
          <a:noFill/>
          <a:ln/>
        </p:spPr>
        <p:txBody>
          <a:bodyPr/>
          <a:lstStyle/>
          <a:p>
            <a:endParaRPr lang="fr-FR" smtClean="0"/>
          </a:p>
        </p:txBody>
      </p:sp>
      <p:sp>
        <p:nvSpPr>
          <p:cNvPr id="117764" name="Espace réservé du numéro de diapositive 3"/>
          <p:cNvSpPr>
            <a:spLocks noGrp="1"/>
          </p:cNvSpPr>
          <p:nvPr>
            <p:ph type="sldNum" sz="quarter" idx="5"/>
          </p:nvPr>
        </p:nvSpPr>
        <p:spPr>
          <a:noFill/>
        </p:spPr>
        <p:txBody>
          <a:bodyPr/>
          <a:lstStyle/>
          <a:p>
            <a:fld id="{5E9453B8-94F4-441F-AB71-E11778279789}" type="slidenum">
              <a:rPr lang="fr-FR" smtClean="0"/>
              <a:pPr/>
              <a:t>5</a:t>
            </a:fld>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e l'image des diapositives 1"/>
          <p:cNvSpPr>
            <a:spLocks noGrp="1" noRot="1" noChangeAspect="1" noTextEdit="1"/>
          </p:cNvSpPr>
          <p:nvPr>
            <p:ph type="sldImg"/>
          </p:nvPr>
        </p:nvSpPr>
        <p:spPr>
          <a:ln/>
        </p:spPr>
      </p:sp>
      <p:sp>
        <p:nvSpPr>
          <p:cNvPr id="117763" name="Espace réservé des commentaires 2"/>
          <p:cNvSpPr>
            <a:spLocks noGrp="1"/>
          </p:cNvSpPr>
          <p:nvPr>
            <p:ph type="body" idx="1"/>
          </p:nvPr>
        </p:nvSpPr>
        <p:spPr>
          <a:noFill/>
          <a:ln/>
        </p:spPr>
        <p:txBody>
          <a:bodyPr/>
          <a:lstStyle/>
          <a:p>
            <a:endParaRPr lang="fr-FR" smtClean="0"/>
          </a:p>
        </p:txBody>
      </p:sp>
      <p:sp>
        <p:nvSpPr>
          <p:cNvPr id="117764" name="Espace réservé du numéro de diapositive 3"/>
          <p:cNvSpPr>
            <a:spLocks noGrp="1"/>
          </p:cNvSpPr>
          <p:nvPr>
            <p:ph type="sldNum" sz="quarter" idx="5"/>
          </p:nvPr>
        </p:nvSpPr>
        <p:spPr>
          <a:noFill/>
        </p:spPr>
        <p:txBody>
          <a:bodyPr/>
          <a:lstStyle/>
          <a:p>
            <a:fld id="{5E9453B8-94F4-441F-AB71-E11778279789}" type="slidenum">
              <a:rPr lang="fr-FR" smtClean="0"/>
              <a:pPr/>
              <a:t>6</a:t>
            </a:fld>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11CD199-D6AD-4BAF-AB8C-7A0A580A6E67}"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pic>
        <p:nvPicPr>
          <p:cNvPr id="4" name="Picture 2" descr="\\dk.valtech.com\internal\Templates\Clip art\Valtech shared ppt collection\01 Title snips\orange_title_snippet_LOGO.png"/>
          <p:cNvPicPr>
            <a:picLocks noChangeAspect="1" noChangeArrowheads="1"/>
          </p:cNvPicPr>
          <p:nvPr userDrawn="1"/>
        </p:nvPicPr>
        <p:blipFill>
          <a:blip r:embed="rId2" cstate="email"/>
          <a:srcRect/>
          <a:stretch>
            <a:fillRect/>
          </a:stretch>
        </p:blipFill>
        <p:spPr bwMode="auto">
          <a:xfrm>
            <a:off x="-4763" y="2720975"/>
            <a:ext cx="8593138" cy="1416050"/>
          </a:xfrm>
          <a:prstGeom prst="rect">
            <a:avLst/>
          </a:prstGeom>
          <a:noFill/>
          <a:ln w="9525">
            <a:noFill/>
            <a:miter lim="800000"/>
            <a:headEnd/>
            <a:tailEnd/>
          </a:ln>
        </p:spPr>
      </p:pic>
      <p:sp>
        <p:nvSpPr>
          <p:cNvPr id="2" name="Titre 1"/>
          <p:cNvSpPr>
            <a:spLocks noGrp="1"/>
          </p:cNvSpPr>
          <p:nvPr>
            <p:ph type="ctrTitle"/>
          </p:nvPr>
        </p:nvSpPr>
        <p:spPr>
          <a:xfrm>
            <a:off x="357158" y="2928934"/>
            <a:ext cx="6715172" cy="500066"/>
          </a:xfrm>
        </p:spPr>
        <p:txBody>
          <a:bodyPr>
            <a:noAutofit/>
          </a:bodyPr>
          <a:lstStyle>
            <a:lvl1pPr algn="l">
              <a:defRPr sz="3200">
                <a:solidFill>
                  <a:schemeClr val="bg1"/>
                </a:solidFill>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357158" y="3429000"/>
            <a:ext cx="6715172" cy="642942"/>
          </a:xfrm>
        </p:spPr>
        <p:txBody>
          <a:bodyPr>
            <a:no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5" name="Espace réservé de la date 3"/>
          <p:cNvSpPr>
            <a:spLocks noGrp="1"/>
          </p:cNvSpPr>
          <p:nvPr>
            <p:ph type="dt" sz="half" idx="10"/>
          </p:nvPr>
        </p:nvSpPr>
        <p:spPr/>
        <p:txBody>
          <a:bodyPr/>
          <a:lstStyle>
            <a:lvl1pPr>
              <a:defRPr/>
            </a:lvl1pPr>
          </a:lstStyle>
          <a:p>
            <a:pPr>
              <a:defRPr/>
            </a:pPr>
            <a:fld id="{C6690DE7-DB1B-4325-A9E2-2A685F51BC87}" type="datetimeFigureOut">
              <a:rPr lang="fr-FR"/>
              <a:pPr>
                <a:defRPr/>
              </a:pPr>
              <a:t>02/02/2012</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CCFCCBB-6106-470B-AE1E-BE5240961BD3}"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2DED81C-7E10-4E31-AB4B-DA8F6D262BE3}" type="datetimeFigureOut">
              <a:rPr lang="fr-FR"/>
              <a:pPr>
                <a:defRPr/>
              </a:pPr>
              <a:t>02/02/2012</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02DE164F-5A93-4E87-AC47-84ACBB1C1AA1}"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EAA7232E-149C-45FD-8F0A-28F75C82309A}" type="datetimeFigureOut">
              <a:rPr lang="fr-FR"/>
              <a:pPr>
                <a:defRPr/>
              </a:pPr>
              <a:t>02/02/2012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D778C76-0983-483E-8480-574FE5759251}"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1924976-41B4-49A3-B1BE-94085BF75602}" type="datetimeFigureOut">
              <a:rPr lang="fr-FR"/>
              <a:pPr>
                <a:defRPr/>
              </a:pPr>
              <a:t>02/02/2012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E91C87A-F62E-4F7B-BA12-18F1589325B2}" type="slidenum">
              <a:rPr lang="fr-FR"/>
              <a:pPr>
                <a:defRP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A5D446C3-8519-422A-A088-A9E4BCCDED74}" type="datetimeFigureOut">
              <a:rPr lang="fr-FR"/>
              <a:pPr>
                <a:defRPr/>
              </a:pPr>
              <a:t>02/02/2012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9F3F36B-DFCA-4045-9063-8F2FC1DBB101}" type="slidenum">
              <a:rPr lang="fr-FR"/>
              <a:pPr>
                <a:defRPr/>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469527AE-E055-4BB7-AA53-F6EED49AF919}" type="datetimeFigureOut">
              <a:rPr lang="fr-FR"/>
              <a:pPr>
                <a:defRPr/>
              </a:pPr>
              <a:t>02/02/2012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5C0E18E-B035-460A-8451-57229217EDC2}"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l">
              <a:defRPr lang="fr-FR" sz="3200" b="0" kern="1200" dirty="0" smtClean="0">
                <a:solidFill>
                  <a:srgbClr val="FFC000"/>
                </a:solidFill>
                <a:latin typeface="+mn-lt"/>
                <a:ea typeface="MS PGothic" pitchFamily="34" charset="-128"/>
                <a:cs typeface="MS PGothic" pitchFamily="34" charset="-128"/>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457200" y="1600201"/>
            <a:ext cx="8229600" cy="4400568"/>
          </a:xfrm>
        </p:spPr>
        <p:txBody>
          <a:bodyPr>
            <a:normAutofit/>
          </a:bodyPr>
          <a:lstStyle>
            <a:lvl1pPr>
              <a:defRPr sz="2000">
                <a:latin typeface="+mj-lt"/>
                <a:cs typeface="Arial" pitchFamily="34" charset="0"/>
              </a:defRPr>
            </a:lvl1pPr>
            <a:lvl2pPr>
              <a:defRPr sz="1600">
                <a:latin typeface="+mj-lt"/>
                <a:cs typeface="Arial" pitchFamily="34" charset="0"/>
              </a:defRPr>
            </a:lvl2pPr>
            <a:lvl3pPr>
              <a:defRPr sz="1400">
                <a:latin typeface="+mj-lt"/>
                <a:cs typeface="Arial" pitchFamily="34" charset="0"/>
              </a:defRPr>
            </a:lvl3pPr>
            <a:lvl4pPr>
              <a:defRPr sz="1400"/>
            </a:lvl4pPr>
            <a:lvl5pPr>
              <a:defRPr sz="14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1"/>
          </p:nvPr>
        </p:nvSpPr>
        <p:spPr/>
        <p:txBody>
          <a:bodyPr/>
          <a:lstStyle>
            <a:lvl1pPr>
              <a:defRPr/>
            </a:lvl1pPr>
          </a:lstStyle>
          <a:p>
            <a:pPr>
              <a:defRPr/>
            </a:pPr>
            <a:fld id="{230CA3DB-077F-4D54-A6D2-87577028029F}"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2" descr="\\dk.valtech.com\internal\Templates\Clip art\Valtech shared ppt collection\01 Title snips\red_pinkish_title_snippet_LOGO.png"/>
          <p:cNvPicPr>
            <a:picLocks noChangeAspect="1" noChangeArrowheads="1"/>
          </p:cNvPicPr>
          <p:nvPr userDrawn="1"/>
        </p:nvPicPr>
        <p:blipFill>
          <a:blip r:embed="rId2" cstate="email"/>
          <a:srcRect/>
          <a:stretch>
            <a:fillRect/>
          </a:stretch>
        </p:blipFill>
        <p:spPr bwMode="auto">
          <a:xfrm>
            <a:off x="0" y="2714625"/>
            <a:ext cx="8572500" cy="1411288"/>
          </a:xfrm>
          <a:prstGeom prst="rect">
            <a:avLst/>
          </a:prstGeom>
          <a:noFill/>
          <a:ln w="9525">
            <a:noFill/>
            <a:miter lim="800000"/>
            <a:headEnd/>
            <a:tailEnd/>
          </a:ln>
        </p:spPr>
      </p:pic>
      <p:sp>
        <p:nvSpPr>
          <p:cNvPr id="2" name="Titre 1"/>
          <p:cNvSpPr>
            <a:spLocks noGrp="1"/>
          </p:cNvSpPr>
          <p:nvPr>
            <p:ph type="ctrTitle"/>
          </p:nvPr>
        </p:nvSpPr>
        <p:spPr>
          <a:xfrm>
            <a:off x="357158" y="2928934"/>
            <a:ext cx="6715172" cy="500066"/>
          </a:xfrm>
        </p:spPr>
        <p:txBody>
          <a:bodyPr>
            <a:noAutofit/>
          </a:bodyPr>
          <a:lstStyle>
            <a:lvl1pPr algn="l">
              <a:defRPr sz="3200">
                <a:solidFill>
                  <a:schemeClr val="bg1"/>
                </a:solidFill>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357158" y="3429000"/>
            <a:ext cx="6715172" cy="642942"/>
          </a:xfrm>
        </p:spPr>
        <p:txBody>
          <a:bodyPr>
            <a:no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5" name="Espace réservé de la date 3"/>
          <p:cNvSpPr>
            <a:spLocks noGrp="1"/>
          </p:cNvSpPr>
          <p:nvPr>
            <p:ph type="dt" sz="half" idx="10"/>
          </p:nvPr>
        </p:nvSpPr>
        <p:spPr/>
        <p:txBody>
          <a:bodyPr/>
          <a:lstStyle>
            <a:lvl1pPr>
              <a:defRPr/>
            </a:lvl1pPr>
          </a:lstStyle>
          <a:p>
            <a:pPr>
              <a:defRPr/>
            </a:pPr>
            <a:fld id="{9F1757FD-208C-4F98-A776-CD6BFB18AA95}" type="datetimeFigureOut">
              <a:rPr lang="fr-FR"/>
              <a:pPr>
                <a:defRPr/>
              </a:pPr>
              <a:t>02/02/2012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013BE5E7-D357-48B2-A75E-899551518AA6}"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pic>
        <p:nvPicPr>
          <p:cNvPr id="4" name="Picture 4" descr="\\dk.valtech.com\internal\Templates\Clip art\Valtech shared ppt collection\02 Footer snips\pink_logo_snippet.png"/>
          <p:cNvPicPr>
            <a:picLocks noChangeAspect="1" noChangeArrowheads="1"/>
          </p:cNvPicPr>
          <p:nvPr userDrawn="1"/>
        </p:nvPicPr>
        <p:blipFill>
          <a:blip r:embed="rId2" cstate="email"/>
          <a:srcRect/>
          <a:stretch>
            <a:fillRect/>
          </a:stretch>
        </p:blipFill>
        <p:spPr bwMode="auto">
          <a:xfrm>
            <a:off x="0" y="6143625"/>
            <a:ext cx="1660525" cy="512763"/>
          </a:xfrm>
          <a:prstGeom prst="rect">
            <a:avLst/>
          </a:prstGeom>
          <a:noFill/>
          <a:ln w="9525">
            <a:noFill/>
            <a:miter lim="800000"/>
            <a:headEnd/>
            <a:tailEnd/>
          </a:ln>
        </p:spPr>
      </p:pic>
      <p:sp>
        <p:nvSpPr>
          <p:cNvPr id="2" name="Titre 1"/>
          <p:cNvSpPr>
            <a:spLocks noGrp="1"/>
          </p:cNvSpPr>
          <p:nvPr>
            <p:ph type="title"/>
          </p:nvPr>
        </p:nvSpPr>
        <p:spPr/>
        <p:txBody>
          <a:bodyPr>
            <a:normAutofit/>
          </a:bodyPr>
          <a:lstStyle>
            <a:lvl1pPr algn="l">
              <a:defRPr lang="fr-FR" sz="3200" b="0" kern="1200" dirty="0" smtClean="0">
                <a:solidFill>
                  <a:srgbClr val="FF0066"/>
                </a:solidFill>
                <a:latin typeface="+mn-lt"/>
                <a:ea typeface="MS PGothic" pitchFamily="34" charset="-128"/>
                <a:cs typeface="MS PGothic" pitchFamily="34" charset="-128"/>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457200" y="1600201"/>
            <a:ext cx="8229600" cy="4400568"/>
          </a:xfrm>
        </p:spPr>
        <p:txBody>
          <a:bodyPr>
            <a:normAutofit/>
          </a:bodyPr>
          <a:lstStyle>
            <a:lvl1pPr>
              <a:defRPr sz="2800"/>
            </a:lvl1pPr>
            <a:lvl2pPr>
              <a:defRPr sz="2400"/>
            </a:lvl2pPr>
            <a:lvl3pPr>
              <a:defRPr sz="2000"/>
            </a:lvl3pPr>
            <a:lvl4pPr>
              <a:defRPr sz="1800"/>
            </a:lvl4pPr>
            <a:lvl5pPr>
              <a:defRPr sz="18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0"/>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1"/>
          </p:nvPr>
        </p:nvSpPr>
        <p:spPr/>
        <p:txBody>
          <a:bodyPr/>
          <a:lstStyle>
            <a:lvl1pPr>
              <a:defRPr/>
            </a:lvl1pPr>
          </a:lstStyle>
          <a:p>
            <a:pPr>
              <a:defRPr/>
            </a:pPr>
            <a:fld id="{24AA9B06-969A-48EF-B9E0-9BF41E5DB0A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pic>
        <p:nvPicPr>
          <p:cNvPr id="4" name="Picture 2" descr="\\dk.valtech.com\internal\Templates\Clip art\Valtech shared ppt collection\01 Title snips\blue_title_snippet_LOGO.png"/>
          <p:cNvPicPr>
            <a:picLocks noChangeAspect="1" noChangeArrowheads="1"/>
          </p:cNvPicPr>
          <p:nvPr userDrawn="1"/>
        </p:nvPicPr>
        <p:blipFill>
          <a:blip r:embed="rId2" cstate="email"/>
          <a:srcRect/>
          <a:stretch>
            <a:fillRect/>
          </a:stretch>
        </p:blipFill>
        <p:spPr bwMode="auto">
          <a:xfrm>
            <a:off x="0" y="2714625"/>
            <a:ext cx="8572500" cy="1411288"/>
          </a:xfrm>
          <a:prstGeom prst="rect">
            <a:avLst/>
          </a:prstGeom>
          <a:noFill/>
          <a:ln w="9525">
            <a:noFill/>
            <a:miter lim="800000"/>
            <a:headEnd/>
            <a:tailEnd/>
          </a:ln>
        </p:spPr>
      </p:pic>
      <p:sp>
        <p:nvSpPr>
          <p:cNvPr id="2" name="Titre 1"/>
          <p:cNvSpPr>
            <a:spLocks noGrp="1"/>
          </p:cNvSpPr>
          <p:nvPr>
            <p:ph type="ctrTitle"/>
          </p:nvPr>
        </p:nvSpPr>
        <p:spPr>
          <a:xfrm>
            <a:off x="357158" y="2928934"/>
            <a:ext cx="6715172" cy="500066"/>
          </a:xfrm>
        </p:spPr>
        <p:txBody>
          <a:bodyPr>
            <a:noAutofit/>
          </a:bodyPr>
          <a:lstStyle>
            <a:lvl1pPr algn="l">
              <a:defRPr sz="3200">
                <a:solidFill>
                  <a:schemeClr val="bg1"/>
                </a:solidFill>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357158" y="3429000"/>
            <a:ext cx="6715172" cy="642942"/>
          </a:xfrm>
        </p:spPr>
        <p:txBody>
          <a:bodyPr>
            <a:no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5" name="Espace réservé de la date 3"/>
          <p:cNvSpPr>
            <a:spLocks noGrp="1"/>
          </p:cNvSpPr>
          <p:nvPr>
            <p:ph type="dt" sz="half" idx="10"/>
          </p:nvPr>
        </p:nvSpPr>
        <p:spPr/>
        <p:txBody>
          <a:bodyPr/>
          <a:lstStyle>
            <a:lvl1pPr>
              <a:defRPr/>
            </a:lvl1pPr>
          </a:lstStyle>
          <a:p>
            <a:pPr>
              <a:defRPr/>
            </a:pPr>
            <a:fld id="{B28F49BD-BD6A-4F47-818D-3892414BD359}" type="datetimeFigureOut">
              <a:rPr lang="fr-FR"/>
              <a:pPr>
                <a:defRPr/>
              </a:pPr>
              <a:t>02/02/2012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F8FD076-611A-460E-A5E8-AACDD183B661}"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re et contenu">
    <p:spTree>
      <p:nvGrpSpPr>
        <p:cNvPr id="1" name=""/>
        <p:cNvGrpSpPr/>
        <p:nvPr/>
      </p:nvGrpSpPr>
      <p:grpSpPr>
        <a:xfrm>
          <a:off x="0" y="0"/>
          <a:ext cx="0" cy="0"/>
          <a:chOff x="0" y="0"/>
          <a:chExt cx="0" cy="0"/>
        </a:xfrm>
      </p:grpSpPr>
      <p:pic>
        <p:nvPicPr>
          <p:cNvPr id="4" name="Picture 2" descr="\\dk.valtech.com\internal\Templates\Clip art\Valtech shared ppt collection\02 Footer snips\blue_logo_snippet.png"/>
          <p:cNvPicPr>
            <a:picLocks noChangeAspect="1" noChangeArrowheads="1"/>
          </p:cNvPicPr>
          <p:nvPr userDrawn="1"/>
        </p:nvPicPr>
        <p:blipFill>
          <a:blip r:embed="rId2" cstate="email"/>
          <a:srcRect/>
          <a:stretch>
            <a:fillRect/>
          </a:stretch>
        </p:blipFill>
        <p:spPr bwMode="auto">
          <a:xfrm>
            <a:off x="0" y="6143625"/>
            <a:ext cx="1660525" cy="501650"/>
          </a:xfrm>
          <a:prstGeom prst="rect">
            <a:avLst/>
          </a:prstGeom>
          <a:noFill/>
          <a:ln w="9525">
            <a:noFill/>
            <a:miter lim="800000"/>
            <a:headEnd/>
            <a:tailEnd/>
          </a:ln>
        </p:spPr>
      </p:pic>
      <p:sp>
        <p:nvSpPr>
          <p:cNvPr id="2" name="Titre 1"/>
          <p:cNvSpPr>
            <a:spLocks noGrp="1"/>
          </p:cNvSpPr>
          <p:nvPr>
            <p:ph type="title"/>
          </p:nvPr>
        </p:nvSpPr>
        <p:spPr/>
        <p:txBody>
          <a:bodyPr>
            <a:normAutofit/>
          </a:bodyPr>
          <a:lstStyle>
            <a:lvl1pPr algn="l">
              <a:defRPr lang="fr-FR" sz="3200" b="0" kern="1200" dirty="0" smtClean="0">
                <a:solidFill>
                  <a:schemeClr val="tx2">
                    <a:lumMod val="60000"/>
                    <a:lumOff val="40000"/>
                  </a:schemeClr>
                </a:solidFill>
                <a:latin typeface="+mn-lt"/>
                <a:ea typeface="MS PGothic" pitchFamily="34" charset="-128"/>
                <a:cs typeface="MS PGothic" pitchFamily="34" charset="-128"/>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457200" y="1600201"/>
            <a:ext cx="8229600" cy="4400568"/>
          </a:xfrm>
        </p:spPr>
        <p:txBody>
          <a:bodyPr>
            <a:normAutofit/>
          </a:bodyPr>
          <a:lstStyle>
            <a:lvl1pPr>
              <a:defRPr sz="2800"/>
            </a:lvl1pPr>
            <a:lvl2pPr>
              <a:defRPr sz="2400"/>
            </a:lvl2pPr>
            <a:lvl3pPr>
              <a:defRPr sz="2000"/>
            </a:lvl3pPr>
            <a:lvl4pPr>
              <a:defRPr sz="1800"/>
            </a:lvl4pPr>
            <a:lvl5pPr>
              <a:defRPr sz="18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0"/>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1"/>
          </p:nvPr>
        </p:nvSpPr>
        <p:spPr/>
        <p:txBody>
          <a:bodyPr/>
          <a:lstStyle>
            <a:lvl1pPr>
              <a:defRPr/>
            </a:lvl1pPr>
          </a:lstStyle>
          <a:p>
            <a:pPr>
              <a:defRPr/>
            </a:pPr>
            <a:fld id="{7C7F54E6-4045-47DD-8FD1-00E8A30E742C}"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A9837ACA-9D50-4735-91A7-CBA05B884EF7}" type="datetimeFigureOut">
              <a:rPr lang="fr-FR"/>
              <a:pPr>
                <a:defRPr/>
              </a:pPr>
              <a:t>02/02/2012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9B1EF953-2A70-4621-9694-419E2A170C8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33FA8226-1B10-4629-9038-03215606C991}" type="datetimeFigureOut">
              <a:rPr lang="fr-FR"/>
              <a:pPr>
                <a:defRPr/>
              </a:pPr>
              <a:t>02/02/2012</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8906B973-1CB1-4B13-818A-0743BBC212A2}"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DB67787A-D778-4BA9-B72F-E3CFE26E5437}" type="datetimeFigureOut">
              <a:rPr lang="fr-FR"/>
              <a:pPr>
                <a:defRPr/>
              </a:pPr>
              <a:t>02/02/2012</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BFF0D426-EA34-41DF-81D5-9D9F855153CE}"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898"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80899"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047228A-4D55-45A8-BE99-69F16E17D8B9}" type="datetimeFigureOut">
              <a:rPr lang="fr-FR"/>
              <a:pPr>
                <a:defRPr/>
              </a:pPr>
              <a:t>02/02/2012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CEC15C5-5ED1-4913-BF3F-3DD7ECE95DE9}"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pitchFamily="34" charset="0"/>
        </a:defRPr>
      </a:lvl2pPr>
      <a:lvl3pPr algn="l" rtl="0" eaLnBrk="0" fontAlgn="base" hangingPunct="0">
        <a:spcBef>
          <a:spcPct val="0"/>
        </a:spcBef>
        <a:spcAft>
          <a:spcPct val="0"/>
        </a:spcAft>
        <a:defRPr sz="3200">
          <a:solidFill>
            <a:schemeClr val="tx1"/>
          </a:solidFill>
          <a:latin typeface="Calibri" pitchFamily="34" charset="0"/>
        </a:defRPr>
      </a:lvl3pPr>
      <a:lvl4pPr algn="l" rtl="0" eaLnBrk="0" fontAlgn="base" hangingPunct="0">
        <a:spcBef>
          <a:spcPct val="0"/>
        </a:spcBef>
        <a:spcAft>
          <a:spcPct val="0"/>
        </a:spcAft>
        <a:defRPr sz="3200">
          <a:solidFill>
            <a:schemeClr val="tx1"/>
          </a:solidFill>
          <a:latin typeface="Calibri" pitchFamily="34" charset="0"/>
        </a:defRPr>
      </a:lvl4pPr>
      <a:lvl5pPr algn="l" rtl="0" eaLnBrk="0" fontAlgn="base" hangingPunct="0">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chemeClr val="accent6"/>
        </a:buClr>
        <a:buFont typeface="Arial"/>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6"/>
        </a:buClr>
        <a:buFont typeface="Arial"/>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6"/>
        </a:buClr>
        <a:buFont typeface="Arial"/>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6"/>
        </a:buClr>
        <a:buFont typeface="Arial"/>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6"/>
        </a:buClr>
        <a:buFont typeface="Arial"/>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2" descr="\\dk.valtech.com\internal\Templates\Clip art\Valtech shared ppt collection\01 Title snips\orange_title_snippet_LOGO.png"/>
          <p:cNvPicPr>
            <a:picLocks noChangeAspect="1" noChangeArrowheads="1"/>
          </p:cNvPicPr>
          <p:nvPr/>
        </p:nvPicPr>
        <p:blipFill>
          <a:blip r:embed="rId3" cstate="email"/>
          <a:srcRect/>
          <a:stretch>
            <a:fillRect/>
          </a:stretch>
        </p:blipFill>
        <p:spPr bwMode="auto">
          <a:xfrm>
            <a:off x="0" y="3857628"/>
            <a:ext cx="8507413" cy="1687514"/>
          </a:xfrm>
          <a:prstGeom prst="rect">
            <a:avLst/>
          </a:prstGeom>
          <a:noFill/>
          <a:ln w="9525">
            <a:noFill/>
            <a:miter lim="800000"/>
            <a:headEnd/>
            <a:tailEnd/>
          </a:ln>
        </p:spPr>
      </p:pic>
      <p:sp>
        <p:nvSpPr>
          <p:cNvPr id="10245" name="Subtitle 5"/>
          <p:cNvSpPr txBox="1">
            <a:spLocks/>
          </p:cNvSpPr>
          <p:nvPr/>
        </p:nvSpPr>
        <p:spPr bwMode="auto">
          <a:xfrm>
            <a:off x="0" y="4071942"/>
            <a:ext cx="7358114" cy="830263"/>
          </a:xfrm>
          <a:prstGeom prst="rect">
            <a:avLst/>
          </a:prstGeom>
          <a:noFill/>
          <a:ln w="9525">
            <a:noFill/>
            <a:miter lim="800000"/>
            <a:headEnd/>
            <a:tailEnd/>
          </a:ln>
        </p:spPr>
        <p:txBody>
          <a:bodyPr lIns="64282" tIns="32141" rIns="64282" bIns="32141"/>
          <a:lstStyle/>
          <a:p>
            <a:r>
              <a:rPr lang="fr-FR" sz="2400" b="1" dirty="0" smtClean="0">
                <a:solidFill>
                  <a:schemeClr val="bg1"/>
                </a:solidFill>
                <a:latin typeface="StoneSansITC TT" charset="0"/>
              </a:rPr>
              <a:t>Référencement RATP 2012 – 2014</a:t>
            </a:r>
          </a:p>
          <a:p>
            <a:r>
              <a:rPr lang="fr-FR" sz="2400" b="1" dirty="0" smtClean="0">
                <a:solidFill>
                  <a:schemeClr val="bg1"/>
                </a:solidFill>
                <a:latin typeface="StoneSansITC TT" charset="0"/>
              </a:rPr>
              <a:t>Lot 2 Développements Informatiques et Assistance Technique Java/J2EE</a:t>
            </a:r>
            <a:endParaRPr lang="fr-FR" sz="2400" b="1" dirty="0">
              <a:solidFill>
                <a:schemeClr val="bg1"/>
              </a:solidFill>
              <a:latin typeface="StoneSansITC TT" charset="0"/>
            </a:endParaRPr>
          </a:p>
        </p:txBody>
      </p:sp>
      <p:pic>
        <p:nvPicPr>
          <p:cNvPr id="6" name="Image 1" descr="cid:image001.gif@01CAAA66.27E9CBA0"/>
          <p:cNvPicPr>
            <a:picLocks noChangeAspect="1" noChangeArrowheads="1"/>
          </p:cNvPicPr>
          <p:nvPr/>
        </p:nvPicPr>
        <p:blipFill>
          <a:blip r:embed="rId4" cstate="print"/>
          <a:srcRect/>
          <a:stretch>
            <a:fillRect/>
          </a:stretch>
        </p:blipFill>
        <p:spPr bwMode="auto">
          <a:xfrm>
            <a:off x="4429124" y="2357430"/>
            <a:ext cx="2289088" cy="1428760"/>
          </a:xfrm>
          <a:prstGeom prst="rect">
            <a:avLst/>
          </a:prstGeom>
          <a:noFill/>
          <a:ln w="9525">
            <a:noFill/>
            <a:miter lim="800000"/>
            <a:headEnd/>
            <a:tailEnd/>
          </a:ln>
        </p:spPr>
      </p:pic>
      <p:sp>
        <p:nvSpPr>
          <p:cNvPr id="7" name="ZoneTexte 6"/>
          <p:cNvSpPr txBox="1"/>
          <p:nvPr/>
        </p:nvSpPr>
        <p:spPr>
          <a:xfrm>
            <a:off x="7121780" y="6396335"/>
            <a:ext cx="2022220" cy="461665"/>
          </a:xfrm>
          <a:prstGeom prst="rect">
            <a:avLst/>
          </a:prstGeom>
          <a:noFill/>
        </p:spPr>
        <p:txBody>
          <a:bodyPr wrap="none">
            <a:spAutoFit/>
          </a:bodyPr>
          <a:lstStyle/>
          <a:p>
            <a:pPr>
              <a:defRPr/>
            </a:pPr>
            <a:r>
              <a:rPr lang="fr-FR" sz="1200" dirty="0" smtClean="0">
                <a:latin typeface="+mj-lt"/>
              </a:rPr>
              <a:t>Soutenance RATP</a:t>
            </a:r>
            <a:endParaRPr lang="fr-FR" sz="1200" dirty="0">
              <a:latin typeface="+mj-lt"/>
            </a:endParaRPr>
          </a:p>
          <a:p>
            <a:pPr>
              <a:defRPr/>
            </a:pPr>
            <a:r>
              <a:rPr lang="fr-FR" sz="1200" dirty="0" err="1" smtClean="0">
                <a:latin typeface="+mj-lt"/>
              </a:rPr>
              <a:t>Noisy</a:t>
            </a:r>
            <a:r>
              <a:rPr lang="fr-FR" sz="1200" dirty="0" smtClean="0">
                <a:latin typeface="+mj-lt"/>
              </a:rPr>
              <a:t> le Grand le 02/02/2012</a:t>
            </a:r>
            <a:endParaRPr lang="fr-FR" sz="1200" dirty="0">
              <a:latin typeface="+mj-lt"/>
            </a:endParaRPr>
          </a:p>
        </p:txBody>
      </p:sp>
      <p:pic>
        <p:nvPicPr>
          <p:cNvPr id="1026" name="Picture 2"/>
          <p:cNvPicPr>
            <a:picLocks noChangeAspect="1" noChangeArrowheads="1"/>
          </p:cNvPicPr>
          <p:nvPr/>
        </p:nvPicPr>
        <p:blipFill>
          <a:blip r:embed="rId5" cstate="print"/>
          <a:srcRect/>
          <a:stretch>
            <a:fillRect/>
          </a:stretch>
        </p:blipFill>
        <p:spPr bwMode="auto">
          <a:xfrm>
            <a:off x="2000232" y="2357430"/>
            <a:ext cx="1071570" cy="1247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Reprise d’un projet existant / Maintenance </a:t>
            </a:r>
            <a:endParaRPr lang="fr-FR" dirty="0"/>
          </a:p>
        </p:txBody>
      </p:sp>
      <p:sp>
        <p:nvSpPr>
          <p:cNvPr id="3" name="Espace réservé du contenu 2"/>
          <p:cNvSpPr>
            <a:spLocks noGrp="1"/>
          </p:cNvSpPr>
          <p:nvPr>
            <p:ph idx="1"/>
          </p:nvPr>
        </p:nvSpPr>
        <p:spPr>
          <a:xfrm>
            <a:off x="428596" y="1643050"/>
            <a:ext cx="8229600" cy="4400568"/>
          </a:xfrm>
        </p:spPr>
        <p:txBody>
          <a:bodyPr>
            <a:normAutofit/>
          </a:bodyPr>
          <a:lstStyle/>
          <a:p>
            <a:r>
              <a:rPr lang="fr-FR" dirty="0" smtClean="0"/>
              <a:t>Présentation du contexte du projet</a:t>
            </a:r>
          </a:p>
          <a:p>
            <a:r>
              <a:rPr lang="fr-FR" dirty="0" smtClean="0"/>
              <a:t>Formations techniques ou fonctionnelles</a:t>
            </a:r>
          </a:p>
          <a:p>
            <a:r>
              <a:rPr lang="fr-FR" dirty="0" smtClean="0"/>
              <a:t>Redéfinir les priorités (Product </a:t>
            </a:r>
            <a:r>
              <a:rPr lang="fr-FR" dirty="0" err="1" smtClean="0"/>
              <a:t>Backlog</a:t>
            </a:r>
            <a:r>
              <a:rPr lang="fr-FR" dirty="0" smtClean="0"/>
              <a:t>)</a:t>
            </a:r>
          </a:p>
          <a:p>
            <a:r>
              <a:rPr lang="fr-FR" dirty="0" smtClean="0"/>
              <a:t>Améliorer l'environnement (regard neuf)</a:t>
            </a:r>
          </a:p>
          <a:p>
            <a:r>
              <a:rPr lang="fr-FR" dirty="0" smtClean="0"/>
              <a:t>Evolution de l'application</a:t>
            </a:r>
          </a:p>
          <a:p>
            <a:r>
              <a:rPr lang="fr-FR" dirty="0" smtClean="0"/>
              <a:t>Consolider l'application </a:t>
            </a:r>
          </a:p>
          <a:p>
            <a:pPr lvl="1"/>
            <a:r>
              <a:rPr lang="fr-FR" dirty="0" smtClean="0"/>
              <a:t>Correction de bugs</a:t>
            </a:r>
          </a:p>
          <a:p>
            <a:pPr lvl="1"/>
            <a:r>
              <a:rPr lang="fr-FR" dirty="0" smtClean="0"/>
              <a:t>Couverture de test</a:t>
            </a:r>
          </a:p>
          <a:p>
            <a:pPr lvl="1"/>
            <a:r>
              <a:rPr lang="fr-FR" dirty="0" smtClean="0"/>
              <a:t>Documentation</a:t>
            </a:r>
          </a:p>
          <a:p>
            <a:pPr>
              <a:buNone/>
            </a:pPr>
            <a:endParaRPr lang="fr-FR" dirty="0" smtClean="0"/>
          </a:p>
          <a:p>
            <a:pPr lvl="1"/>
            <a:endParaRPr lang="fr-FR" dirty="0"/>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L’outillage sur les projets java</a:t>
            </a:r>
            <a:endParaRPr lang="fr-FR" dirty="0"/>
          </a:p>
        </p:txBody>
      </p:sp>
      <p:sp>
        <p:nvSpPr>
          <p:cNvPr id="3" name="Espace réservé du contenu 2"/>
          <p:cNvSpPr>
            <a:spLocks noGrp="1"/>
          </p:cNvSpPr>
          <p:nvPr>
            <p:ph idx="1"/>
          </p:nvPr>
        </p:nvSpPr>
        <p:spPr/>
        <p:txBody>
          <a:bodyPr>
            <a:normAutofit/>
          </a:bodyPr>
          <a:lstStyle/>
          <a:p>
            <a:pPr lvl="1"/>
            <a:endParaRPr lang="fr-FR" dirty="0" smtClean="0"/>
          </a:p>
          <a:p>
            <a:pPr lvl="1"/>
            <a:endParaRPr lang="fr-FR" dirty="0"/>
          </a:p>
        </p:txBody>
      </p:sp>
      <p:sp>
        <p:nvSpPr>
          <p:cNvPr id="4" name="Espace réservé du contenu 2"/>
          <p:cNvSpPr txBox="1">
            <a:spLocks/>
          </p:cNvSpPr>
          <p:nvPr/>
        </p:nvSpPr>
        <p:spPr bwMode="auto">
          <a:xfrm>
            <a:off x="428596" y="1643050"/>
            <a:ext cx="8229600" cy="440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Intégration </a:t>
            </a:r>
            <a:r>
              <a:rPr lang="fr-FR" sz="2000" b="1" dirty="0" smtClean="0">
                <a:latin typeface="+mj-lt"/>
                <a:cs typeface="Arial" pitchFamily="34" charset="0"/>
              </a:rPr>
              <a:t>Continue</a:t>
            </a: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Jenkins, Sonar, ...</a:t>
            </a:r>
          </a:p>
          <a:p>
            <a:pPr marL="342900" indent="-342900" eaLnBrk="0" hangingPunct="0">
              <a:lnSpc>
                <a:spcPct val="110000"/>
              </a:lnSpc>
              <a:spcBef>
                <a:spcPct val="20000"/>
              </a:spcBef>
              <a:buClr>
                <a:schemeClr val="accent6"/>
              </a:buClr>
            </a:pPr>
            <a:endParaRPr lang="fr-FR" sz="2000" b="1"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Les </a:t>
            </a:r>
            <a:r>
              <a:rPr lang="fr-FR" sz="2000" b="1" dirty="0" smtClean="0">
                <a:latin typeface="+mj-lt"/>
                <a:cs typeface="Arial" pitchFamily="34" charset="0"/>
              </a:rPr>
              <a:t>tests</a:t>
            </a:r>
          </a:p>
          <a:p>
            <a:pPr marL="800100" lvl="1" indent="-342900" eaLnBrk="0" hangingPunct="0">
              <a:lnSpc>
                <a:spcPct val="110000"/>
              </a:lnSpc>
              <a:spcBef>
                <a:spcPct val="20000"/>
              </a:spcBef>
              <a:buClr>
                <a:schemeClr val="accent6"/>
              </a:buClr>
              <a:buFont typeface="Arial"/>
              <a:buChar char="•"/>
            </a:pPr>
            <a:r>
              <a:rPr lang="fr-FR" sz="2000" dirty="0" err="1" smtClean="0">
                <a:latin typeface="+mj-lt"/>
                <a:cs typeface="Arial" pitchFamily="34" charset="0"/>
              </a:rPr>
              <a:t>Junit</a:t>
            </a:r>
            <a:r>
              <a:rPr lang="fr-FR" sz="2000" dirty="0" smtClean="0">
                <a:latin typeface="+mj-lt"/>
                <a:cs typeface="Arial" pitchFamily="34" charset="0"/>
              </a:rPr>
              <a:t>, </a:t>
            </a:r>
            <a:r>
              <a:rPr lang="fr-FR" sz="2000" dirty="0" err="1" smtClean="0">
                <a:latin typeface="+mj-lt"/>
                <a:cs typeface="Arial" pitchFamily="34" charset="0"/>
              </a:rPr>
              <a:t>Fitnesse</a:t>
            </a:r>
            <a:r>
              <a:rPr lang="fr-FR" sz="2000" dirty="0" smtClean="0">
                <a:latin typeface="+mj-lt"/>
                <a:cs typeface="Arial" pitchFamily="34" charset="0"/>
              </a:rPr>
              <a:t>, </a:t>
            </a:r>
            <a:r>
              <a:rPr lang="fr-FR" sz="2000" dirty="0" err="1" smtClean="0">
                <a:latin typeface="+mj-lt"/>
                <a:cs typeface="Arial" pitchFamily="34" charset="0"/>
              </a:rPr>
              <a:t>Selenium</a:t>
            </a:r>
            <a:r>
              <a:rPr lang="fr-FR" sz="2000" dirty="0" smtClean="0">
                <a:latin typeface="+mj-lt"/>
                <a:cs typeface="Arial" pitchFamily="34" charset="0"/>
              </a:rPr>
              <a:t>, </a:t>
            </a:r>
            <a:r>
              <a:rPr lang="fr-FR" sz="2000" dirty="0" err="1" smtClean="0">
                <a:latin typeface="+mj-lt"/>
                <a:cs typeface="Arial" pitchFamily="34" charset="0"/>
              </a:rPr>
              <a:t>HtmlUnit</a:t>
            </a:r>
            <a:r>
              <a:rPr lang="fr-FR" sz="2000" dirty="0" smtClean="0">
                <a:latin typeface="+mj-lt"/>
                <a:cs typeface="Arial" pitchFamily="34" charset="0"/>
              </a:rPr>
              <a:t>, </a:t>
            </a:r>
            <a:r>
              <a:rPr lang="fr-FR" sz="2000" dirty="0" err="1" smtClean="0">
                <a:latin typeface="+mj-lt"/>
                <a:cs typeface="Arial" pitchFamily="34" charset="0"/>
              </a:rPr>
              <a:t>JMeter</a:t>
            </a:r>
            <a:r>
              <a:rPr lang="fr-FR" sz="2000" dirty="0" smtClean="0">
                <a:latin typeface="+mj-lt"/>
                <a:cs typeface="Arial" pitchFamily="34" charset="0"/>
              </a:rPr>
              <a:t>, ...</a:t>
            </a:r>
          </a:p>
          <a:p>
            <a:pPr marL="342900" indent="-342900" eaLnBrk="0" hangingPunct="0">
              <a:lnSpc>
                <a:spcPct val="110000"/>
              </a:lnSpc>
              <a:spcBef>
                <a:spcPct val="20000"/>
              </a:spcBef>
              <a:buClr>
                <a:schemeClr val="accent6"/>
              </a:buClr>
            </a:pPr>
            <a:endParaRPr lang="fr-FR" sz="2000" b="1"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MVC</a:t>
            </a:r>
            <a:endParaRPr lang="fr-FR" sz="2000" b="1" dirty="0" smtClean="0">
              <a:latin typeface="+mj-lt"/>
              <a:cs typeface="Arial" pitchFamily="34" charset="0"/>
            </a:endParaRP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JSF, </a:t>
            </a:r>
            <a:r>
              <a:rPr lang="fr-FR" sz="2000" dirty="0" err="1" smtClean="0">
                <a:latin typeface="+mj-lt"/>
                <a:cs typeface="Arial" pitchFamily="34" charset="0"/>
              </a:rPr>
              <a:t>Struts</a:t>
            </a:r>
            <a:r>
              <a:rPr lang="fr-FR" sz="2000" dirty="0" smtClean="0">
                <a:latin typeface="+mj-lt"/>
                <a:cs typeface="Arial" pitchFamily="34" charset="0"/>
              </a:rPr>
              <a:t>, </a:t>
            </a:r>
            <a:r>
              <a:rPr lang="fr-FR" sz="2000" dirty="0" err="1" smtClean="0">
                <a:latin typeface="+mj-lt"/>
                <a:cs typeface="Arial" pitchFamily="34" charset="0"/>
              </a:rPr>
              <a:t>SpringMVC</a:t>
            </a:r>
            <a:r>
              <a:rPr lang="fr-FR" sz="2000" dirty="0" smtClean="0">
                <a:latin typeface="+mj-lt"/>
                <a:cs typeface="Arial" pitchFamily="34" charset="0"/>
              </a:rPr>
              <a:t>, ...</a:t>
            </a:r>
          </a:p>
          <a:p>
            <a:pPr marL="342900" indent="-342900" eaLnBrk="0" hangingPunct="0">
              <a:lnSpc>
                <a:spcPct val="110000"/>
              </a:lnSpc>
              <a:spcBef>
                <a:spcPct val="20000"/>
              </a:spcBef>
              <a:buClr>
                <a:schemeClr val="accent6"/>
              </a:buClr>
            </a:pPr>
            <a:endParaRPr lang="fr-FR" sz="2000" b="1"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RIA</a:t>
            </a:r>
            <a:endParaRPr lang="fr-FR" sz="2000" b="1" dirty="0" smtClean="0">
              <a:latin typeface="+mj-lt"/>
              <a:cs typeface="Arial" pitchFamily="34" charset="0"/>
            </a:endParaRP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GWT, </a:t>
            </a:r>
            <a:r>
              <a:rPr lang="fr-FR" sz="2000" dirty="0" err="1" smtClean="0">
                <a:latin typeface="+mj-lt"/>
                <a:cs typeface="Arial" pitchFamily="34" charset="0"/>
              </a:rPr>
              <a:t>Flex</a:t>
            </a:r>
            <a:r>
              <a:rPr lang="fr-FR" sz="2000" dirty="0" smtClean="0">
                <a:latin typeface="+mj-lt"/>
                <a:cs typeface="Arial" pitchFamily="34" charset="0"/>
              </a:rPr>
              <a:t>, ...</a:t>
            </a:r>
          </a:p>
          <a:p>
            <a:pPr marL="342900" indent="-342900" eaLnBrk="0" hangingPunct="0">
              <a:lnSpc>
                <a:spcPct val="110000"/>
              </a:lnSpc>
              <a:spcBef>
                <a:spcPct val="20000"/>
              </a:spcBef>
              <a:buClr>
                <a:schemeClr val="accent6"/>
              </a:buClr>
            </a:pPr>
            <a:endParaRPr lang="fr-FR" sz="2000" b="1"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Les </a:t>
            </a:r>
            <a:r>
              <a:rPr lang="fr-FR" sz="2000" b="1" dirty="0" smtClean="0">
                <a:latin typeface="+mj-lt"/>
                <a:cs typeface="Arial" pitchFamily="34" charset="0"/>
              </a:rPr>
              <a:t>outils</a:t>
            </a: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ORM: JPA (</a:t>
            </a:r>
            <a:r>
              <a:rPr lang="fr-FR" sz="2000" dirty="0" err="1" smtClean="0">
                <a:latin typeface="+mj-lt"/>
                <a:cs typeface="Arial" pitchFamily="34" charset="0"/>
              </a:rPr>
              <a:t>Hibernate</a:t>
            </a:r>
            <a:r>
              <a:rPr lang="fr-FR" sz="2000" dirty="0" smtClean="0">
                <a:latin typeface="+mj-lt"/>
                <a:cs typeface="Arial" pitchFamily="34" charset="0"/>
              </a:rPr>
              <a:t>), </a:t>
            </a:r>
            <a:r>
              <a:rPr lang="fr-FR" sz="2000" dirty="0" err="1" smtClean="0">
                <a:latin typeface="+mj-lt"/>
                <a:cs typeface="Arial" pitchFamily="34" charset="0"/>
              </a:rPr>
              <a:t>iBatis</a:t>
            </a:r>
            <a:r>
              <a:rPr lang="fr-FR" sz="2000" dirty="0" smtClean="0">
                <a:latin typeface="+mj-lt"/>
                <a:cs typeface="Arial" pitchFamily="34" charset="0"/>
              </a:rPr>
              <a:t>, ...</a:t>
            </a:r>
          </a:p>
          <a:p>
            <a:pPr marL="800100" lvl="1" indent="-342900" eaLnBrk="0" hangingPunct="0">
              <a:lnSpc>
                <a:spcPct val="110000"/>
              </a:lnSpc>
              <a:spcBef>
                <a:spcPct val="20000"/>
              </a:spcBef>
              <a:buClr>
                <a:schemeClr val="accent6"/>
              </a:buClr>
              <a:buFont typeface="Arial"/>
              <a:buChar char="•"/>
            </a:pPr>
            <a:r>
              <a:rPr lang="fr-FR" sz="2000" dirty="0" err="1" smtClean="0">
                <a:latin typeface="+mj-lt"/>
                <a:cs typeface="Arial" pitchFamily="34" charset="0"/>
              </a:rPr>
              <a:t>Spring</a:t>
            </a:r>
            <a:r>
              <a:rPr lang="fr-FR" sz="2000" dirty="0" smtClean="0">
                <a:latin typeface="+mj-lt"/>
                <a:cs typeface="Arial" pitchFamily="34" charset="0"/>
              </a:rPr>
              <a:t>: </a:t>
            </a:r>
            <a:r>
              <a:rPr lang="fr-FR" sz="2000" dirty="0" err="1" smtClean="0">
                <a:latin typeface="+mj-lt"/>
                <a:cs typeface="Arial" pitchFamily="34" charset="0"/>
              </a:rPr>
              <a:t>IoC</a:t>
            </a:r>
            <a:r>
              <a:rPr lang="fr-FR" sz="2000" dirty="0" smtClean="0">
                <a:latin typeface="+mj-lt"/>
                <a:cs typeface="Arial" pitchFamily="34" charset="0"/>
              </a:rPr>
              <a:t>, batch, AOP, Security, </a:t>
            </a:r>
            <a:r>
              <a:rPr lang="fr-FR" sz="2000" dirty="0" smtClean="0">
                <a:latin typeface="+mj-lt"/>
                <a:cs typeface="Arial" pitchFamily="34" charset="0"/>
              </a:rPr>
              <a:t>...</a:t>
            </a:r>
          </a:p>
          <a:p>
            <a:pPr marL="800100" lvl="1" indent="-342900" eaLnBrk="0" hangingPunct="0">
              <a:lnSpc>
                <a:spcPct val="110000"/>
              </a:lnSpc>
              <a:spcBef>
                <a:spcPct val="20000"/>
              </a:spcBef>
              <a:buClr>
                <a:schemeClr val="accent6"/>
              </a:buClr>
            </a:pPr>
            <a:endParaRPr lang="fr-FR" sz="2000"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Les serveurs d'application</a:t>
            </a:r>
          </a:p>
          <a:p>
            <a:pPr marL="800100" lvl="1" indent="-342900" eaLnBrk="0" hangingPunct="0">
              <a:lnSpc>
                <a:spcPct val="110000"/>
              </a:lnSpc>
              <a:spcBef>
                <a:spcPct val="20000"/>
              </a:spcBef>
              <a:buClr>
                <a:schemeClr val="accent6"/>
              </a:buClr>
              <a:buFont typeface="Arial"/>
              <a:buChar char="•"/>
            </a:pPr>
            <a:r>
              <a:rPr lang="fr-FR" sz="2000" dirty="0" err="1" smtClean="0">
                <a:latin typeface="+mj-lt"/>
                <a:cs typeface="Arial" pitchFamily="34" charset="0"/>
              </a:rPr>
              <a:t>Tomcat</a:t>
            </a:r>
            <a:r>
              <a:rPr lang="fr-FR" sz="2000" dirty="0" smtClean="0">
                <a:latin typeface="+mj-lt"/>
                <a:cs typeface="Arial" pitchFamily="34" charset="0"/>
              </a:rPr>
              <a:t>, JBOSS, </a:t>
            </a:r>
            <a:r>
              <a:rPr lang="fr-FR" sz="2000" dirty="0" err="1" smtClean="0">
                <a:latin typeface="+mj-lt"/>
                <a:cs typeface="Arial" pitchFamily="34" charset="0"/>
              </a:rPr>
              <a:t>Websphere</a:t>
            </a:r>
            <a:r>
              <a:rPr lang="fr-FR" sz="2000" dirty="0" smtClean="0">
                <a:latin typeface="+mj-lt"/>
                <a:cs typeface="Arial" pitchFamily="34" charset="0"/>
              </a:rPr>
              <a:t>, </a:t>
            </a:r>
            <a:r>
              <a:rPr lang="fr-FR" sz="2000" dirty="0" err="1" smtClean="0">
                <a:latin typeface="+mj-lt"/>
                <a:cs typeface="Arial" pitchFamily="34" charset="0"/>
              </a:rPr>
              <a:t>Weblogic</a:t>
            </a:r>
            <a:r>
              <a:rPr lang="fr-FR" sz="2000" dirty="0" smtClean="0">
                <a:latin typeface="+mj-lt"/>
                <a:cs typeface="Arial" pitchFamily="34" charset="0"/>
              </a:rPr>
              <a:t>, </a:t>
            </a:r>
            <a:r>
              <a:rPr lang="fr-FR" sz="2000" dirty="0" smtClean="0">
                <a:latin typeface="+mj-lt"/>
                <a:cs typeface="Arial" pitchFamily="34" charset="0"/>
              </a:rPr>
              <a:t>...</a:t>
            </a:r>
          </a:p>
          <a:p>
            <a:pPr marL="800100" lvl="1" indent="-342900" eaLnBrk="0" hangingPunct="0">
              <a:lnSpc>
                <a:spcPct val="110000"/>
              </a:lnSpc>
              <a:spcBef>
                <a:spcPct val="20000"/>
              </a:spcBef>
              <a:buClr>
                <a:schemeClr val="accent6"/>
              </a:buClr>
            </a:pPr>
            <a:endParaRPr lang="fr-FR" sz="2000"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Les technos</a:t>
            </a: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JEE, HTML5, </a:t>
            </a:r>
            <a:r>
              <a:rPr lang="fr-FR" sz="2000" dirty="0" err="1" smtClean="0">
                <a:latin typeface="+mj-lt"/>
                <a:cs typeface="Arial" pitchFamily="34" charset="0"/>
              </a:rPr>
              <a:t>Javascript</a:t>
            </a:r>
            <a:r>
              <a:rPr lang="fr-FR" sz="2000" dirty="0" smtClean="0">
                <a:latin typeface="+mj-lt"/>
                <a:cs typeface="Arial" pitchFamily="34" charset="0"/>
              </a:rPr>
              <a:t>, </a:t>
            </a:r>
            <a:r>
              <a:rPr lang="fr-FR" sz="2000" dirty="0" smtClean="0">
                <a:latin typeface="+mj-lt"/>
                <a:cs typeface="Arial" pitchFamily="34" charset="0"/>
              </a:rPr>
              <a:t>...</a:t>
            </a:r>
          </a:p>
          <a:p>
            <a:pPr marL="800100" lvl="1" indent="-342900" eaLnBrk="0" hangingPunct="0">
              <a:lnSpc>
                <a:spcPct val="110000"/>
              </a:lnSpc>
              <a:spcBef>
                <a:spcPct val="20000"/>
              </a:spcBef>
              <a:buClr>
                <a:schemeClr val="accent6"/>
              </a:buClr>
            </a:pPr>
            <a:endParaRPr lang="fr-FR" sz="2000" dirty="0" smtClean="0">
              <a:latin typeface="+mj-lt"/>
              <a:cs typeface="Arial" pitchFamily="34" charset="0"/>
            </a:endParaRPr>
          </a:p>
          <a:p>
            <a:pPr marL="342900" indent="-342900" eaLnBrk="0" hangingPunct="0">
              <a:lnSpc>
                <a:spcPct val="110000"/>
              </a:lnSpc>
              <a:spcBef>
                <a:spcPct val="20000"/>
              </a:spcBef>
              <a:buClr>
                <a:schemeClr val="accent6"/>
              </a:buClr>
              <a:buFont typeface="Arial"/>
              <a:buChar char="•"/>
            </a:pPr>
            <a:r>
              <a:rPr lang="fr-FR" sz="2000" b="1" dirty="0" smtClean="0">
                <a:latin typeface="+mj-lt"/>
                <a:cs typeface="Arial" pitchFamily="34" charset="0"/>
              </a:rPr>
              <a:t>Les </a:t>
            </a:r>
            <a:r>
              <a:rPr lang="fr-FR" sz="2000" b="1" dirty="0" err="1" smtClean="0">
                <a:latin typeface="+mj-lt"/>
                <a:cs typeface="Arial" pitchFamily="34" charset="0"/>
              </a:rPr>
              <a:t>devices</a:t>
            </a:r>
            <a:endParaRPr lang="fr-FR" sz="2000" b="1" dirty="0" smtClean="0">
              <a:latin typeface="+mj-lt"/>
              <a:cs typeface="Arial" pitchFamily="34" charset="0"/>
            </a:endParaRPr>
          </a:p>
          <a:p>
            <a:pPr marL="800100" lvl="1" indent="-342900" eaLnBrk="0" hangingPunct="0">
              <a:lnSpc>
                <a:spcPct val="110000"/>
              </a:lnSpc>
              <a:spcBef>
                <a:spcPct val="20000"/>
              </a:spcBef>
              <a:buClr>
                <a:schemeClr val="accent6"/>
              </a:buClr>
              <a:buFont typeface="Arial"/>
              <a:buChar char="•"/>
            </a:pPr>
            <a:r>
              <a:rPr lang="fr-FR" sz="2000" dirty="0" smtClean="0">
                <a:latin typeface="+mj-lt"/>
                <a:cs typeface="Arial" pitchFamily="34" charset="0"/>
              </a:rPr>
              <a:t>PC, tablettes, </a:t>
            </a:r>
            <a:r>
              <a:rPr lang="fr-FR" sz="2000" dirty="0" err="1" smtClean="0">
                <a:latin typeface="+mj-lt"/>
                <a:cs typeface="Arial" pitchFamily="34" charset="0"/>
              </a:rPr>
              <a:t>smartphones</a:t>
            </a:r>
            <a:r>
              <a:rPr lang="fr-FR" sz="2000" dirty="0" smtClean="0">
                <a:latin typeface="+mj-lt"/>
                <a:cs typeface="Arial" pitchFamily="34" charset="0"/>
              </a:rPr>
              <a:t>, ...</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endParaRPr kumimoji="0" lang="fr-FR" sz="1600" b="0"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None/>
              <a:tabLst/>
              <a:defRPr/>
            </a:pPr>
            <a:endParaRPr kumimoji="0" lang="fr-FR" sz="2000" b="0"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742950" marR="0" lvl="1" indent="-285750" algn="l" defTabSz="914400" rtl="0" eaLnBrk="0" fontAlgn="base" latinLnBrk="0" hangingPunct="0">
              <a:lnSpc>
                <a:spcPct val="100000"/>
              </a:lnSpc>
              <a:spcBef>
                <a:spcPct val="20000"/>
              </a:spcBef>
              <a:spcAft>
                <a:spcPct val="0"/>
              </a:spcAft>
              <a:buClr>
                <a:schemeClr val="accent6"/>
              </a:buClr>
              <a:buSzTx/>
              <a:buFont typeface="Arial"/>
              <a:buChar char="•"/>
              <a:tabLst/>
              <a:defRPr/>
            </a:pPr>
            <a:endParaRPr kumimoji="0" lang="fr-FR" sz="1600" b="0" i="0" u="none" strike="noStrike" kern="1200" cap="none" spc="0" normalizeH="0" baseline="0" noProof="0" dirty="0">
              <a:ln>
                <a:noFill/>
              </a:ln>
              <a:solidFill>
                <a:schemeClr val="tx1"/>
              </a:solidFill>
              <a:effectLst/>
              <a:uLnTx/>
              <a:uFillTx/>
              <a:latin typeface="+mj-lt"/>
              <a:ea typeface="+mn-ea"/>
              <a:cs typeface="Arial" pitchFamily="34" charset="0"/>
            </a:endParaRPr>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p:cNvPicPr>
            <a:picLocks noChangeAspect="1" noChangeArrowheads="1"/>
          </p:cNvPicPr>
          <p:nvPr/>
        </p:nvPicPr>
        <p:blipFill>
          <a:blip r:embed="rId3" cstate="email"/>
          <a:srcRect/>
          <a:stretch>
            <a:fillRect/>
          </a:stretch>
        </p:blipFill>
        <p:spPr bwMode="auto">
          <a:xfrm>
            <a:off x="0" y="0"/>
            <a:ext cx="9144000" cy="6858000"/>
          </a:xfrm>
          <a:prstGeom prst="rect">
            <a:avLst/>
          </a:prstGeom>
          <a:noFill/>
          <a:ln w="9525">
            <a:noFill/>
            <a:round/>
            <a:headEnd/>
            <a:tailEnd/>
          </a:ln>
        </p:spPr>
      </p:pic>
      <p:pic>
        <p:nvPicPr>
          <p:cNvPr id="3" name="Picture 2" descr="\\dk.valtech.com\internal\Templates\Clip art\Valtech shared ppt collection\01 Title snips\blue_title_snippet_LOGO.png"/>
          <p:cNvPicPr>
            <a:picLocks noChangeAspect="1" noChangeArrowheads="1"/>
          </p:cNvPicPr>
          <p:nvPr/>
        </p:nvPicPr>
        <p:blipFill>
          <a:blip r:embed="rId4" cstate="email"/>
          <a:srcRect/>
          <a:stretch>
            <a:fillRect/>
          </a:stretch>
        </p:blipFill>
        <p:spPr bwMode="auto">
          <a:xfrm>
            <a:off x="0" y="4143380"/>
            <a:ext cx="8599488" cy="1416050"/>
          </a:xfrm>
          <a:prstGeom prst="rect">
            <a:avLst/>
          </a:prstGeom>
          <a:noFill/>
          <a:ln w="9525">
            <a:noFill/>
            <a:miter lim="800000"/>
            <a:headEnd/>
            <a:tailEnd/>
          </a:ln>
        </p:spPr>
      </p:pic>
      <p:sp>
        <p:nvSpPr>
          <p:cNvPr id="4" name="Subtitle 5"/>
          <p:cNvSpPr txBox="1">
            <a:spLocks/>
          </p:cNvSpPr>
          <p:nvPr/>
        </p:nvSpPr>
        <p:spPr bwMode="auto">
          <a:xfrm>
            <a:off x="214282" y="4500570"/>
            <a:ext cx="6643687" cy="830263"/>
          </a:xfrm>
          <a:prstGeom prst="rect">
            <a:avLst/>
          </a:prstGeom>
          <a:noFill/>
          <a:ln w="9525">
            <a:noFill/>
            <a:miter lim="800000"/>
            <a:headEnd/>
            <a:tailEnd/>
          </a:ln>
        </p:spPr>
        <p:txBody>
          <a:bodyPr lIns="64282" tIns="32141" rIns="64282" bIns="32141"/>
          <a:lstStyle/>
          <a:p>
            <a:pPr lvl="0"/>
            <a:r>
              <a:rPr lang="en-US" sz="2400" dirty="0" smtClean="0">
                <a:solidFill>
                  <a:srgbClr val="FFFFFF"/>
                </a:solidFill>
                <a:latin typeface="StoneSansSemiITC TT"/>
              </a:rPr>
              <a:t>LES CONSULANTS VALTECH</a:t>
            </a:r>
            <a:endParaRPr lang="en-US" sz="2400" dirty="0">
              <a:solidFill>
                <a:srgbClr val="FFFFFF"/>
              </a:solidFill>
              <a:latin typeface="StoneSansSemiITC T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consultants Valtech</a:t>
            </a:r>
            <a:endParaRPr lang="fr-FR" dirty="0"/>
          </a:p>
        </p:txBody>
      </p:sp>
      <p:sp>
        <p:nvSpPr>
          <p:cNvPr id="9" name="Rectangle 8"/>
          <p:cNvSpPr/>
          <p:nvPr/>
        </p:nvSpPr>
        <p:spPr>
          <a:xfrm>
            <a:off x="642910" y="1285860"/>
            <a:ext cx="6215090" cy="2837700"/>
          </a:xfrm>
          <a:prstGeom prst="rect">
            <a:avLst/>
          </a:prstGeom>
        </p:spPr>
        <p:txBody>
          <a:bodyPr wrap="square">
            <a:spAutoFit/>
          </a:bodyPr>
          <a:lstStyle/>
          <a:p>
            <a:pPr marL="342900" indent="-342900" eaLnBrk="0" hangingPunct="0">
              <a:spcBef>
                <a:spcPct val="20000"/>
              </a:spcBef>
              <a:buClr>
                <a:schemeClr val="accent6"/>
              </a:buClr>
              <a:buFont typeface="Arial"/>
              <a:buChar char="•"/>
            </a:pPr>
            <a:r>
              <a:rPr lang="fr-FR" sz="2000" dirty="0" smtClean="0">
                <a:latin typeface="+mj-lt"/>
                <a:cs typeface="Arial" pitchFamily="34" charset="0"/>
              </a:rPr>
              <a:t>Des consultants </a:t>
            </a:r>
            <a:r>
              <a:rPr lang="fr-FR" sz="2000" dirty="0" smtClean="0">
                <a:latin typeface="+mj-lt"/>
                <a:cs typeface="Arial" pitchFamily="34" charset="0"/>
              </a:rPr>
              <a:t>multidisciplinaires</a:t>
            </a:r>
            <a:endParaRPr lang="fr-FR" sz="2000" dirty="0" smtClean="0">
              <a:latin typeface="+mj-lt"/>
              <a:cs typeface="Arial" pitchFamily="34" charset="0"/>
            </a:endParaRPr>
          </a:p>
          <a:p>
            <a:pPr marL="342900" indent="-342900" eaLnBrk="0" hangingPunct="0">
              <a:spcBef>
                <a:spcPct val="20000"/>
              </a:spcBef>
              <a:buClr>
                <a:schemeClr val="accent6"/>
              </a:buClr>
              <a:buFont typeface="Arial"/>
              <a:buChar char="•"/>
            </a:pPr>
            <a:r>
              <a:rPr lang="fr-FR" sz="2000" dirty="0" smtClean="0">
                <a:latin typeface="+mj-lt"/>
                <a:cs typeface="Arial" pitchFamily="34" charset="0"/>
              </a:rPr>
              <a:t>Bonne maîtrise de nombreuses technologies</a:t>
            </a:r>
          </a:p>
          <a:p>
            <a:pPr marL="342900" indent="-342900" eaLnBrk="0" hangingPunct="0">
              <a:spcBef>
                <a:spcPct val="20000"/>
              </a:spcBef>
              <a:buClr>
                <a:schemeClr val="accent6"/>
              </a:buClr>
              <a:buFont typeface="Arial"/>
              <a:buChar char="•"/>
            </a:pPr>
            <a:r>
              <a:rPr lang="fr-FR" sz="2000" dirty="0" smtClean="0">
                <a:latin typeface="+mj-lt"/>
                <a:cs typeface="Arial" pitchFamily="34" charset="0"/>
              </a:rPr>
              <a:t>Force de proposition</a:t>
            </a:r>
          </a:p>
          <a:p>
            <a:pPr marL="342900" indent="-342900" eaLnBrk="0" hangingPunct="0">
              <a:spcBef>
                <a:spcPct val="20000"/>
              </a:spcBef>
              <a:buClr>
                <a:schemeClr val="accent6"/>
              </a:buClr>
              <a:buFont typeface="Arial"/>
              <a:buChar char="•"/>
            </a:pPr>
            <a:r>
              <a:rPr lang="fr-FR" sz="2000" dirty="0" smtClean="0">
                <a:latin typeface="+mj-lt"/>
                <a:cs typeface="Arial" pitchFamily="34" charset="0"/>
              </a:rPr>
              <a:t>Accompagnement dans les transitions technologiques</a:t>
            </a:r>
          </a:p>
          <a:p>
            <a:pPr marL="342900" indent="-342900" eaLnBrk="0" hangingPunct="0">
              <a:spcBef>
                <a:spcPct val="20000"/>
              </a:spcBef>
              <a:buClr>
                <a:schemeClr val="accent6"/>
              </a:buClr>
              <a:buFont typeface="Arial"/>
              <a:buChar char="•"/>
            </a:pPr>
            <a:r>
              <a:rPr lang="fr-FR" sz="2000" dirty="0" smtClean="0">
                <a:latin typeface="+mj-lt"/>
                <a:cs typeface="Arial" pitchFamily="34" charset="0"/>
              </a:rPr>
              <a:t>Facilité d'adaptation aux nouveaux outils</a:t>
            </a:r>
          </a:p>
          <a:p>
            <a:pPr marL="342900" lvl="0" indent="-342900" eaLnBrk="0" hangingPunct="0">
              <a:spcBef>
                <a:spcPct val="20000"/>
              </a:spcBef>
              <a:buClr>
                <a:schemeClr val="accent6"/>
              </a:buClr>
              <a:buFont typeface="Arial"/>
              <a:buChar char="•"/>
              <a:defRPr/>
            </a:pPr>
            <a:endParaRPr lang="fr-FR" sz="1600" dirty="0" smtClean="0">
              <a:cs typeface="Arial" pitchFamily="34" charset="0"/>
            </a:endParaRPr>
          </a:p>
          <a:p>
            <a:pPr marL="342900" lvl="0" indent="-342900" eaLnBrk="0" hangingPunct="0">
              <a:spcBef>
                <a:spcPct val="20000"/>
              </a:spcBef>
              <a:buClr>
                <a:schemeClr val="accent6"/>
              </a:buClr>
              <a:defRPr/>
            </a:pPr>
            <a:endParaRPr lang="fr-FR" sz="2000" dirty="0" smtClean="0">
              <a:cs typeface="Arial" pitchFamily="34" charset="0"/>
            </a:endParaRPr>
          </a:p>
          <a:p>
            <a:pPr marL="742950" lvl="1" indent="-285750" eaLnBrk="0" hangingPunct="0">
              <a:spcBef>
                <a:spcPct val="20000"/>
              </a:spcBef>
              <a:buClr>
                <a:schemeClr val="accent6"/>
              </a:buClr>
              <a:buFont typeface="Arial"/>
              <a:buChar char="•"/>
              <a:defRPr/>
            </a:pPr>
            <a:endParaRPr lang="fr-FR" sz="1600" dirty="0">
              <a:cs typeface="Arial" pitchFamily="34" charset="0"/>
            </a:endParaRPr>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consultants Valtech</a:t>
            </a:r>
            <a:endParaRPr lang="fr-FR" dirty="0"/>
          </a:p>
        </p:txBody>
      </p:sp>
      <p:pic>
        <p:nvPicPr>
          <p:cNvPr id="3073" name="Picture 1"/>
          <p:cNvPicPr>
            <a:picLocks noChangeAspect="1" noChangeArrowheads="1"/>
          </p:cNvPicPr>
          <p:nvPr/>
        </p:nvPicPr>
        <p:blipFill>
          <a:blip r:embed="rId3" cstate="print"/>
          <a:srcRect l="26241" t="18156" r="27659" b="8085"/>
          <a:stretch>
            <a:fillRect/>
          </a:stretch>
        </p:blipFill>
        <p:spPr bwMode="auto">
          <a:xfrm>
            <a:off x="1571604" y="1142984"/>
            <a:ext cx="5143536" cy="5143536"/>
          </a:xfrm>
          <a:prstGeom prst="rect">
            <a:avLst/>
          </a:prstGeom>
          <a:noFill/>
          <a:ln w="9525">
            <a:noFill/>
            <a:miter lim="800000"/>
            <a:headEnd/>
            <a:tailEnd/>
          </a:ln>
          <a:effectLst/>
        </p:spPr>
      </p:pic>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1"/>
          <p:cNvPicPr>
            <a:picLocks noChangeAspect="1" noChangeArrowheads="1"/>
          </p:cNvPicPr>
          <p:nvPr/>
        </p:nvPicPr>
        <p:blipFill>
          <a:blip r:embed="rId3" cstate="email"/>
          <a:srcRect/>
          <a:stretch>
            <a:fillRect/>
          </a:stretch>
        </p:blipFill>
        <p:spPr bwMode="auto">
          <a:xfrm>
            <a:off x="0" y="0"/>
            <a:ext cx="9144000" cy="6858000"/>
          </a:xfrm>
          <a:prstGeom prst="rect">
            <a:avLst/>
          </a:prstGeom>
          <a:noFill/>
          <a:ln w="9525">
            <a:noFill/>
            <a:round/>
            <a:headEnd/>
            <a:tailEnd/>
          </a:ln>
        </p:spPr>
      </p:pic>
      <p:pic>
        <p:nvPicPr>
          <p:cNvPr id="20484" name="Picture 2" descr="\\dk.valtech.com\internal\Templates\Clip art\Valtech shared ppt collection\01 Title snips\blue_title_snippet_LOGO.png"/>
          <p:cNvPicPr>
            <a:picLocks noChangeAspect="1" noChangeArrowheads="1"/>
          </p:cNvPicPr>
          <p:nvPr/>
        </p:nvPicPr>
        <p:blipFill>
          <a:blip r:embed="rId4" cstate="email"/>
          <a:srcRect/>
          <a:stretch>
            <a:fillRect/>
          </a:stretch>
        </p:blipFill>
        <p:spPr bwMode="auto">
          <a:xfrm>
            <a:off x="0" y="5000625"/>
            <a:ext cx="8599488" cy="1416050"/>
          </a:xfrm>
          <a:prstGeom prst="rect">
            <a:avLst/>
          </a:prstGeom>
          <a:noFill/>
          <a:ln w="9525">
            <a:noFill/>
            <a:miter lim="800000"/>
            <a:headEnd/>
            <a:tailEnd/>
          </a:ln>
        </p:spPr>
      </p:pic>
      <p:sp>
        <p:nvSpPr>
          <p:cNvPr id="20485" name="Subtitle 5"/>
          <p:cNvSpPr txBox="1">
            <a:spLocks/>
          </p:cNvSpPr>
          <p:nvPr/>
        </p:nvSpPr>
        <p:spPr bwMode="auto">
          <a:xfrm>
            <a:off x="357188" y="5384800"/>
            <a:ext cx="6643687" cy="830263"/>
          </a:xfrm>
          <a:prstGeom prst="rect">
            <a:avLst/>
          </a:prstGeom>
          <a:noFill/>
          <a:ln w="9525">
            <a:noFill/>
            <a:miter lim="800000"/>
            <a:headEnd/>
            <a:tailEnd/>
          </a:ln>
        </p:spPr>
        <p:txBody>
          <a:bodyPr lIns="64282" tIns="32141" rIns="64282" bIns="32141"/>
          <a:lstStyle/>
          <a:p>
            <a:r>
              <a:rPr lang="fr-FR" sz="2400" dirty="0" smtClean="0">
                <a:solidFill>
                  <a:srgbClr val="FFFFFF"/>
                </a:solidFill>
                <a:latin typeface="StoneSansSemiITC TT"/>
              </a:rPr>
              <a:t>NOS REFERENCES </a:t>
            </a:r>
            <a:r>
              <a:rPr lang="fr-FR" sz="2400" dirty="0" smtClean="0">
                <a:solidFill>
                  <a:srgbClr val="FFFFFF"/>
                </a:solidFill>
                <a:latin typeface="StoneSansSemiITC TT"/>
              </a:rPr>
              <a:t>ET CLIENTS</a:t>
            </a:r>
            <a:endParaRPr lang="en-US" sz="2400" dirty="0">
              <a:solidFill>
                <a:srgbClr val="FFFFFF"/>
              </a:solidFill>
              <a:latin typeface="StoneSansSemiITC T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clients et références java</a:t>
            </a:r>
            <a:endParaRPr lang="fr-FR" dirty="0"/>
          </a:p>
        </p:txBody>
      </p:sp>
      <p:sp>
        <p:nvSpPr>
          <p:cNvPr id="3" name="Espace réservé du contenu 2"/>
          <p:cNvSpPr>
            <a:spLocks noGrp="1"/>
          </p:cNvSpPr>
          <p:nvPr>
            <p:ph idx="1"/>
          </p:nvPr>
        </p:nvSpPr>
        <p:spPr/>
        <p:txBody>
          <a:bodyPr>
            <a:normAutofit/>
          </a:bodyPr>
          <a:lstStyle/>
          <a:p>
            <a:pPr lvl="1"/>
            <a:endParaRPr lang="fr-FR" dirty="0" smtClean="0"/>
          </a:p>
          <a:p>
            <a:pPr lvl="1"/>
            <a:endParaRPr lang="fr-FR" dirty="0"/>
          </a:p>
        </p:txBody>
      </p:sp>
      <p:sp>
        <p:nvSpPr>
          <p:cNvPr id="4" name="Espace réservé du contenu 2"/>
          <p:cNvSpPr txBox="1">
            <a:spLocks/>
          </p:cNvSpPr>
          <p:nvPr/>
        </p:nvSpPr>
        <p:spPr bwMode="auto">
          <a:xfrm>
            <a:off x="428596" y="1643050"/>
            <a:ext cx="8229600" cy="440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Arial" pitchFamily="34" charset="0"/>
              </a:rPr>
              <a:t>Banque de France</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lang="fr-FR" sz="2000" dirty="0" smtClean="0">
                <a:latin typeface="+mj-lt"/>
                <a:cs typeface="Arial" pitchFamily="34" charset="0"/>
              </a:rPr>
              <a:t>Société Générale CIB</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Arial" pitchFamily="34" charset="0"/>
              </a:rPr>
              <a:t>Euler</a:t>
            </a:r>
            <a:r>
              <a:rPr kumimoji="0" lang="fr-FR" sz="2000" b="0" i="0" u="none" strike="noStrike" kern="1200" cap="none" spc="0" normalizeH="0" noProof="0" dirty="0" smtClean="0">
                <a:ln>
                  <a:noFill/>
                </a:ln>
                <a:solidFill>
                  <a:schemeClr val="tx1"/>
                </a:solidFill>
                <a:effectLst/>
                <a:uLnTx/>
                <a:uFillTx/>
                <a:latin typeface="+mj-lt"/>
                <a:ea typeface="+mn-ea"/>
                <a:cs typeface="Arial" pitchFamily="34" charset="0"/>
              </a:rPr>
              <a:t> </a:t>
            </a:r>
            <a:r>
              <a:rPr kumimoji="0" lang="fr-FR" sz="2000" b="0" i="0" u="none" strike="noStrike" kern="1200" cap="none" spc="0" normalizeH="0" noProof="0" dirty="0" err="1" smtClean="0">
                <a:ln>
                  <a:noFill/>
                </a:ln>
                <a:solidFill>
                  <a:schemeClr val="tx1"/>
                </a:solidFill>
                <a:effectLst/>
                <a:uLnTx/>
                <a:uFillTx/>
                <a:latin typeface="+mj-lt"/>
                <a:ea typeface="+mn-ea"/>
                <a:cs typeface="Arial" pitchFamily="34" charset="0"/>
              </a:rPr>
              <a:t>Hermes</a:t>
            </a:r>
            <a:endParaRPr kumimoji="0" lang="fr-FR" sz="2000" b="0" i="0" u="none" strike="noStrike" kern="1200" cap="none" spc="0" normalizeH="0" noProof="0" dirty="0" smtClean="0">
              <a:ln>
                <a:noFill/>
              </a:ln>
              <a:solidFill>
                <a:schemeClr val="tx1"/>
              </a:solidFill>
              <a:effectLst/>
              <a:uLnTx/>
              <a:uFillTx/>
              <a:latin typeface="+mj-lt"/>
              <a:ea typeface="+mn-ea"/>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lang="fr-FR" sz="2000" noProof="0" dirty="0" smtClean="0">
                <a:latin typeface="+mj-lt"/>
                <a:cs typeface="Arial" pitchFamily="34" charset="0"/>
              </a:rPr>
              <a:t>APEC</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kumimoji="0" lang="fr-FR" sz="2000" b="0" i="0" u="none" strike="noStrike" kern="1200" cap="none" spc="0" normalizeH="0" baseline="0" dirty="0" smtClean="0">
                <a:ln>
                  <a:noFill/>
                </a:ln>
                <a:solidFill>
                  <a:schemeClr val="tx1"/>
                </a:solidFill>
                <a:effectLst/>
                <a:uLnTx/>
                <a:uFillTx/>
                <a:latin typeface="+mj-lt"/>
                <a:ea typeface="+mn-ea"/>
                <a:cs typeface="Arial" pitchFamily="34" charset="0"/>
              </a:rPr>
              <a:t>Pages</a:t>
            </a:r>
            <a:r>
              <a:rPr kumimoji="0" lang="fr-FR" sz="2000" b="0" i="0" u="none" strike="noStrike" kern="1200" cap="none" spc="0" normalizeH="0" dirty="0" smtClean="0">
                <a:ln>
                  <a:noFill/>
                </a:ln>
                <a:solidFill>
                  <a:schemeClr val="tx1"/>
                </a:solidFill>
                <a:effectLst/>
                <a:uLnTx/>
                <a:uFillTx/>
                <a:latin typeface="+mj-lt"/>
                <a:ea typeface="+mn-ea"/>
                <a:cs typeface="Arial" pitchFamily="34" charset="0"/>
              </a:rPr>
              <a:t> Jaunes </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lang="fr-FR" sz="2000" baseline="0" noProof="0" dirty="0" smtClean="0">
                <a:latin typeface="+mj-lt"/>
                <a:cs typeface="Arial" pitchFamily="34" charset="0"/>
              </a:rPr>
              <a:t>ICDC</a:t>
            </a:r>
            <a:r>
              <a:rPr lang="fr-FR" sz="2000" noProof="0" dirty="0" smtClean="0">
                <a:latin typeface="+mj-lt"/>
                <a:cs typeface="Arial" pitchFamily="34" charset="0"/>
              </a:rPr>
              <a:t> / CNP</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kumimoji="0" lang="fr-FR" sz="2000" b="0" i="0" u="none" strike="noStrike" kern="1200" cap="none" spc="0" normalizeH="0" baseline="0" dirty="0" smtClean="0">
                <a:ln>
                  <a:noFill/>
                </a:ln>
                <a:solidFill>
                  <a:schemeClr val="tx1"/>
                </a:solidFill>
                <a:effectLst/>
                <a:uLnTx/>
                <a:uFillTx/>
                <a:latin typeface="+mj-lt"/>
                <a:ea typeface="+mn-ea"/>
                <a:cs typeface="Arial" pitchFamily="34" charset="0"/>
              </a:rPr>
              <a:t>Allianz</a:t>
            </a:r>
            <a:r>
              <a:rPr kumimoji="0" lang="fr-FR" sz="2000" b="0" i="0" u="none" strike="noStrike" kern="1200" cap="none" spc="0" normalizeH="0" dirty="0" smtClean="0">
                <a:ln>
                  <a:noFill/>
                </a:ln>
                <a:solidFill>
                  <a:schemeClr val="tx1"/>
                </a:solidFill>
                <a:effectLst/>
                <a:uLnTx/>
                <a:uFillTx/>
                <a:latin typeface="+mj-lt"/>
                <a:ea typeface="+mn-ea"/>
                <a:cs typeface="Arial" pitchFamily="34" charset="0"/>
              </a:rPr>
              <a:t> Informatique</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lang="fr-FR" sz="2000" baseline="0" noProof="0" dirty="0" smtClean="0">
                <a:latin typeface="+mj-lt"/>
                <a:cs typeface="Arial" pitchFamily="34" charset="0"/>
              </a:rPr>
              <a:t>RATP</a:t>
            </a:r>
            <a:r>
              <a:rPr lang="fr-FR" sz="2000" noProof="0" dirty="0" smtClean="0">
                <a:latin typeface="+mj-lt"/>
                <a:cs typeface="Arial" pitchFamily="34" charset="0"/>
              </a:rPr>
              <a:t> </a:t>
            </a: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r>
              <a:rPr lang="fr-FR" sz="2000" noProof="0" dirty="0" smtClean="0">
                <a:latin typeface="+mj-lt"/>
                <a:cs typeface="Arial" pitchFamily="34" charset="0"/>
              </a:rPr>
              <a:t>Vidal…</a:t>
            </a:r>
            <a:endParaRPr kumimoji="0" lang="fr-FR" sz="2000" b="0"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Char char="•"/>
              <a:tabLst/>
              <a:defRPr/>
            </a:pPr>
            <a:endParaRPr kumimoji="0" lang="fr-FR" sz="1600" b="0"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accent6"/>
              </a:buClr>
              <a:buSzTx/>
              <a:buFont typeface="Arial"/>
              <a:buNone/>
              <a:tabLst/>
              <a:defRPr/>
            </a:pPr>
            <a:endParaRPr kumimoji="0" lang="fr-FR" sz="2000" b="0"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742950" marR="0" lvl="1" indent="-285750" algn="l" defTabSz="914400" rtl="0" eaLnBrk="0" fontAlgn="base" latinLnBrk="0" hangingPunct="0">
              <a:lnSpc>
                <a:spcPct val="100000"/>
              </a:lnSpc>
              <a:spcBef>
                <a:spcPct val="20000"/>
              </a:spcBef>
              <a:spcAft>
                <a:spcPct val="0"/>
              </a:spcAft>
              <a:buClr>
                <a:schemeClr val="accent6"/>
              </a:buClr>
              <a:buSzTx/>
              <a:buFont typeface="Arial"/>
              <a:buChar char="•"/>
              <a:tabLst/>
              <a:defRPr/>
            </a:pPr>
            <a:endParaRPr kumimoji="0" lang="fr-FR" sz="1600" b="0" i="0" u="none" strike="noStrike" kern="1200" cap="none" spc="0" normalizeH="0" baseline="0" noProof="0" dirty="0">
              <a:ln>
                <a:noFill/>
              </a:ln>
              <a:solidFill>
                <a:schemeClr val="tx1"/>
              </a:solidFill>
              <a:effectLst/>
              <a:uLnTx/>
              <a:uFillTx/>
              <a:latin typeface="+mj-lt"/>
              <a:ea typeface="+mn-ea"/>
              <a:cs typeface="Arial" pitchFamily="34" charset="0"/>
            </a:endParaRPr>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descr="\\dk.valtech.com\internal\Templates\Clip art\Valtech shared ppt collection\01 Title snips\orange_title_snippet_LOGO.png"/>
          <p:cNvPicPr>
            <a:picLocks noChangeAspect="1" noChangeArrowheads="1"/>
          </p:cNvPicPr>
          <p:nvPr/>
        </p:nvPicPr>
        <p:blipFill>
          <a:blip r:embed="rId3" cstate="email"/>
          <a:srcRect/>
          <a:stretch>
            <a:fillRect/>
          </a:stretch>
        </p:blipFill>
        <p:spPr bwMode="auto">
          <a:xfrm>
            <a:off x="-6350" y="357188"/>
            <a:ext cx="8578850" cy="1000125"/>
          </a:xfrm>
          <a:prstGeom prst="rect">
            <a:avLst/>
          </a:prstGeom>
          <a:noFill/>
          <a:ln w="9525">
            <a:noFill/>
            <a:miter lim="800000"/>
            <a:headEnd/>
            <a:tailEnd/>
          </a:ln>
        </p:spPr>
      </p:pic>
      <p:sp>
        <p:nvSpPr>
          <p:cNvPr id="2" name="Titre 1"/>
          <p:cNvSpPr>
            <a:spLocks noGrp="1"/>
          </p:cNvSpPr>
          <p:nvPr>
            <p:ph type="title"/>
          </p:nvPr>
        </p:nvSpPr>
        <p:spPr/>
        <p:txBody>
          <a:bodyPr/>
          <a:lstStyle/>
          <a:p>
            <a:pPr eaLnBrk="1" hangingPunct="1">
              <a:defRPr/>
            </a:pPr>
            <a:r>
              <a:rPr dirty="0">
                <a:solidFill>
                  <a:schemeClr val="bg1"/>
                </a:solidFill>
                <a:ea typeface="ＭＳ Ｐゴシック" pitchFamily="34" charset="-128"/>
              </a:rPr>
              <a:t>INDEX</a:t>
            </a:r>
          </a:p>
        </p:txBody>
      </p:sp>
      <p:pic>
        <p:nvPicPr>
          <p:cNvPr id="3077" name="Picture 6"/>
          <p:cNvPicPr>
            <a:picLocks noChangeAspect="1" noChangeArrowheads="1"/>
          </p:cNvPicPr>
          <p:nvPr/>
        </p:nvPicPr>
        <p:blipFill>
          <a:blip r:embed="rId4" cstate="email"/>
          <a:srcRect r="3021" b="33093"/>
          <a:stretch>
            <a:fillRect/>
          </a:stretch>
        </p:blipFill>
        <p:spPr bwMode="auto">
          <a:xfrm>
            <a:off x="0" y="2649538"/>
            <a:ext cx="9144000" cy="4208462"/>
          </a:xfrm>
          <a:prstGeom prst="rect">
            <a:avLst/>
          </a:prstGeom>
          <a:noFill/>
          <a:ln w="9525">
            <a:noFill/>
            <a:miter lim="800000"/>
            <a:headEnd/>
            <a:tailEnd/>
          </a:ln>
        </p:spPr>
      </p:pic>
      <p:sp>
        <p:nvSpPr>
          <p:cNvPr id="17410" name="Espace réservé du contenu 2"/>
          <p:cNvSpPr>
            <a:spLocks noGrp="1"/>
          </p:cNvSpPr>
          <p:nvPr>
            <p:ph idx="1"/>
          </p:nvPr>
        </p:nvSpPr>
        <p:spPr>
          <a:xfrm>
            <a:off x="428596" y="1357298"/>
            <a:ext cx="8229600" cy="4572032"/>
          </a:xfrm>
        </p:spPr>
        <p:txBody>
          <a:bodyPr>
            <a:normAutofit/>
          </a:bodyPr>
          <a:lstStyle/>
          <a:p>
            <a:pPr marL="514350" indent="-514350" eaLnBrk="1" hangingPunct="1">
              <a:lnSpc>
                <a:spcPct val="90000"/>
              </a:lnSpc>
              <a:buFont typeface="+mj-lt"/>
              <a:buAutoNum type="arabicPeriod"/>
              <a:defRPr/>
            </a:pPr>
            <a:r>
              <a:rPr lang="fr-FR" sz="2400" b="1" dirty="0" smtClean="0"/>
              <a:t>Présentation </a:t>
            </a:r>
            <a:r>
              <a:rPr lang="fr-FR" sz="2400" b="1" dirty="0" smtClean="0"/>
              <a:t>de Valtech</a:t>
            </a:r>
          </a:p>
          <a:p>
            <a:pPr marL="514350" indent="-514350" eaLnBrk="1" hangingPunct="1">
              <a:lnSpc>
                <a:spcPct val="90000"/>
              </a:lnSpc>
              <a:buFont typeface="+mj-lt"/>
              <a:buAutoNum type="arabicPeriod"/>
              <a:defRPr/>
            </a:pPr>
            <a:r>
              <a:rPr lang="fr-FR" sz="2400" b="1" dirty="0" smtClean="0"/>
              <a:t>Notre démarche projet</a:t>
            </a:r>
            <a:endParaRPr lang="fr-FR" sz="2400" b="1" dirty="0" smtClean="0"/>
          </a:p>
          <a:p>
            <a:pPr marL="514350" indent="-514350" eaLnBrk="1" hangingPunct="1">
              <a:lnSpc>
                <a:spcPct val="90000"/>
              </a:lnSpc>
              <a:buFont typeface="+mj-lt"/>
              <a:buAutoNum type="arabicPeriod"/>
              <a:defRPr/>
            </a:pPr>
            <a:r>
              <a:rPr lang="fr-FR" sz="2400" b="1" dirty="0" smtClean="0"/>
              <a:t>Les consultants Valtech</a:t>
            </a:r>
            <a:endParaRPr lang="fr-FR" sz="2400" b="1" dirty="0" smtClean="0"/>
          </a:p>
          <a:p>
            <a:pPr marL="514350" indent="-514350" eaLnBrk="1" hangingPunct="1">
              <a:lnSpc>
                <a:spcPct val="90000"/>
              </a:lnSpc>
              <a:buFont typeface="+mj-lt"/>
              <a:buAutoNum type="arabicPeriod"/>
              <a:defRPr/>
            </a:pPr>
            <a:r>
              <a:rPr lang="fr-FR" sz="2400" b="1" dirty="0" smtClean="0"/>
              <a:t>Nos références java et nos clients</a:t>
            </a:r>
          </a:p>
          <a:p>
            <a:pPr marL="514350" indent="-514350" eaLnBrk="1" hangingPunct="1">
              <a:lnSpc>
                <a:spcPct val="90000"/>
              </a:lnSpc>
              <a:buFont typeface="+mj-lt"/>
              <a:buAutoNum type="arabicPeriod"/>
              <a:defRPr/>
            </a:pPr>
            <a:r>
              <a:rPr lang="fr-FR" sz="2400" b="1" dirty="0" smtClean="0"/>
              <a:t>Vos questions </a:t>
            </a:r>
            <a:endParaRPr lang="fr-FR" sz="2400" b="1" dirty="0" smtClean="0"/>
          </a:p>
          <a:p>
            <a:pPr eaLnBrk="1" hangingPunct="1">
              <a:defRPr/>
            </a:pPr>
            <a:endParaRPr lang="fr-FR" dirty="0" smtClean="0"/>
          </a:p>
        </p:txBody>
      </p:sp>
      <p:pic>
        <p:nvPicPr>
          <p:cNvPr id="3079" name="Picture 2" descr="\\dk.valtech.com\internal\Templates\Clip art\Valtech shared ppt collection\02 Footer snips\orange_logo_snippet.png"/>
          <p:cNvPicPr>
            <a:picLocks noChangeAspect="1" noChangeArrowheads="1"/>
          </p:cNvPicPr>
          <p:nvPr/>
        </p:nvPicPr>
        <p:blipFill>
          <a:blip r:embed="rId5" cstate="email"/>
          <a:srcRect/>
          <a:stretch>
            <a:fillRect/>
          </a:stretch>
        </p:blipFill>
        <p:spPr bwMode="auto">
          <a:xfrm>
            <a:off x="0" y="5857875"/>
            <a:ext cx="16605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lipArt Placeholder 10" descr="worksoftware.jpg"/>
          <p:cNvPicPr>
            <a:picLocks noChangeAspect="1"/>
          </p:cNvPicPr>
          <p:nvPr/>
        </p:nvPicPr>
        <p:blipFill>
          <a:blip r:embed="rId3" cstate="print">
            <a:lum bright="10000" contrast="-10000"/>
          </a:blip>
          <a:srcRect t="14833"/>
          <a:stretch>
            <a:fillRect/>
          </a:stretch>
        </p:blipFill>
        <p:spPr>
          <a:xfrm>
            <a:off x="0" y="2"/>
            <a:ext cx="9158684" cy="4238625"/>
          </a:xfrm>
          <a:prstGeom prst="rect">
            <a:avLst/>
          </a:prstGeom>
        </p:spPr>
      </p:pic>
      <p:pic>
        <p:nvPicPr>
          <p:cNvPr id="5" name="Picture 2" descr="\\dk.valtech.com\internal\Templates\Clip art\Valtech shared ppt collection\01 Title snips\orange_title_snippet_LOGO.png"/>
          <p:cNvPicPr>
            <a:picLocks noChangeAspect="1" noChangeArrowheads="1"/>
          </p:cNvPicPr>
          <p:nvPr/>
        </p:nvPicPr>
        <p:blipFill>
          <a:blip r:embed="rId4" cstate="email"/>
          <a:srcRect/>
          <a:stretch>
            <a:fillRect/>
          </a:stretch>
        </p:blipFill>
        <p:spPr bwMode="auto">
          <a:xfrm>
            <a:off x="0" y="4143380"/>
            <a:ext cx="8507413" cy="1401762"/>
          </a:xfrm>
          <a:prstGeom prst="rect">
            <a:avLst/>
          </a:prstGeom>
          <a:noFill/>
          <a:ln w="9525">
            <a:noFill/>
            <a:miter lim="800000"/>
            <a:headEnd/>
            <a:tailEnd/>
          </a:ln>
        </p:spPr>
      </p:pic>
      <p:sp>
        <p:nvSpPr>
          <p:cNvPr id="7" name="Subtitle 5"/>
          <p:cNvSpPr txBox="1">
            <a:spLocks/>
          </p:cNvSpPr>
          <p:nvPr/>
        </p:nvSpPr>
        <p:spPr bwMode="auto">
          <a:xfrm>
            <a:off x="285720" y="4429132"/>
            <a:ext cx="6643687" cy="830263"/>
          </a:xfrm>
          <a:prstGeom prst="rect">
            <a:avLst/>
          </a:prstGeom>
          <a:noFill/>
          <a:ln w="9525">
            <a:noFill/>
            <a:miter lim="800000"/>
            <a:headEnd/>
            <a:tailEnd/>
          </a:ln>
        </p:spPr>
        <p:txBody>
          <a:bodyPr lIns="64282" tIns="32141" rIns="64282" bIns="32141"/>
          <a:lstStyle/>
          <a:p>
            <a:r>
              <a:rPr lang="en-US" sz="2400" dirty="0" smtClean="0">
                <a:solidFill>
                  <a:srgbClr val="FFFFFF"/>
                </a:solidFill>
                <a:latin typeface="StoneSansSemiITC TT"/>
              </a:rPr>
              <a:t>VALTECH : </a:t>
            </a:r>
            <a:r>
              <a:rPr lang="fr-FR" sz="2400" dirty="0" smtClean="0">
                <a:solidFill>
                  <a:srgbClr val="FFFFFF"/>
                </a:solidFill>
                <a:latin typeface="StoneSansSemiITC TT"/>
              </a:rPr>
              <a:t>QUI SOMMES NOUS ?</a:t>
            </a:r>
            <a:endParaRPr lang="en-US" sz="2400" dirty="0">
              <a:solidFill>
                <a:srgbClr val="FFFFFF"/>
              </a:solidFill>
              <a:latin typeface="StoneSansSemiITC T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143000"/>
          </a:xfrm>
        </p:spPr>
        <p:txBody>
          <a:bodyPr/>
          <a:lstStyle/>
          <a:p>
            <a:pPr>
              <a:defRPr/>
            </a:pPr>
            <a:r>
              <a:rPr lang="fr-FR" dirty="0" smtClean="0">
                <a:solidFill>
                  <a:schemeClr val="tx2">
                    <a:lumMod val="60000"/>
                    <a:lumOff val="40000"/>
                  </a:schemeClr>
                </a:solidFill>
              </a:rPr>
              <a:t>Valtech : un partenaire global </a:t>
            </a:r>
            <a:endParaRPr lang="fr-FR" dirty="0">
              <a:solidFill>
                <a:schemeClr val="tx2">
                  <a:lumMod val="60000"/>
                  <a:lumOff val="40000"/>
                </a:schemeClr>
              </a:solidFill>
            </a:endParaRPr>
          </a:p>
        </p:txBody>
      </p:sp>
      <p:sp>
        <p:nvSpPr>
          <p:cNvPr id="3" name="Espace réservé du contenu 2"/>
          <p:cNvSpPr>
            <a:spLocks noGrp="1"/>
          </p:cNvSpPr>
          <p:nvPr>
            <p:ph idx="1"/>
          </p:nvPr>
        </p:nvSpPr>
        <p:spPr>
          <a:xfrm>
            <a:off x="428596" y="1357298"/>
            <a:ext cx="8229600" cy="4400550"/>
          </a:xfrm>
        </p:spPr>
        <p:txBody>
          <a:bodyPr>
            <a:normAutofit/>
          </a:bodyPr>
          <a:lstStyle/>
          <a:p>
            <a:pPr marL="287338" indent="-287338">
              <a:spcBef>
                <a:spcPct val="70000"/>
              </a:spcBef>
              <a:buClr>
                <a:srgbClr val="FF8709"/>
              </a:buClr>
              <a:buSzPct val="80000"/>
              <a:buFont typeface="Wingdings" pitchFamily="2" charset="2"/>
              <a:buChar char="l"/>
              <a:defRPr/>
            </a:pPr>
            <a:r>
              <a:rPr lang="fr-FR" sz="1800" b="1" dirty="0" smtClean="0"/>
              <a:t>Valtech </a:t>
            </a:r>
            <a:r>
              <a:rPr lang="fr-FR" sz="1800" dirty="0" smtClean="0"/>
              <a:t>est un cabinet de conseil, de formations et de projet, qui accompagne ses clients sur leurs projets informatiques (applicatifs, web et mobile), et sur l’organisation de leurs cellules projets et développement.</a:t>
            </a:r>
          </a:p>
          <a:p>
            <a:pPr marL="287338" indent="-287338">
              <a:spcBef>
                <a:spcPct val="70000"/>
              </a:spcBef>
              <a:buClr>
                <a:srgbClr val="FF8709"/>
              </a:buClr>
              <a:buSzPct val="80000"/>
              <a:buFont typeface="Wingdings" pitchFamily="2" charset="2"/>
              <a:buChar char="l"/>
              <a:defRPr/>
            </a:pPr>
            <a:r>
              <a:rPr lang="fr-FR" sz="1800" dirty="0" smtClean="0"/>
              <a:t>Nous nous différencions de part l’</a:t>
            </a:r>
            <a:r>
              <a:rPr lang="fr-FR" sz="1800" b="1" dirty="0" smtClean="0"/>
              <a:t>intégration de l’ensemble des métiers </a:t>
            </a:r>
            <a:r>
              <a:rPr lang="fr-FR" sz="1800" dirty="0" smtClean="0"/>
              <a:t>rencontrés sur les projets IT :  depuis la définition de la stratégie jusqu'au déploiement sur des infrastructures flexibles, en passant par la création graphique, la user </a:t>
            </a:r>
            <a:r>
              <a:rPr lang="fr-FR" sz="1800" dirty="0" err="1" smtClean="0"/>
              <a:t>experience</a:t>
            </a:r>
            <a:r>
              <a:rPr lang="fr-FR" sz="1800" dirty="0" smtClean="0"/>
              <a:t>, la définition d'architectures complexes et leur intégration dans le système d’informations.</a:t>
            </a:r>
          </a:p>
          <a:p>
            <a:pPr marL="287338" indent="-287338">
              <a:spcBef>
                <a:spcPct val="70000"/>
              </a:spcBef>
              <a:buClr>
                <a:srgbClr val="FF8709"/>
              </a:buClr>
              <a:buSzPct val="80000"/>
              <a:buFont typeface="Wingdings" pitchFamily="2" charset="2"/>
              <a:buChar char="l"/>
              <a:defRPr/>
            </a:pPr>
            <a:r>
              <a:rPr lang="fr-FR" sz="1800" dirty="0" smtClean="0"/>
              <a:t>Notre efficience projet repose sur la </a:t>
            </a:r>
            <a:r>
              <a:rPr lang="fr-FR" sz="1800" b="1" dirty="0" smtClean="0"/>
              <a:t>mise en œuvre des méthodes agiles</a:t>
            </a:r>
            <a:r>
              <a:rPr lang="fr-FR" sz="1800" dirty="0" smtClean="0"/>
              <a:t>, tant dans le </a:t>
            </a:r>
            <a:r>
              <a:rPr lang="fr-FR" sz="1800" b="1" dirty="0" smtClean="0"/>
              <a:t>pilotage</a:t>
            </a:r>
            <a:r>
              <a:rPr lang="fr-FR" sz="1800" dirty="0" smtClean="0"/>
              <a:t> que dans l'</a:t>
            </a:r>
            <a:r>
              <a:rPr lang="fr-FR" sz="1800" b="1" dirty="0" smtClean="0"/>
              <a:t>ingénierie logicielle</a:t>
            </a:r>
            <a:r>
              <a:rPr lang="fr-FR" sz="1800" dirty="0" smtClean="0"/>
              <a:t>, tout en assurant également la</a:t>
            </a:r>
            <a:r>
              <a:rPr lang="fr-FR" sz="1800" b="1" dirty="0" smtClean="0"/>
              <a:t> conduite de ce changement </a:t>
            </a:r>
            <a:r>
              <a:rPr lang="fr-FR" sz="1800" dirty="0" smtClean="0"/>
              <a:t>à l'échelle des organisation de nos clients. Cela nous permet de satisfaire les enjeux de time to </a:t>
            </a:r>
            <a:r>
              <a:rPr lang="fr-FR" sz="1800" dirty="0" err="1" smtClean="0"/>
              <a:t>market</a:t>
            </a:r>
            <a:r>
              <a:rPr lang="fr-FR" sz="1800" dirty="0" smtClean="0"/>
              <a:t> et de qualité rencontrés dans les entreprises où nous intervenons.</a:t>
            </a:r>
            <a:endParaRPr lang="fr-FR" sz="1200" kern="0" dirty="0" smtClean="0">
              <a:solidFill>
                <a:srgbClr val="000000"/>
              </a:solidFill>
              <a:latin typeface="Arial"/>
            </a:endParaRPr>
          </a:p>
          <a:p>
            <a:pPr marL="712788" lvl="1" indent="-238125">
              <a:spcBef>
                <a:spcPct val="30000"/>
              </a:spcBef>
              <a:buClr>
                <a:srgbClr val="FF4C00"/>
              </a:buClr>
              <a:buSzPct val="85000"/>
              <a:buFont typeface="Arial" pitchFamily="34" charset="0"/>
              <a:buNone/>
              <a:defRPr/>
            </a:pPr>
            <a:endParaRPr lang="fr-FR" sz="1400" kern="0" dirty="0" smtClean="0">
              <a:solidFill>
                <a:srgbClr val="FFC3AA">
                  <a:lumMod val="50000"/>
                </a:srgbClr>
              </a:solidFill>
              <a:latin typeface="Arial"/>
            </a:endParaRPr>
          </a:p>
        </p:txBody>
      </p:sp>
      <p:pic>
        <p:nvPicPr>
          <p:cNvPr id="6149" name="Picture 2" descr="\\dk.valtech.com\internal\Templates\Clip art\Valtech shared ppt collection\02 Footer snips\blue_logo_snippet.png"/>
          <p:cNvPicPr>
            <a:picLocks noChangeAspect="1" noChangeArrowheads="1"/>
          </p:cNvPicPr>
          <p:nvPr/>
        </p:nvPicPr>
        <p:blipFill>
          <a:blip r:embed="rId3" cstate="email"/>
          <a:srcRect/>
          <a:stretch>
            <a:fillRect/>
          </a:stretch>
        </p:blipFill>
        <p:spPr bwMode="auto">
          <a:xfrm>
            <a:off x="0" y="6210300"/>
            <a:ext cx="1166813"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0"/>
            <a:ext cx="9144000" cy="1143000"/>
          </a:xfrm>
        </p:spPr>
        <p:txBody>
          <a:bodyPr/>
          <a:lstStyle/>
          <a:p>
            <a:pPr>
              <a:defRPr/>
            </a:pPr>
            <a:r>
              <a:rPr lang="fr-FR" dirty="0" smtClean="0">
                <a:solidFill>
                  <a:schemeClr val="tx2">
                    <a:lumMod val="60000"/>
                    <a:lumOff val="40000"/>
                  </a:schemeClr>
                </a:solidFill>
              </a:rPr>
              <a:t>Valtech </a:t>
            </a:r>
            <a:r>
              <a:rPr lang="fr-FR" dirty="0" err="1" smtClean="0">
                <a:solidFill>
                  <a:schemeClr val="tx2">
                    <a:lumMod val="60000"/>
                    <a:lumOff val="40000"/>
                  </a:schemeClr>
                </a:solidFill>
              </a:rPr>
              <a:t>Technology</a:t>
            </a:r>
            <a:r>
              <a:rPr lang="fr-FR" dirty="0" smtClean="0">
                <a:solidFill>
                  <a:schemeClr val="tx2">
                    <a:lumMod val="60000"/>
                    <a:lumOff val="40000"/>
                  </a:schemeClr>
                </a:solidFill>
              </a:rPr>
              <a:t> Paris : nos axes d’intervention</a:t>
            </a:r>
            <a:endParaRPr lang="fr-FR" dirty="0">
              <a:solidFill>
                <a:schemeClr val="tx2">
                  <a:lumMod val="60000"/>
                  <a:lumOff val="40000"/>
                </a:schemeClr>
              </a:solidFill>
            </a:endParaRPr>
          </a:p>
        </p:txBody>
      </p:sp>
      <p:pic>
        <p:nvPicPr>
          <p:cNvPr id="6149" name="Picture 2" descr="\\dk.valtech.com\internal\Templates\Clip art\Valtech shared ppt collection\02 Footer snips\blue_logo_snippet.png"/>
          <p:cNvPicPr>
            <a:picLocks noChangeAspect="1" noChangeArrowheads="1"/>
          </p:cNvPicPr>
          <p:nvPr/>
        </p:nvPicPr>
        <p:blipFill>
          <a:blip r:embed="rId3" cstate="email"/>
          <a:srcRect/>
          <a:stretch>
            <a:fillRect/>
          </a:stretch>
        </p:blipFill>
        <p:spPr bwMode="auto">
          <a:xfrm>
            <a:off x="0" y="6210300"/>
            <a:ext cx="1166813" cy="352425"/>
          </a:xfrm>
          <a:prstGeom prst="rect">
            <a:avLst/>
          </a:prstGeom>
          <a:noFill/>
          <a:ln w="9525">
            <a:noFill/>
            <a:miter lim="800000"/>
            <a:headEnd/>
            <a:tailEnd/>
          </a:ln>
        </p:spPr>
      </p:pic>
      <p:cxnSp>
        <p:nvCxnSpPr>
          <p:cNvPr id="5" name="Connecteur droit 16"/>
          <p:cNvCxnSpPr>
            <a:cxnSpLocks noChangeShapeType="1"/>
          </p:cNvCxnSpPr>
          <p:nvPr/>
        </p:nvCxnSpPr>
        <p:spPr bwMode="auto">
          <a:xfrm rot="10800000" flipV="1">
            <a:off x="2212975" y="3505200"/>
            <a:ext cx="2389188" cy="2211388"/>
          </a:xfrm>
          <a:prstGeom prst="line">
            <a:avLst/>
          </a:prstGeom>
          <a:noFill/>
          <a:ln w="38100">
            <a:solidFill>
              <a:srgbClr val="FFFFFF">
                <a:alpha val="85097"/>
              </a:srgbClr>
            </a:solidFill>
            <a:round/>
            <a:headEnd/>
            <a:tailEnd/>
          </a:ln>
        </p:spPr>
      </p:cxnSp>
      <p:cxnSp>
        <p:nvCxnSpPr>
          <p:cNvPr id="6" name="Connecteur droit 27"/>
          <p:cNvCxnSpPr>
            <a:cxnSpLocks noChangeShapeType="1"/>
          </p:cNvCxnSpPr>
          <p:nvPr/>
        </p:nvCxnSpPr>
        <p:spPr bwMode="auto">
          <a:xfrm rot="5400000" flipH="1" flipV="1">
            <a:off x="3382963" y="2057400"/>
            <a:ext cx="2667000" cy="228600"/>
          </a:xfrm>
          <a:prstGeom prst="line">
            <a:avLst/>
          </a:prstGeom>
          <a:noFill/>
          <a:ln w="38100">
            <a:solidFill>
              <a:srgbClr val="FFFFFF">
                <a:alpha val="85097"/>
              </a:srgbClr>
            </a:solidFill>
            <a:round/>
            <a:headEnd/>
            <a:tailEnd/>
          </a:ln>
        </p:spPr>
      </p:cxnSp>
      <p:sp>
        <p:nvSpPr>
          <p:cNvPr id="7" name="Rectangle 6"/>
          <p:cNvSpPr/>
          <p:nvPr/>
        </p:nvSpPr>
        <p:spPr bwMode="auto">
          <a:xfrm>
            <a:off x="2000232" y="1285860"/>
            <a:ext cx="1571506" cy="919154"/>
          </a:xfrm>
          <a:prstGeom prst="rect">
            <a:avLst/>
          </a:prstGeom>
          <a:gradFill>
            <a:gsLst>
              <a:gs pos="0">
                <a:srgbClr val="F79517"/>
              </a:gs>
              <a:gs pos="100000">
                <a:srgbClr val="FFD34B"/>
              </a:gs>
            </a:gsLst>
          </a:gradFill>
          <a:ln>
            <a:noFill/>
            <a:headEnd type="none" w="med" len="med"/>
            <a:tailEnd type="none" w="med" len="med"/>
          </a:ln>
          <a:effectLst>
            <a:outerShdw blurRad="38100" dist="38100" dir="2700000">
              <a:srgbClr val="000000">
                <a:alpha val="25000"/>
              </a:srgbClr>
            </a:outerShdw>
            <a:reflection stA="27000" endPos="22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endParaRPr lang="fr-FR" sz="1600" b="1" dirty="0">
              <a:solidFill>
                <a:schemeClr val="bg1"/>
              </a:solidFill>
            </a:endParaRPr>
          </a:p>
          <a:p>
            <a:pPr algn="ctr">
              <a:defRPr/>
            </a:pPr>
            <a:r>
              <a:rPr lang="fr-FR" sz="1600" b="1" dirty="0">
                <a:solidFill>
                  <a:schemeClr val="bg1"/>
                </a:solidFill>
              </a:rPr>
              <a:t>Management des Tests</a:t>
            </a:r>
          </a:p>
          <a:p>
            <a:pPr algn="ctr">
              <a:defRPr/>
            </a:pPr>
            <a:endParaRPr lang="fr-FR" sz="1600" b="1" dirty="0">
              <a:solidFill>
                <a:schemeClr val="bg1"/>
              </a:solidFill>
              <a:ea typeface="ヒラギノ角ゴ Pro W3" pitchFamily="36" charset="-128"/>
              <a:cs typeface="ヒラギノ角ゴ Pro W3" pitchFamily="36" charset="-128"/>
            </a:endParaRPr>
          </a:p>
        </p:txBody>
      </p:sp>
      <p:sp>
        <p:nvSpPr>
          <p:cNvPr id="8" name="Rectangle 7"/>
          <p:cNvSpPr/>
          <p:nvPr/>
        </p:nvSpPr>
        <p:spPr bwMode="auto">
          <a:xfrm>
            <a:off x="142844" y="1285860"/>
            <a:ext cx="1571604" cy="919154"/>
          </a:xfrm>
          <a:prstGeom prst="rect">
            <a:avLst/>
          </a:prstGeom>
          <a:gradFill>
            <a:gsLst>
              <a:gs pos="0">
                <a:srgbClr val="F79517"/>
              </a:gs>
              <a:gs pos="100000">
                <a:srgbClr val="FFD34B"/>
              </a:gs>
            </a:gsLst>
          </a:gradFill>
          <a:ln>
            <a:noFill/>
            <a:headEnd type="none" w="med" len="med"/>
            <a:tailEnd type="none" w="med" len="med"/>
          </a:ln>
          <a:effectLst>
            <a:outerShdw blurRad="38100" dist="38100" dir="2700000">
              <a:srgbClr val="000000">
                <a:alpha val="25000"/>
              </a:srgbClr>
            </a:outerShdw>
            <a:reflection stA="27000" endPos="22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lIns="91429" tIns="45715" rIns="91429" bIns="45715" anchor="ctr"/>
          <a:lstStyle/>
          <a:p>
            <a:pPr algn="ctr">
              <a:defRPr/>
            </a:pPr>
            <a:r>
              <a:rPr lang="fr-FR" sz="1600" b="1" dirty="0">
                <a:solidFill>
                  <a:schemeClr val="bg1"/>
                </a:solidFill>
              </a:rPr>
              <a:t>Méthodes</a:t>
            </a:r>
          </a:p>
          <a:p>
            <a:pPr algn="ctr">
              <a:defRPr/>
            </a:pPr>
            <a:r>
              <a:rPr lang="fr-FR" sz="1600" b="1" dirty="0">
                <a:solidFill>
                  <a:schemeClr val="bg1"/>
                </a:solidFill>
              </a:rPr>
              <a:t>Agiles</a:t>
            </a:r>
            <a:endParaRPr lang="fr-FR" sz="1600" b="1" dirty="0">
              <a:solidFill>
                <a:schemeClr val="bg1"/>
              </a:solidFill>
              <a:ea typeface="ヒラギノ角ゴ Pro W3" pitchFamily="36" charset="-128"/>
              <a:cs typeface="ヒラギノ角ゴ Pro W3" pitchFamily="36" charset="-128"/>
            </a:endParaRPr>
          </a:p>
        </p:txBody>
      </p:sp>
      <p:sp>
        <p:nvSpPr>
          <p:cNvPr id="9" name="Rectangle 8"/>
          <p:cNvSpPr/>
          <p:nvPr/>
        </p:nvSpPr>
        <p:spPr bwMode="auto">
          <a:xfrm>
            <a:off x="3857620" y="1285860"/>
            <a:ext cx="1584217" cy="919154"/>
          </a:xfrm>
          <a:prstGeom prst="rect">
            <a:avLst/>
          </a:prstGeom>
          <a:gradFill>
            <a:gsLst>
              <a:gs pos="0">
                <a:srgbClr val="F79517"/>
              </a:gs>
              <a:gs pos="100000">
                <a:srgbClr val="FFD34B"/>
              </a:gs>
            </a:gsLst>
          </a:gradFill>
          <a:ln>
            <a:noFill/>
            <a:headEnd type="none" w="med" len="med"/>
            <a:tailEnd type="none" w="med" len="med"/>
          </a:ln>
          <a:effectLst>
            <a:outerShdw blurRad="38100" dist="38100" dir="2700000">
              <a:srgbClr val="000000">
                <a:alpha val="25000"/>
              </a:srgbClr>
            </a:outerShdw>
            <a:reflection stA="27000" endPos="22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lgn="ctr">
              <a:defRPr/>
            </a:pPr>
            <a:endParaRPr lang="fr-FR" sz="1400" b="1" dirty="0">
              <a:solidFill>
                <a:schemeClr val="bg1"/>
              </a:solidFill>
            </a:endParaRPr>
          </a:p>
          <a:p>
            <a:pPr algn="ctr">
              <a:defRPr/>
            </a:pPr>
            <a:r>
              <a:rPr lang="fr-FR" sz="1400" b="1" dirty="0">
                <a:solidFill>
                  <a:schemeClr val="bg1"/>
                </a:solidFill>
              </a:rPr>
              <a:t>Industrialisation et architecture</a:t>
            </a:r>
            <a:endParaRPr lang="fr-FR" sz="1400" b="1" dirty="0">
              <a:solidFill>
                <a:schemeClr val="bg1"/>
              </a:solidFill>
              <a:ea typeface="ヒラギノ角ゴ Pro W3" pitchFamily="36" charset="-128"/>
              <a:cs typeface="ヒラギノ角ゴ Pro W3" pitchFamily="36" charset="-128"/>
            </a:endParaRPr>
          </a:p>
        </p:txBody>
      </p:sp>
      <p:sp>
        <p:nvSpPr>
          <p:cNvPr id="10" name="Rectangle 9"/>
          <p:cNvSpPr/>
          <p:nvPr/>
        </p:nvSpPr>
        <p:spPr bwMode="auto">
          <a:xfrm>
            <a:off x="5669188" y="1295400"/>
            <a:ext cx="1617456" cy="919154"/>
          </a:xfrm>
          <a:prstGeom prst="rect">
            <a:avLst/>
          </a:prstGeom>
          <a:gradFill>
            <a:gsLst>
              <a:gs pos="0">
                <a:srgbClr val="F79517"/>
              </a:gs>
              <a:gs pos="100000">
                <a:srgbClr val="FFD34B"/>
              </a:gs>
            </a:gsLst>
          </a:gradFill>
          <a:ln>
            <a:noFill/>
            <a:headEnd type="none" w="med" len="med"/>
            <a:tailEnd type="none" w="med" len="med"/>
          </a:ln>
          <a:effectLst>
            <a:outerShdw blurRad="38100" dist="38100" dir="2700000">
              <a:srgbClr val="000000">
                <a:alpha val="25000"/>
              </a:srgbClr>
            </a:outerShdw>
            <a:reflection stA="27000" endPos="22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lIns="91429" tIns="45715" rIns="91429" bIns="45715" anchor="ctr"/>
          <a:lstStyle/>
          <a:p>
            <a:pPr algn="ctr">
              <a:defRPr/>
            </a:pPr>
            <a:r>
              <a:rPr lang="fr-FR" sz="1600" b="1" dirty="0" smtClean="0">
                <a:solidFill>
                  <a:schemeClr val="bg1"/>
                </a:solidFill>
              </a:rPr>
              <a:t>Architecture et </a:t>
            </a:r>
          </a:p>
          <a:p>
            <a:pPr algn="ctr">
              <a:defRPr/>
            </a:pPr>
            <a:r>
              <a:rPr lang="fr-FR" sz="1600" b="1" dirty="0" smtClean="0">
                <a:solidFill>
                  <a:schemeClr val="bg1"/>
                </a:solidFill>
              </a:rPr>
              <a:t>Urbanisation</a:t>
            </a:r>
            <a:endParaRPr lang="fr-FR" sz="1600" b="1" dirty="0">
              <a:solidFill>
                <a:schemeClr val="bg1"/>
              </a:solidFill>
            </a:endParaRPr>
          </a:p>
          <a:p>
            <a:pPr algn="ctr">
              <a:defRPr/>
            </a:pPr>
            <a:r>
              <a:rPr lang="fr-FR" sz="1600" b="1" dirty="0">
                <a:solidFill>
                  <a:schemeClr val="bg1"/>
                </a:solidFill>
              </a:rPr>
              <a:t>du S.I. </a:t>
            </a:r>
            <a:endParaRPr lang="fr-FR" sz="1600" b="1" dirty="0">
              <a:solidFill>
                <a:schemeClr val="bg1"/>
              </a:solidFill>
              <a:ea typeface="ヒラギノ角ゴ Pro W3" pitchFamily="36" charset="-128"/>
              <a:cs typeface="ヒラギノ角ゴ Pro W3" pitchFamily="36" charset="-128"/>
            </a:endParaRPr>
          </a:p>
        </p:txBody>
      </p:sp>
      <p:sp>
        <p:nvSpPr>
          <p:cNvPr id="11" name="Signalisation droite 24"/>
          <p:cNvSpPr>
            <a:spLocks noChangeArrowheads="1"/>
          </p:cNvSpPr>
          <p:nvPr/>
        </p:nvSpPr>
        <p:spPr bwMode="auto">
          <a:xfrm rot="5400000">
            <a:off x="899292" y="2315362"/>
            <a:ext cx="152400" cy="379412"/>
          </a:xfrm>
          <a:prstGeom prst="homePlate">
            <a:avLst>
              <a:gd name="adj" fmla="val 50000"/>
            </a:avLst>
          </a:prstGeom>
          <a:gradFill rotWithShape="1">
            <a:gsLst>
              <a:gs pos="0">
                <a:srgbClr val="F79517"/>
              </a:gs>
              <a:gs pos="100000">
                <a:srgbClr val="FFF26E"/>
              </a:gs>
            </a:gsLst>
            <a:lin ang="0"/>
          </a:gradFill>
          <a:ln w="9525">
            <a:solidFill>
              <a:srgbClr val="F7BD17"/>
            </a:solidFill>
            <a:miter lim="800000"/>
            <a:headEnd/>
            <a:tailEnd/>
          </a:ln>
          <a:effectLst>
            <a:outerShdw blurRad="63500" dist="23000" dir="5400000" rotWithShape="0">
              <a:srgbClr val="000000">
                <a:alpha val="34999"/>
              </a:srgbClr>
            </a:outerShdw>
          </a:effectLst>
        </p:spPr>
        <p:txBody>
          <a:bodyPr wrap="none" lIns="91429" tIns="45715" rIns="91429" bIns="45715" anchor="ctr"/>
          <a:lstStyle/>
          <a:p>
            <a:pPr algn="ctr">
              <a:defRPr/>
            </a:pPr>
            <a:endParaRPr lang="fr-FR" dirty="0"/>
          </a:p>
        </p:txBody>
      </p:sp>
      <p:sp>
        <p:nvSpPr>
          <p:cNvPr id="12" name="Rectangle 11"/>
          <p:cNvSpPr/>
          <p:nvPr/>
        </p:nvSpPr>
        <p:spPr bwMode="auto">
          <a:xfrm>
            <a:off x="2000232" y="2786058"/>
            <a:ext cx="1571506" cy="3016546"/>
          </a:xfrm>
          <a:prstGeom prst="rect">
            <a:avLst/>
          </a:prstGeom>
          <a:solidFill>
            <a:schemeClr val="tx1">
              <a:lumMod val="85000"/>
              <a:lumOff val="15000"/>
            </a:schemeClr>
          </a:solidFill>
          <a:ln>
            <a:noFill/>
            <a:headEnd type="none" w="med" len="med"/>
            <a:tailEnd type="none" w="med" len="med"/>
          </a:ln>
          <a:effectLst>
            <a:reflection stA="24000" endPos="34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spcBef>
                <a:spcPct val="50000"/>
              </a:spcBef>
              <a:buFont typeface="Arial" pitchFamily="34" charset="0"/>
              <a:buChar char="•"/>
              <a:defRPr/>
            </a:pPr>
            <a:r>
              <a:rPr lang="fr-FR" sz="1100" dirty="0" smtClean="0"/>
              <a:t> Optimisation </a:t>
            </a:r>
            <a:r>
              <a:rPr lang="fr-FR" sz="1100" dirty="0"/>
              <a:t>des tests fonctionnels</a:t>
            </a:r>
          </a:p>
          <a:p>
            <a:pPr>
              <a:spcBef>
                <a:spcPct val="50000"/>
              </a:spcBef>
              <a:buFontTx/>
              <a:buChar char="•"/>
              <a:defRPr/>
            </a:pPr>
            <a:r>
              <a:rPr lang="fr-FR" sz="1100" dirty="0"/>
              <a:t> Test Rescue</a:t>
            </a:r>
          </a:p>
          <a:p>
            <a:pPr>
              <a:spcBef>
                <a:spcPct val="50000"/>
              </a:spcBef>
              <a:buFontTx/>
              <a:buChar char="•"/>
              <a:defRPr/>
            </a:pPr>
            <a:r>
              <a:rPr lang="fr-FR" sz="1100" dirty="0"/>
              <a:t> Spécification dirigée par les tests</a:t>
            </a:r>
          </a:p>
          <a:p>
            <a:pPr>
              <a:spcBef>
                <a:spcPct val="50000"/>
              </a:spcBef>
              <a:buFontTx/>
              <a:buChar char="•"/>
              <a:defRPr/>
            </a:pPr>
            <a:r>
              <a:rPr lang="fr-FR" sz="1100" dirty="0"/>
              <a:t> Audit de pratiques de test</a:t>
            </a:r>
          </a:p>
          <a:p>
            <a:pPr>
              <a:spcBef>
                <a:spcPct val="50000"/>
              </a:spcBef>
              <a:buFontTx/>
              <a:buChar char="•"/>
              <a:defRPr/>
            </a:pPr>
            <a:r>
              <a:rPr lang="fr-FR" sz="1100" dirty="0"/>
              <a:t> Tests de charge et de performances</a:t>
            </a:r>
          </a:p>
          <a:p>
            <a:pPr>
              <a:spcBef>
                <a:spcPct val="50000"/>
              </a:spcBef>
              <a:buFontTx/>
              <a:buChar char="•"/>
              <a:defRPr/>
            </a:pPr>
            <a:r>
              <a:rPr lang="fr-FR" sz="1100" dirty="0"/>
              <a:t> TRA à Toulouse ou en Inde</a:t>
            </a:r>
          </a:p>
          <a:p>
            <a:pPr>
              <a:spcBef>
                <a:spcPct val="50000"/>
              </a:spcBef>
              <a:buFontTx/>
              <a:buChar char="•"/>
              <a:defRPr/>
            </a:pPr>
            <a:r>
              <a:rPr lang="fr-FR" sz="1100" dirty="0"/>
              <a:t> Coding Dojo TDD </a:t>
            </a:r>
          </a:p>
        </p:txBody>
      </p:sp>
      <p:sp>
        <p:nvSpPr>
          <p:cNvPr id="13" name="Rectangle 12"/>
          <p:cNvSpPr/>
          <p:nvPr/>
        </p:nvSpPr>
        <p:spPr bwMode="auto">
          <a:xfrm>
            <a:off x="3857620" y="2786058"/>
            <a:ext cx="1562674" cy="3016546"/>
          </a:xfrm>
          <a:prstGeom prst="rect">
            <a:avLst/>
          </a:prstGeom>
          <a:solidFill>
            <a:schemeClr val="tx1">
              <a:lumMod val="85000"/>
              <a:lumOff val="15000"/>
            </a:schemeClr>
          </a:solidFill>
          <a:ln>
            <a:noFill/>
            <a:headEnd type="none" w="med" len="med"/>
            <a:tailEnd type="none" w="med" len="med"/>
          </a:ln>
          <a:effectLst>
            <a:reflection stA="24000" endPos="34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spcBef>
                <a:spcPct val="50000"/>
              </a:spcBef>
              <a:buFont typeface="Arial" pitchFamily="34" charset="0"/>
              <a:buChar char="•"/>
              <a:defRPr/>
            </a:pPr>
            <a:r>
              <a:rPr lang="fr-FR" sz="1100" dirty="0" smtClean="0"/>
              <a:t> </a:t>
            </a:r>
            <a:r>
              <a:rPr lang="fr-FR" sz="1100" dirty="0"/>
              <a:t>Mise en œuvre d’usines logicielles (GCL, intégration continue, métriques qualité…)</a:t>
            </a:r>
          </a:p>
          <a:p>
            <a:pPr>
              <a:spcBef>
                <a:spcPct val="50000"/>
              </a:spcBef>
              <a:buFontTx/>
              <a:buChar char="•"/>
              <a:defRPr/>
            </a:pPr>
            <a:r>
              <a:rPr lang="fr-FR" sz="1100" dirty="0"/>
              <a:t> Audit des pratiques de développement</a:t>
            </a:r>
          </a:p>
          <a:p>
            <a:pPr>
              <a:spcBef>
                <a:spcPct val="50000"/>
              </a:spcBef>
              <a:buFontTx/>
              <a:buChar char="•"/>
              <a:defRPr/>
            </a:pPr>
            <a:r>
              <a:rPr lang="fr-FR" sz="1100" dirty="0"/>
              <a:t> Audit de code et d’architecture</a:t>
            </a:r>
          </a:p>
          <a:p>
            <a:pPr>
              <a:spcBef>
                <a:spcPct val="50000"/>
              </a:spcBef>
              <a:buFontTx/>
              <a:buChar char="•"/>
              <a:defRPr/>
            </a:pPr>
            <a:r>
              <a:rPr lang="fr-FR" sz="1100" dirty="0"/>
              <a:t> Définition d’architectures applicatives</a:t>
            </a:r>
          </a:p>
          <a:p>
            <a:pPr>
              <a:spcBef>
                <a:spcPct val="50000"/>
              </a:spcBef>
              <a:buFontTx/>
              <a:buChar char="•"/>
              <a:defRPr/>
            </a:pPr>
            <a:r>
              <a:rPr lang="fr-FR" sz="1100" dirty="0"/>
              <a:t> Aide au démarrage rapide de projet</a:t>
            </a:r>
          </a:p>
        </p:txBody>
      </p:sp>
      <p:sp>
        <p:nvSpPr>
          <p:cNvPr id="14" name="Rectangle 13"/>
          <p:cNvSpPr/>
          <p:nvPr/>
        </p:nvSpPr>
        <p:spPr bwMode="auto">
          <a:xfrm>
            <a:off x="5669188" y="2789236"/>
            <a:ext cx="1617456" cy="3016545"/>
          </a:xfrm>
          <a:prstGeom prst="rect">
            <a:avLst/>
          </a:prstGeom>
          <a:solidFill>
            <a:schemeClr val="tx1">
              <a:lumMod val="85000"/>
              <a:lumOff val="15000"/>
            </a:schemeClr>
          </a:solidFill>
          <a:ln>
            <a:noFill/>
            <a:headEnd type="none" w="med" len="med"/>
            <a:tailEnd type="none" w="med" len="med"/>
          </a:ln>
          <a:effectLst>
            <a:reflection stA="24000" endPos="34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spcBef>
                <a:spcPts val="480"/>
              </a:spcBef>
              <a:buFont typeface="Arial" pitchFamily="34" charset="0"/>
              <a:buChar char="•"/>
              <a:defRPr/>
            </a:pPr>
            <a:r>
              <a:rPr lang="fr-FR" sz="1100" dirty="0" smtClean="0">
                <a:solidFill>
                  <a:schemeClr val="bg1"/>
                </a:solidFill>
              </a:rPr>
              <a:t> </a:t>
            </a:r>
            <a:r>
              <a:rPr lang="fr-FR" sz="1100" dirty="0" smtClean="0"/>
              <a:t>Cartographie </a:t>
            </a:r>
            <a:r>
              <a:rPr lang="fr-FR" sz="1100" dirty="0"/>
              <a:t>de l'existant</a:t>
            </a:r>
            <a:endParaRPr lang="fr-FR" sz="1100" dirty="0">
              <a:solidFill>
                <a:schemeClr val="bg1"/>
              </a:solidFill>
            </a:endParaRPr>
          </a:p>
          <a:p>
            <a:pPr>
              <a:spcBef>
                <a:spcPts val="480"/>
              </a:spcBef>
              <a:defRPr/>
            </a:pPr>
            <a:r>
              <a:rPr lang="fr-FR" sz="1100" dirty="0">
                <a:solidFill>
                  <a:schemeClr val="bg1"/>
                </a:solidFill>
              </a:rPr>
              <a:t>• </a:t>
            </a:r>
            <a:r>
              <a:rPr lang="fr-FR" sz="1100" dirty="0"/>
              <a:t>Définition d'une cible et d'une trajectoire </a:t>
            </a:r>
            <a:endParaRPr lang="fr-FR" sz="1100" dirty="0">
              <a:solidFill>
                <a:schemeClr val="bg1"/>
              </a:solidFill>
            </a:endParaRPr>
          </a:p>
          <a:p>
            <a:pPr>
              <a:spcBef>
                <a:spcPts val="480"/>
              </a:spcBef>
              <a:defRPr/>
            </a:pPr>
            <a:r>
              <a:rPr lang="fr-FR" sz="1100" dirty="0">
                <a:solidFill>
                  <a:schemeClr val="bg1"/>
                </a:solidFill>
              </a:rPr>
              <a:t>• </a:t>
            </a:r>
            <a:r>
              <a:rPr lang="fr-FR" sz="1100" dirty="0"/>
              <a:t>Démarche d'urbanisation </a:t>
            </a:r>
            <a:endParaRPr lang="fr-FR" sz="1100" dirty="0">
              <a:solidFill>
                <a:schemeClr val="bg1"/>
              </a:solidFill>
            </a:endParaRPr>
          </a:p>
          <a:p>
            <a:pPr>
              <a:spcBef>
                <a:spcPts val="480"/>
              </a:spcBef>
              <a:defRPr/>
            </a:pPr>
            <a:r>
              <a:rPr lang="fr-FR" sz="1100" dirty="0">
                <a:solidFill>
                  <a:schemeClr val="bg1"/>
                </a:solidFill>
              </a:rPr>
              <a:t>• </a:t>
            </a:r>
            <a:r>
              <a:rPr lang="fr-FR" sz="1100" dirty="0"/>
              <a:t>Audit d'architecture d'intégration, démarche et choix d’une solution</a:t>
            </a:r>
            <a:endParaRPr lang="fr-FR" sz="1100" dirty="0">
              <a:solidFill>
                <a:schemeClr val="bg1"/>
              </a:solidFill>
            </a:endParaRPr>
          </a:p>
          <a:p>
            <a:pPr>
              <a:spcBef>
                <a:spcPts val="480"/>
              </a:spcBef>
              <a:defRPr/>
            </a:pPr>
            <a:r>
              <a:rPr lang="fr-FR" sz="1100" dirty="0">
                <a:solidFill>
                  <a:schemeClr val="bg1"/>
                </a:solidFill>
              </a:rPr>
              <a:t>• </a:t>
            </a:r>
            <a:r>
              <a:rPr lang="fr-FR" sz="1100" dirty="0"/>
              <a:t>Etude d'opportunité et choix d’une solution SOA </a:t>
            </a:r>
          </a:p>
          <a:p>
            <a:pPr>
              <a:spcBef>
                <a:spcPts val="480"/>
              </a:spcBef>
              <a:defRPr/>
            </a:pPr>
            <a:r>
              <a:rPr lang="fr-FR" sz="1100" dirty="0">
                <a:solidFill>
                  <a:schemeClr val="bg1"/>
                </a:solidFill>
              </a:rPr>
              <a:t>• </a:t>
            </a:r>
            <a:r>
              <a:rPr lang="fr-FR" sz="1100" dirty="0"/>
              <a:t>Communication, séminaire et accompagnement  </a:t>
            </a:r>
            <a:endParaRPr lang="fr-FR" sz="1100" dirty="0">
              <a:solidFill>
                <a:schemeClr val="bg1"/>
              </a:solidFill>
            </a:endParaRPr>
          </a:p>
          <a:p>
            <a:pPr>
              <a:spcBef>
                <a:spcPts val="480"/>
              </a:spcBef>
              <a:defRPr/>
            </a:pPr>
            <a:endParaRPr lang="fr-FR" sz="800" dirty="0">
              <a:solidFill>
                <a:schemeClr val="bg1"/>
              </a:solidFill>
              <a:ea typeface="ヒラギノ角ゴ Pro W3" pitchFamily="36" charset="-128"/>
              <a:cs typeface="ヒラギノ角ゴ Pro W3" pitchFamily="36" charset="-128"/>
            </a:endParaRPr>
          </a:p>
        </p:txBody>
      </p:sp>
      <p:sp>
        <p:nvSpPr>
          <p:cNvPr id="15" name="Signalisation droite 37"/>
          <p:cNvSpPr>
            <a:spLocks noChangeArrowheads="1"/>
          </p:cNvSpPr>
          <p:nvPr/>
        </p:nvSpPr>
        <p:spPr bwMode="auto">
          <a:xfrm rot="5400000">
            <a:off x="2685242" y="2315362"/>
            <a:ext cx="152400" cy="379413"/>
          </a:xfrm>
          <a:prstGeom prst="homePlate">
            <a:avLst>
              <a:gd name="adj" fmla="val 50000"/>
            </a:avLst>
          </a:prstGeom>
          <a:gradFill rotWithShape="1">
            <a:gsLst>
              <a:gs pos="0">
                <a:srgbClr val="F79517"/>
              </a:gs>
              <a:gs pos="100000">
                <a:srgbClr val="FFF26E"/>
              </a:gs>
            </a:gsLst>
            <a:lin ang="0"/>
          </a:gradFill>
          <a:ln w="9525">
            <a:solidFill>
              <a:srgbClr val="F7BD17"/>
            </a:solidFill>
            <a:miter lim="800000"/>
            <a:headEnd/>
            <a:tailEnd/>
          </a:ln>
          <a:effectLst>
            <a:outerShdw blurRad="63500" dist="23000" dir="5400000" rotWithShape="0">
              <a:srgbClr val="000000">
                <a:alpha val="34999"/>
              </a:srgbClr>
            </a:outerShdw>
          </a:effectLst>
        </p:spPr>
        <p:txBody>
          <a:bodyPr wrap="none" lIns="91429" tIns="45715" rIns="91429" bIns="45715" anchor="ctr"/>
          <a:lstStyle/>
          <a:p>
            <a:pPr algn="ctr">
              <a:defRPr/>
            </a:pPr>
            <a:endParaRPr lang="fr-FR" dirty="0"/>
          </a:p>
        </p:txBody>
      </p:sp>
      <p:sp>
        <p:nvSpPr>
          <p:cNvPr id="16" name="Signalisation droite 39"/>
          <p:cNvSpPr>
            <a:spLocks noChangeArrowheads="1"/>
          </p:cNvSpPr>
          <p:nvPr/>
        </p:nvSpPr>
        <p:spPr bwMode="auto">
          <a:xfrm rot="5400000">
            <a:off x="4525962" y="2315373"/>
            <a:ext cx="152400" cy="379413"/>
          </a:xfrm>
          <a:prstGeom prst="homePlate">
            <a:avLst>
              <a:gd name="adj" fmla="val 50000"/>
            </a:avLst>
          </a:prstGeom>
          <a:gradFill rotWithShape="1">
            <a:gsLst>
              <a:gs pos="0">
                <a:srgbClr val="F79517"/>
              </a:gs>
              <a:gs pos="100000">
                <a:srgbClr val="FFF26E"/>
              </a:gs>
            </a:gsLst>
            <a:lin ang="0"/>
          </a:gradFill>
          <a:ln w="9525">
            <a:solidFill>
              <a:srgbClr val="F7BD17"/>
            </a:solidFill>
            <a:miter lim="800000"/>
            <a:headEnd/>
            <a:tailEnd/>
          </a:ln>
          <a:effectLst>
            <a:outerShdw blurRad="63500" dist="23000" dir="5400000" rotWithShape="0">
              <a:srgbClr val="000000">
                <a:alpha val="34999"/>
              </a:srgbClr>
            </a:outerShdw>
          </a:effectLst>
        </p:spPr>
        <p:txBody>
          <a:bodyPr wrap="none" lIns="91429" tIns="45715" rIns="91429" bIns="45715" anchor="ctr"/>
          <a:lstStyle/>
          <a:p>
            <a:pPr algn="ctr">
              <a:defRPr/>
            </a:pPr>
            <a:endParaRPr lang="fr-FR" dirty="0"/>
          </a:p>
        </p:txBody>
      </p:sp>
      <p:sp>
        <p:nvSpPr>
          <p:cNvPr id="17" name="Signalisation droite 40"/>
          <p:cNvSpPr>
            <a:spLocks noChangeArrowheads="1"/>
          </p:cNvSpPr>
          <p:nvPr/>
        </p:nvSpPr>
        <p:spPr bwMode="auto">
          <a:xfrm rot="5400000">
            <a:off x="6328580" y="2315370"/>
            <a:ext cx="152400" cy="379412"/>
          </a:xfrm>
          <a:prstGeom prst="homePlate">
            <a:avLst>
              <a:gd name="adj" fmla="val 50000"/>
            </a:avLst>
          </a:prstGeom>
          <a:gradFill rotWithShape="1">
            <a:gsLst>
              <a:gs pos="0">
                <a:srgbClr val="F79517"/>
              </a:gs>
              <a:gs pos="100000">
                <a:srgbClr val="FFF26E"/>
              </a:gs>
            </a:gsLst>
            <a:lin ang="0"/>
          </a:gradFill>
          <a:ln w="9525">
            <a:solidFill>
              <a:srgbClr val="F7BD17"/>
            </a:solidFill>
            <a:miter lim="800000"/>
            <a:headEnd/>
            <a:tailEnd/>
          </a:ln>
          <a:effectLst>
            <a:outerShdw blurRad="63500" dist="23000" dir="5400000" rotWithShape="0">
              <a:srgbClr val="000000">
                <a:alpha val="34999"/>
              </a:srgbClr>
            </a:outerShdw>
          </a:effectLst>
        </p:spPr>
        <p:txBody>
          <a:bodyPr wrap="none" lIns="91429" tIns="45715" rIns="91429" bIns="45715" anchor="ctr"/>
          <a:lstStyle/>
          <a:p>
            <a:pPr algn="ctr">
              <a:defRPr/>
            </a:pPr>
            <a:endParaRPr lang="fr-FR" dirty="0"/>
          </a:p>
        </p:txBody>
      </p:sp>
      <p:sp>
        <p:nvSpPr>
          <p:cNvPr id="18" name="Rectangle 17"/>
          <p:cNvSpPr/>
          <p:nvPr/>
        </p:nvSpPr>
        <p:spPr bwMode="auto">
          <a:xfrm>
            <a:off x="142844" y="2786058"/>
            <a:ext cx="1571604" cy="3016546"/>
          </a:xfrm>
          <a:prstGeom prst="rect">
            <a:avLst/>
          </a:prstGeom>
          <a:solidFill>
            <a:schemeClr val="tx1">
              <a:lumMod val="85000"/>
              <a:lumOff val="15000"/>
            </a:schemeClr>
          </a:solidFill>
          <a:ln>
            <a:noFill/>
            <a:headEnd type="none" w="med" len="med"/>
            <a:tailEnd type="none" w="med" len="med"/>
          </a:ln>
          <a:effectLst>
            <a:reflection stA="24000" endPos="34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spcBef>
                <a:spcPct val="50000"/>
              </a:spcBef>
              <a:buFont typeface="Arial" pitchFamily="34" charset="0"/>
              <a:buChar char="•"/>
              <a:defRPr/>
            </a:pPr>
            <a:r>
              <a:rPr lang="fr-FR" sz="1100" dirty="0" smtClean="0"/>
              <a:t> </a:t>
            </a:r>
            <a:r>
              <a:rPr lang="fr-FR" sz="1100" dirty="0" smtClean="0">
                <a:solidFill>
                  <a:schemeClr val="bg1"/>
                </a:solidFill>
              </a:rPr>
              <a:t>Etude </a:t>
            </a:r>
            <a:r>
              <a:rPr lang="fr-FR" sz="1100" dirty="0">
                <a:solidFill>
                  <a:schemeClr val="bg1"/>
                </a:solidFill>
              </a:rPr>
              <a:t>d’opportunité</a:t>
            </a:r>
          </a:p>
          <a:p>
            <a:pPr>
              <a:spcBef>
                <a:spcPct val="50000"/>
              </a:spcBef>
              <a:buFontTx/>
              <a:buChar char="•"/>
              <a:defRPr/>
            </a:pPr>
            <a:r>
              <a:rPr lang="fr-FR" sz="1100" dirty="0">
                <a:solidFill>
                  <a:schemeClr val="bg1"/>
                </a:solidFill>
              </a:rPr>
              <a:t> Identification du projet pilote</a:t>
            </a:r>
          </a:p>
          <a:p>
            <a:pPr>
              <a:spcBef>
                <a:spcPct val="50000"/>
              </a:spcBef>
              <a:buFontTx/>
              <a:buChar char="•"/>
              <a:defRPr/>
            </a:pPr>
            <a:r>
              <a:rPr lang="fr-FR" sz="1100" dirty="0">
                <a:solidFill>
                  <a:schemeClr val="bg1"/>
                </a:solidFill>
              </a:rPr>
              <a:t> 1</a:t>
            </a:r>
            <a:r>
              <a:rPr lang="fr-FR" sz="1100" baseline="30000" dirty="0">
                <a:solidFill>
                  <a:schemeClr val="bg1"/>
                </a:solidFill>
              </a:rPr>
              <a:t>er</a:t>
            </a:r>
            <a:r>
              <a:rPr lang="fr-FR" sz="1100" dirty="0">
                <a:solidFill>
                  <a:schemeClr val="bg1"/>
                </a:solidFill>
              </a:rPr>
              <a:t> Product backlog</a:t>
            </a:r>
          </a:p>
          <a:p>
            <a:pPr>
              <a:spcBef>
                <a:spcPct val="50000"/>
              </a:spcBef>
              <a:buFontTx/>
              <a:buChar char="•"/>
              <a:defRPr/>
            </a:pPr>
            <a:r>
              <a:rPr lang="fr-FR" sz="1100" dirty="0">
                <a:solidFill>
                  <a:schemeClr val="bg1"/>
                </a:solidFill>
              </a:rPr>
              <a:t> Accompagnement</a:t>
            </a:r>
          </a:p>
          <a:p>
            <a:pPr>
              <a:spcBef>
                <a:spcPct val="50000"/>
              </a:spcBef>
              <a:buFontTx/>
              <a:buChar char="•"/>
              <a:defRPr/>
            </a:pPr>
            <a:r>
              <a:rPr lang="fr-FR" sz="1100" dirty="0">
                <a:solidFill>
                  <a:schemeClr val="bg1"/>
                </a:solidFill>
              </a:rPr>
              <a:t> Maitrise d’œuvre (projet locaux)</a:t>
            </a:r>
          </a:p>
          <a:p>
            <a:pPr>
              <a:spcBef>
                <a:spcPct val="50000"/>
              </a:spcBef>
              <a:buFontTx/>
              <a:buChar char="•"/>
              <a:defRPr/>
            </a:pPr>
            <a:r>
              <a:rPr lang="fr-FR" sz="1100" dirty="0">
                <a:solidFill>
                  <a:schemeClr val="bg1"/>
                </a:solidFill>
              </a:rPr>
              <a:t> Coordination projets distants (nearshore, offshore)</a:t>
            </a:r>
          </a:p>
          <a:p>
            <a:pPr>
              <a:spcBef>
                <a:spcPct val="50000"/>
              </a:spcBef>
              <a:buFontTx/>
              <a:buChar char="•"/>
              <a:defRPr/>
            </a:pPr>
            <a:r>
              <a:rPr lang="fr-FR" sz="1100" dirty="0">
                <a:solidFill>
                  <a:schemeClr val="bg1"/>
                </a:solidFill>
              </a:rPr>
              <a:t> Transformation Agile</a:t>
            </a:r>
          </a:p>
        </p:txBody>
      </p:sp>
      <p:sp>
        <p:nvSpPr>
          <p:cNvPr id="19" name="Rectangle 18"/>
          <p:cNvSpPr/>
          <p:nvPr/>
        </p:nvSpPr>
        <p:spPr bwMode="auto">
          <a:xfrm>
            <a:off x="7439044" y="1295400"/>
            <a:ext cx="1617456" cy="919154"/>
          </a:xfrm>
          <a:prstGeom prst="rect">
            <a:avLst/>
          </a:prstGeom>
          <a:gradFill>
            <a:gsLst>
              <a:gs pos="0">
                <a:srgbClr val="F79517"/>
              </a:gs>
              <a:gs pos="100000">
                <a:srgbClr val="FFD34B"/>
              </a:gs>
            </a:gsLst>
          </a:gradFill>
          <a:ln>
            <a:noFill/>
            <a:headEnd type="none" w="med" len="med"/>
            <a:tailEnd type="none" w="med" len="med"/>
          </a:ln>
          <a:effectLst>
            <a:outerShdw blurRad="38100" dist="38100" dir="2700000">
              <a:srgbClr val="000000">
                <a:alpha val="25000"/>
              </a:srgbClr>
            </a:outerShdw>
            <a:reflection stA="27000" endPos="22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wrap="none" lIns="91429" tIns="45715" rIns="91429" bIns="45715" anchor="ctr"/>
          <a:lstStyle/>
          <a:p>
            <a:pPr algn="ctr">
              <a:defRPr/>
            </a:pPr>
            <a:r>
              <a:rPr lang="fr-FR" sz="1600" b="1" dirty="0" smtClean="0">
                <a:solidFill>
                  <a:schemeClr val="bg1"/>
                </a:solidFill>
                <a:ea typeface="ヒラギノ角ゴ Pro W3" pitchFamily="36" charset="-128"/>
                <a:cs typeface="ヒラギノ角ゴ Pro W3" pitchFamily="36" charset="-128"/>
              </a:rPr>
              <a:t>Mobilité</a:t>
            </a:r>
            <a:endParaRPr lang="fr-FR" sz="1600" b="1" dirty="0">
              <a:solidFill>
                <a:schemeClr val="bg1"/>
              </a:solidFill>
              <a:ea typeface="ヒラギノ角ゴ Pro W3" pitchFamily="36" charset="-128"/>
              <a:cs typeface="ヒラギノ角ゴ Pro W3" pitchFamily="36" charset="-128"/>
            </a:endParaRPr>
          </a:p>
        </p:txBody>
      </p:sp>
      <p:sp>
        <p:nvSpPr>
          <p:cNvPr id="20" name="Rectangle 19"/>
          <p:cNvSpPr/>
          <p:nvPr/>
        </p:nvSpPr>
        <p:spPr bwMode="auto">
          <a:xfrm>
            <a:off x="7439044" y="2789236"/>
            <a:ext cx="1617456" cy="3016545"/>
          </a:xfrm>
          <a:prstGeom prst="rect">
            <a:avLst/>
          </a:prstGeom>
          <a:solidFill>
            <a:schemeClr val="tx1">
              <a:lumMod val="85000"/>
              <a:lumOff val="15000"/>
            </a:schemeClr>
          </a:solidFill>
          <a:ln>
            <a:noFill/>
            <a:headEnd type="none" w="med" len="med"/>
            <a:tailEnd type="none" w="med" len="med"/>
          </a:ln>
          <a:effectLst>
            <a:reflection stA="24000" endPos="34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lIns="91429" tIns="45715" rIns="91429" bIns="45715"/>
          <a:lstStyle/>
          <a:p>
            <a:pPr>
              <a:spcBef>
                <a:spcPts val="480"/>
              </a:spcBef>
              <a:buFont typeface="Arial" pitchFamily="34" charset="0"/>
              <a:buChar char="•"/>
              <a:defRPr/>
            </a:pPr>
            <a:r>
              <a:rPr lang="fr-FR" sz="1100" dirty="0" smtClean="0">
                <a:solidFill>
                  <a:schemeClr val="bg1"/>
                </a:solidFill>
              </a:rPr>
              <a:t> </a:t>
            </a:r>
            <a:r>
              <a:rPr lang="fr-FR" sz="1100" dirty="0" smtClean="0"/>
              <a:t>Réalisation de projets mobiles de A à Z</a:t>
            </a:r>
          </a:p>
          <a:p>
            <a:pPr>
              <a:spcBef>
                <a:spcPts val="480"/>
              </a:spcBef>
              <a:defRPr/>
            </a:pPr>
            <a:endParaRPr lang="fr-FR" sz="1100" dirty="0">
              <a:solidFill>
                <a:schemeClr val="bg1"/>
              </a:solidFill>
            </a:endParaRPr>
          </a:p>
          <a:p>
            <a:pPr>
              <a:spcBef>
                <a:spcPts val="480"/>
              </a:spcBef>
              <a:defRPr/>
            </a:pPr>
            <a:r>
              <a:rPr lang="fr-FR" sz="1100" dirty="0" smtClean="0">
                <a:solidFill>
                  <a:schemeClr val="bg1"/>
                </a:solidFill>
              </a:rPr>
              <a:t>• Stratégie mobile</a:t>
            </a:r>
          </a:p>
          <a:p>
            <a:pPr>
              <a:spcBef>
                <a:spcPts val="480"/>
              </a:spcBef>
              <a:defRPr/>
            </a:pPr>
            <a:endParaRPr lang="fr-FR" sz="1100" dirty="0">
              <a:solidFill>
                <a:schemeClr val="bg1"/>
              </a:solidFill>
            </a:endParaRPr>
          </a:p>
          <a:p>
            <a:pPr>
              <a:spcBef>
                <a:spcPts val="480"/>
              </a:spcBef>
              <a:defRPr/>
            </a:pPr>
            <a:r>
              <a:rPr lang="fr-FR" sz="1100" dirty="0">
                <a:solidFill>
                  <a:schemeClr val="bg1"/>
                </a:solidFill>
              </a:rPr>
              <a:t>• </a:t>
            </a:r>
            <a:r>
              <a:rPr lang="fr-FR" sz="1100" dirty="0" smtClean="0"/>
              <a:t>Identité mobile</a:t>
            </a:r>
          </a:p>
          <a:p>
            <a:pPr>
              <a:spcBef>
                <a:spcPts val="480"/>
              </a:spcBef>
              <a:defRPr/>
            </a:pPr>
            <a:endParaRPr lang="fr-FR" sz="1100" dirty="0">
              <a:solidFill>
                <a:schemeClr val="bg1"/>
              </a:solidFill>
            </a:endParaRPr>
          </a:p>
          <a:p>
            <a:pPr>
              <a:spcBef>
                <a:spcPts val="480"/>
              </a:spcBef>
              <a:defRPr/>
            </a:pPr>
            <a:r>
              <a:rPr lang="fr-FR" sz="1100" dirty="0" smtClean="0">
                <a:solidFill>
                  <a:schemeClr val="bg1"/>
                </a:solidFill>
              </a:rPr>
              <a:t>• Expertise technique</a:t>
            </a:r>
          </a:p>
          <a:p>
            <a:pPr>
              <a:spcBef>
                <a:spcPts val="480"/>
              </a:spcBef>
              <a:defRPr/>
            </a:pPr>
            <a:endParaRPr lang="fr-FR" sz="1100" dirty="0" smtClean="0">
              <a:solidFill>
                <a:schemeClr val="bg1"/>
              </a:solidFill>
            </a:endParaRPr>
          </a:p>
          <a:p>
            <a:pPr>
              <a:spcBef>
                <a:spcPts val="480"/>
              </a:spcBef>
              <a:defRPr/>
            </a:pPr>
            <a:r>
              <a:rPr lang="fr-FR" sz="1100" dirty="0" smtClean="0">
                <a:solidFill>
                  <a:schemeClr val="bg1"/>
                </a:solidFill>
              </a:rPr>
              <a:t>• Méthodologie</a:t>
            </a:r>
          </a:p>
          <a:p>
            <a:pPr>
              <a:spcBef>
                <a:spcPts val="480"/>
              </a:spcBef>
              <a:defRPr/>
            </a:pPr>
            <a:endParaRPr lang="fr-FR" sz="1100" dirty="0" smtClean="0">
              <a:solidFill>
                <a:schemeClr val="bg1"/>
              </a:solidFill>
            </a:endParaRPr>
          </a:p>
          <a:p>
            <a:pPr>
              <a:spcBef>
                <a:spcPts val="480"/>
              </a:spcBef>
              <a:defRPr/>
            </a:pPr>
            <a:r>
              <a:rPr lang="fr-FR" sz="1100" dirty="0" smtClean="0">
                <a:solidFill>
                  <a:schemeClr val="bg1"/>
                </a:solidFill>
              </a:rPr>
              <a:t>• Impacts  dans le SI</a:t>
            </a:r>
          </a:p>
          <a:p>
            <a:pPr>
              <a:spcBef>
                <a:spcPts val="480"/>
              </a:spcBef>
              <a:defRPr/>
            </a:pPr>
            <a:endParaRPr lang="fr-FR" sz="1100" dirty="0" smtClean="0">
              <a:solidFill>
                <a:schemeClr val="bg1"/>
              </a:solidFill>
            </a:endParaRPr>
          </a:p>
          <a:p>
            <a:pPr>
              <a:spcBef>
                <a:spcPts val="480"/>
              </a:spcBef>
              <a:defRPr/>
            </a:pPr>
            <a:endParaRPr lang="fr-FR" sz="1100" dirty="0" smtClean="0">
              <a:solidFill>
                <a:schemeClr val="bg1"/>
              </a:solidFill>
            </a:endParaRPr>
          </a:p>
          <a:p>
            <a:pPr>
              <a:spcBef>
                <a:spcPts val="480"/>
              </a:spcBef>
              <a:defRPr/>
            </a:pPr>
            <a:endParaRPr lang="fr-FR" sz="800" dirty="0">
              <a:solidFill>
                <a:schemeClr val="bg1"/>
              </a:solidFill>
              <a:ea typeface="ヒラギノ角ゴ Pro W3" pitchFamily="36" charset="-128"/>
              <a:cs typeface="ヒラギノ角ゴ Pro W3" pitchFamily="36" charset="-128"/>
            </a:endParaRPr>
          </a:p>
        </p:txBody>
      </p:sp>
      <p:sp>
        <p:nvSpPr>
          <p:cNvPr id="21" name="Signalisation droite 40"/>
          <p:cNvSpPr>
            <a:spLocks noChangeArrowheads="1"/>
          </p:cNvSpPr>
          <p:nvPr/>
        </p:nvSpPr>
        <p:spPr bwMode="auto">
          <a:xfrm rot="5400000">
            <a:off x="8185968" y="2315373"/>
            <a:ext cx="152400" cy="379412"/>
          </a:xfrm>
          <a:prstGeom prst="homePlate">
            <a:avLst>
              <a:gd name="adj" fmla="val 50000"/>
            </a:avLst>
          </a:prstGeom>
          <a:gradFill rotWithShape="1">
            <a:gsLst>
              <a:gs pos="0">
                <a:srgbClr val="F79517"/>
              </a:gs>
              <a:gs pos="100000">
                <a:srgbClr val="FFF26E"/>
              </a:gs>
            </a:gsLst>
            <a:lin ang="0"/>
          </a:gradFill>
          <a:ln w="9525">
            <a:solidFill>
              <a:srgbClr val="F7BD17"/>
            </a:solidFill>
            <a:miter lim="800000"/>
            <a:headEnd/>
            <a:tailEnd/>
          </a:ln>
          <a:effectLst>
            <a:outerShdw blurRad="63500" dist="23000" dir="5400000" rotWithShape="0">
              <a:srgbClr val="000000">
                <a:alpha val="34999"/>
              </a:srgbClr>
            </a:outerShdw>
          </a:effectLst>
        </p:spPr>
        <p:txBody>
          <a:bodyPr wrap="none" lIns="91429" tIns="45715" rIns="91429" bIns="45715" anchor="ctr"/>
          <a:lstStyle/>
          <a:p>
            <a:pPr algn="ctr">
              <a:defRPr/>
            </a:pP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143000"/>
          </a:xfrm>
        </p:spPr>
        <p:txBody>
          <a:bodyPr/>
          <a:lstStyle/>
          <a:p>
            <a:pPr>
              <a:defRPr/>
            </a:pPr>
            <a:r>
              <a:rPr lang="fr-FR" dirty="0" smtClean="0">
                <a:solidFill>
                  <a:schemeClr val="tx2">
                    <a:lumMod val="60000"/>
                    <a:lumOff val="40000"/>
                  </a:schemeClr>
                </a:solidFill>
              </a:rPr>
              <a:t>Valtech c’est aussi…?</a:t>
            </a:r>
            <a:endParaRPr lang="fr-FR" dirty="0">
              <a:solidFill>
                <a:schemeClr val="tx2">
                  <a:lumMod val="60000"/>
                  <a:lumOff val="40000"/>
                </a:schemeClr>
              </a:solidFill>
            </a:endParaRPr>
          </a:p>
        </p:txBody>
      </p:sp>
      <p:sp>
        <p:nvSpPr>
          <p:cNvPr id="3" name="Espace réservé du contenu 2"/>
          <p:cNvSpPr>
            <a:spLocks noGrp="1"/>
          </p:cNvSpPr>
          <p:nvPr>
            <p:ph idx="1"/>
          </p:nvPr>
        </p:nvSpPr>
        <p:spPr>
          <a:xfrm>
            <a:off x="428596" y="1071546"/>
            <a:ext cx="8229600" cy="4400550"/>
          </a:xfrm>
        </p:spPr>
        <p:txBody>
          <a:bodyPr>
            <a:normAutofit/>
          </a:bodyPr>
          <a:lstStyle/>
          <a:p>
            <a:pPr marL="287338" indent="-287338">
              <a:spcBef>
                <a:spcPct val="70000"/>
              </a:spcBef>
              <a:buClr>
                <a:srgbClr val="FF8709"/>
              </a:buClr>
              <a:buSzPct val="80000"/>
              <a:buFont typeface="Wingdings" pitchFamily="2" charset="2"/>
              <a:buChar char="l"/>
              <a:defRPr/>
            </a:pPr>
            <a:r>
              <a:rPr lang="fr-FR" sz="1800" b="1" dirty="0" smtClean="0"/>
              <a:t>Forts de … </a:t>
            </a:r>
            <a:endParaRPr lang="fr-FR" sz="1800" dirty="0" smtClean="0"/>
          </a:p>
          <a:p>
            <a:pPr marL="287338" indent="-287338">
              <a:spcBef>
                <a:spcPct val="70000"/>
              </a:spcBef>
              <a:buClr>
                <a:srgbClr val="FF8709"/>
              </a:buClr>
              <a:buSzPct val="80000"/>
              <a:buFont typeface="Wingdings" pitchFamily="2" charset="2"/>
              <a:buChar char="l"/>
              <a:defRPr/>
            </a:pPr>
            <a:r>
              <a:rPr lang="fr-FR" sz="1800" dirty="0" smtClean="0"/>
              <a:t>Xxx</a:t>
            </a:r>
          </a:p>
          <a:p>
            <a:pPr marL="287338" indent="-287338">
              <a:spcBef>
                <a:spcPct val="70000"/>
              </a:spcBef>
              <a:buClr>
                <a:srgbClr val="FF8709"/>
              </a:buClr>
              <a:buSzPct val="80000"/>
              <a:buFont typeface="Wingdings" pitchFamily="2" charset="2"/>
              <a:buChar char="l"/>
              <a:defRPr/>
            </a:pPr>
            <a:r>
              <a:rPr lang="fr-FR" sz="1800" dirty="0" smtClean="0"/>
              <a:t>Xxx</a:t>
            </a:r>
          </a:p>
          <a:p>
            <a:pPr marL="287338" indent="-287338">
              <a:spcBef>
                <a:spcPct val="70000"/>
              </a:spcBef>
              <a:buClr>
                <a:srgbClr val="FF8709"/>
              </a:buClr>
              <a:buSzPct val="80000"/>
              <a:buFont typeface="Wingdings" pitchFamily="2" charset="2"/>
              <a:buChar char="l"/>
              <a:defRPr/>
            </a:pPr>
            <a:r>
              <a:rPr lang="fr-FR" sz="1800" dirty="0" smtClean="0"/>
              <a:t>Formation ? </a:t>
            </a:r>
          </a:p>
          <a:p>
            <a:pPr marL="287338" indent="-287338">
              <a:spcBef>
                <a:spcPct val="70000"/>
              </a:spcBef>
              <a:buClr>
                <a:srgbClr val="FF8709"/>
              </a:buClr>
              <a:buSzPct val="80000"/>
              <a:buFont typeface="Wingdings" pitchFamily="2" charset="2"/>
              <a:buChar char="l"/>
              <a:defRPr/>
            </a:pPr>
            <a:r>
              <a:rPr lang="fr-FR" sz="1800" dirty="0" smtClean="0"/>
              <a:t>Marketing Digital ?</a:t>
            </a:r>
          </a:p>
        </p:txBody>
      </p:sp>
      <p:pic>
        <p:nvPicPr>
          <p:cNvPr id="6149" name="Picture 2" descr="\\dk.valtech.com\internal\Templates\Clip art\Valtech shared ppt collection\02 Footer snips\blue_logo_snippet.png"/>
          <p:cNvPicPr>
            <a:picLocks noChangeAspect="1" noChangeArrowheads="1"/>
          </p:cNvPicPr>
          <p:nvPr/>
        </p:nvPicPr>
        <p:blipFill>
          <a:blip r:embed="rId3" cstate="email"/>
          <a:srcRect/>
          <a:stretch>
            <a:fillRect/>
          </a:stretch>
        </p:blipFill>
        <p:spPr bwMode="auto">
          <a:xfrm>
            <a:off x="0" y="6210300"/>
            <a:ext cx="1166813" cy="352425"/>
          </a:xfrm>
          <a:prstGeom prst="rect">
            <a:avLst/>
          </a:prstGeom>
          <a:noFill/>
          <a:ln w="9525">
            <a:noFill/>
            <a:miter lim="800000"/>
            <a:headEnd/>
            <a:tailEnd/>
          </a:ln>
        </p:spPr>
      </p:pic>
      <p:pic>
        <p:nvPicPr>
          <p:cNvPr id="5" name="Picture 2" descr="http://ayanthianandagoda.files.wordpress.com/2009/07/collaboration.jpg"/>
          <p:cNvPicPr>
            <a:picLocks noChangeAspect="1" noChangeArrowheads="1"/>
          </p:cNvPicPr>
          <p:nvPr/>
        </p:nvPicPr>
        <p:blipFill>
          <a:blip r:embed="rId4" cstate="email"/>
          <a:srcRect/>
          <a:stretch>
            <a:fillRect/>
          </a:stretch>
        </p:blipFill>
        <p:spPr bwMode="auto">
          <a:xfrm>
            <a:off x="0" y="0"/>
            <a:ext cx="9144000" cy="6858000"/>
          </a:xfrm>
          <a:prstGeom prst="rect">
            <a:avLst/>
          </a:prstGeom>
          <a:noFill/>
          <a:ln w="9525">
            <a:noFill/>
            <a:miter lim="800000"/>
            <a:headEnd/>
            <a:tailEnd/>
          </a:ln>
        </p:spPr>
      </p:pic>
      <p:pic>
        <p:nvPicPr>
          <p:cNvPr id="6" name="Picture 2" descr="\\dk.valtech.com\internal\Templates\Clip art\Valtech shared ppt collection\01 Title snips\orange_title_snippet_LOGO.png"/>
          <p:cNvPicPr>
            <a:picLocks noChangeAspect="1" noChangeArrowheads="1"/>
          </p:cNvPicPr>
          <p:nvPr/>
        </p:nvPicPr>
        <p:blipFill>
          <a:blip r:embed="rId5" cstate="email"/>
          <a:srcRect/>
          <a:stretch>
            <a:fillRect/>
          </a:stretch>
        </p:blipFill>
        <p:spPr bwMode="auto">
          <a:xfrm>
            <a:off x="0" y="4143380"/>
            <a:ext cx="8507413" cy="1401762"/>
          </a:xfrm>
          <a:prstGeom prst="rect">
            <a:avLst/>
          </a:prstGeom>
          <a:noFill/>
          <a:ln w="9525">
            <a:noFill/>
            <a:miter lim="800000"/>
            <a:headEnd/>
            <a:tailEnd/>
          </a:ln>
        </p:spPr>
      </p:pic>
      <p:sp>
        <p:nvSpPr>
          <p:cNvPr id="10" name="Subtitle 5"/>
          <p:cNvSpPr txBox="1">
            <a:spLocks/>
          </p:cNvSpPr>
          <p:nvPr/>
        </p:nvSpPr>
        <p:spPr bwMode="auto">
          <a:xfrm>
            <a:off x="214282" y="4429132"/>
            <a:ext cx="6643687" cy="830263"/>
          </a:xfrm>
          <a:prstGeom prst="rect">
            <a:avLst/>
          </a:prstGeom>
          <a:noFill/>
          <a:ln w="9525">
            <a:noFill/>
            <a:miter lim="800000"/>
            <a:headEnd/>
            <a:tailEnd/>
          </a:ln>
        </p:spPr>
        <p:txBody>
          <a:bodyPr lIns="64282" tIns="32141" rIns="64282" bIns="32141"/>
          <a:lstStyle/>
          <a:p>
            <a:r>
              <a:rPr lang="en-US" sz="2400" dirty="0" smtClean="0">
                <a:solidFill>
                  <a:srgbClr val="FFFFFF"/>
                </a:solidFill>
                <a:latin typeface="StoneSansSemiITC TT"/>
              </a:rPr>
              <a:t>NOTRE DEMARCHE</a:t>
            </a:r>
            <a:endParaRPr lang="en-US" sz="2400" dirty="0">
              <a:solidFill>
                <a:srgbClr val="FFFFFF"/>
              </a:solidFill>
              <a:latin typeface="StoneSansSemiITC T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nouveau projet</a:t>
            </a:r>
            <a:endParaRPr lang="fr-FR" dirty="0"/>
          </a:p>
        </p:txBody>
      </p:sp>
      <p:sp>
        <p:nvSpPr>
          <p:cNvPr id="3" name="Espace réservé du contenu 2"/>
          <p:cNvSpPr>
            <a:spLocks noGrp="1"/>
          </p:cNvSpPr>
          <p:nvPr>
            <p:ph idx="1"/>
          </p:nvPr>
        </p:nvSpPr>
        <p:spPr/>
        <p:txBody>
          <a:bodyPr>
            <a:normAutofit/>
          </a:bodyPr>
          <a:lstStyle/>
          <a:p>
            <a:r>
              <a:rPr lang="fr-FR" dirty="0" smtClean="0"/>
              <a:t>Avant le </a:t>
            </a:r>
            <a:r>
              <a:rPr lang="fr-FR" dirty="0" smtClean="0"/>
              <a:t>démarrage du projet</a:t>
            </a:r>
          </a:p>
          <a:p>
            <a:endParaRPr lang="fr-FR" dirty="0" smtClean="0"/>
          </a:p>
          <a:p>
            <a:pPr lvl="1"/>
            <a:r>
              <a:rPr lang="fr-FR" dirty="0" smtClean="0"/>
              <a:t>Identifier les acteurs</a:t>
            </a:r>
          </a:p>
          <a:p>
            <a:pPr lvl="2"/>
            <a:r>
              <a:rPr lang="fr-FR" dirty="0" err="1" smtClean="0"/>
              <a:t>Scrum</a:t>
            </a:r>
            <a:r>
              <a:rPr lang="fr-FR" dirty="0" smtClean="0"/>
              <a:t> Master</a:t>
            </a:r>
          </a:p>
          <a:p>
            <a:pPr lvl="2"/>
            <a:r>
              <a:rPr lang="fr-FR" dirty="0" smtClean="0"/>
              <a:t>Product </a:t>
            </a:r>
            <a:r>
              <a:rPr lang="fr-FR" dirty="0" err="1" smtClean="0"/>
              <a:t>Owner</a:t>
            </a:r>
            <a:endParaRPr lang="fr-FR" dirty="0" smtClean="0"/>
          </a:p>
          <a:p>
            <a:pPr lvl="2"/>
            <a:r>
              <a:rPr lang="fr-FR" dirty="0" smtClean="0"/>
              <a:t>Equipe </a:t>
            </a:r>
            <a:r>
              <a:rPr lang="fr-FR" dirty="0" smtClean="0"/>
              <a:t>de développement</a:t>
            </a:r>
          </a:p>
          <a:p>
            <a:pPr lvl="1"/>
            <a:endParaRPr lang="fr-FR" dirty="0" smtClean="0"/>
          </a:p>
          <a:p>
            <a:pPr lvl="1"/>
            <a:r>
              <a:rPr lang="fr-FR" dirty="0" smtClean="0"/>
              <a:t>Présentation </a:t>
            </a:r>
            <a:r>
              <a:rPr lang="fr-FR" dirty="0" smtClean="0"/>
              <a:t>du contexte du projet</a:t>
            </a:r>
          </a:p>
          <a:p>
            <a:pPr lvl="1"/>
            <a:endParaRPr lang="fr-FR" dirty="0" smtClean="0"/>
          </a:p>
          <a:p>
            <a:pPr lvl="1"/>
            <a:r>
              <a:rPr lang="fr-FR" dirty="0" smtClean="0"/>
              <a:t>Formations </a:t>
            </a:r>
            <a:r>
              <a:rPr lang="fr-FR" dirty="0" smtClean="0"/>
              <a:t>techniques ou </a:t>
            </a:r>
            <a:r>
              <a:rPr lang="fr-FR" dirty="0" smtClean="0"/>
              <a:t>fonctionnelles</a:t>
            </a:r>
          </a:p>
          <a:p>
            <a:pPr lvl="1">
              <a:buNone/>
            </a:pPr>
            <a:endParaRPr lang="fr-FR" dirty="0" smtClean="0"/>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nouveau projet</a:t>
            </a:r>
            <a:endParaRPr lang="fr-FR" dirty="0"/>
          </a:p>
        </p:txBody>
      </p:sp>
      <p:sp>
        <p:nvSpPr>
          <p:cNvPr id="3" name="Espace réservé du contenu 2"/>
          <p:cNvSpPr>
            <a:spLocks noGrp="1"/>
          </p:cNvSpPr>
          <p:nvPr>
            <p:ph idx="1"/>
          </p:nvPr>
        </p:nvSpPr>
        <p:spPr/>
        <p:txBody>
          <a:bodyPr>
            <a:normAutofit/>
          </a:bodyPr>
          <a:lstStyle/>
          <a:p>
            <a:r>
              <a:rPr lang="fr-FR" dirty="0" smtClean="0"/>
              <a:t>Itération </a:t>
            </a:r>
            <a:r>
              <a:rPr lang="fr-FR" dirty="0" smtClean="0"/>
              <a:t>0</a:t>
            </a:r>
          </a:p>
          <a:p>
            <a:endParaRPr lang="fr-FR" dirty="0" smtClean="0"/>
          </a:p>
          <a:p>
            <a:pPr lvl="1"/>
            <a:r>
              <a:rPr lang="fr-FR" dirty="0" smtClean="0"/>
              <a:t>Définition du </a:t>
            </a:r>
            <a:r>
              <a:rPr lang="fr-FR" dirty="0" err="1" smtClean="0"/>
              <a:t>product</a:t>
            </a:r>
            <a:r>
              <a:rPr lang="fr-FR" dirty="0" smtClean="0"/>
              <a:t> </a:t>
            </a:r>
            <a:r>
              <a:rPr lang="fr-FR" dirty="0" err="1" smtClean="0"/>
              <a:t>backlog</a:t>
            </a:r>
            <a:r>
              <a:rPr lang="fr-FR" dirty="0" smtClean="0"/>
              <a:t> avec la MOA (PO)</a:t>
            </a:r>
          </a:p>
          <a:p>
            <a:pPr lvl="1"/>
            <a:r>
              <a:rPr lang="fr-FR" dirty="0" smtClean="0"/>
              <a:t>Réunion de lancement (kick-off)</a:t>
            </a:r>
          </a:p>
          <a:p>
            <a:pPr lvl="1"/>
            <a:r>
              <a:rPr lang="fr-FR" dirty="0" smtClean="0"/>
              <a:t>Construction de l'environnement de développement</a:t>
            </a:r>
          </a:p>
          <a:p>
            <a:pPr lvl="2"/>
            <a:r>
              <a:rPr lang="fr-FR" dirty="0" smtClean="0"/>
              <a:t>rapidité</a:t>
            </a:r>
          </a:p>
          <a:p>
            <a:pPr lvl="2"/>
            <a:r>
              <a:rPr lang="fr-FR" dirty="0" smtClean="0"/>
              <a:t>efficacité</a:t>
            </a:r>
          </a:p>
          <a:p>
            <a:pPr lvl="1"/>
            <a:r>
              <a:rPr lang="fr-FR" dirty="0" smtClean="0"/>
              <a:t>Intégration continue</a:t>
            </a:r>
          </a:p>
          <a:p>
            <a:pPr lvl="2"/>
            <a:r>
              <a:rPr lang="fr-FR" dirty="0" smtClean="0"/>
              <a:t>tests de non régression en permanence</a:t>
            </a:r>
          </a:p>
          <a:p>
            <a:pPr lvl="2"/>
            <a:r>
              <a:rPr lang="fr-FR" dirty="0" smtClean="0"/>
              <a:t>indicateur de qualité du code (couverture des tests, bonnes pratiques de développement, ...)</a:t>
            </a:r>
          </a:p>
          <a:p>
            <a:pPr lvl="1"/>
            <a:endParaRPr lang="fr-FR" dirty="0" smtClean="0"/>
          </a:p>
          <a:p>
            <a:pPr lvl="1"/>
            <a:endParaRPr lang="fr-FR" dirty="0"/>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nouveau projet</a:t>
            </a:r>
            <a:endParaRPr lang="fr-FR" dirty="0"/>
          </a:p>
        </p:txBody>
      </p:sp>
      <p:sp>
        <p:nvSpPr>
          <p:cNvPr id="3" name="Espace réservé du contenu 2"/>
          <p:cNvSpPr>
            <a:spLocks noGrp="1"/>
          </p:cNvSpPr>
          <p:nvPr>
            <p:ph idx="1"/>
          </p:nvPr>
        </p:nvSpPr>
        <p:spPr/>
        <p:txBody>
          <a:bodyPr>
            <a:normAutofit/>
          </a:bodyPr>
          <a:lstStyle/>
          <a:p>
            <a:r>
              <a:rPr lang="fr-FR" dirty="0" smtClean="0"/>
              <a:t>Itération N</a:t>
            </a:r>
            <a:endParaRPr lang="fr-FR" dirty="0" smtClean="0"/>
          </a:p>
          <a:p>
            <a:pPr>
              <a:buNone/>
            </a:pPr>
            <a:endParaRPr lang="fr-FR" dirty="0" smtClean="0"/>
          </a:p>
          <a:p>
            <a:pPr lvl="1"/>
            <a:r>
              <a:rPr lang="fr-FR" dirty="0" smtClean="0"/>
              <a:t>TDD &amp; ATDD</a:t>
            </a:r>
          </a:p>
          <a:p>
            <a:pPr lvl="1"/>
            <a:r>
              <a:rPr lang="fr-FR" dirty="0" smtClean="0"/>
              <a:t>Documentation (wiki)</a:t>
            </a:r>
          </a:p>
          <a:p>
            <a:pPr lvl="1"/>
            <a:r>
              <a:rPr lang="fr-FR" dirty="0" smtClean="0"/>
              <a:t>Workshops design </a:t>
            </a:r>
          </a:p>
          <a:p>
            <a:pPr lvl="1"/>
            <a:r>
              <a:rPr lang="fr-FR" dirty="0" smtClean="0"/>
              <a:t>Démonstration</a:t>
            </a:r>
          </a:p>
          <a:p>
            <a:pPr lvl="1"/>
            <a:r>
              <a:rPr lang="fr-FR" dirty="0" smtClean="0"/>
              <a:t>Amélioration en continue (rétrospectives)</a:t>
            </a:r>
          </a:p>
          <a:p>
            <a:pPr lvl="1"/>
            <a:r>
              <a:rPr lang="fr-FR" dirty="0" smtClean="0"/>
              <a:t>Redéfinir les priorités (Product </a:t>
            </a:r>
            <a:r>
              <a:rPr lang="fr-FR" dirty="0" err="1" smtClean="0"/>
              <a:t>Backlog</a:t>
            </a:r>
            <a:r>
              <a:rPr lang="fr-FR" dirty="0" smtClean="0"/>
              <a:t>)</a:t>
            </a:r>
          </a:p>
          <a:p>
            <a:pPr>
              <a:buNone/>
            </a:pPr>
            <a:endParaRPr lang="fr-FR" dirty="0" smtClean="0"/>
          </a:p>
          <a:p>
            <a:pPr lvl="1"/>
            <a:endParaRPr lang="fr-FR" dirty="0"/>
          </a:p>
        </p:txBody>
      </p:sp>
    </p:spTree>
    <p:extLst>
      <p:ext uri="{BB962C8B-B14F-4D97-AF65-F5344CB8AC3E}">
        <p14:creationId xmlns="" xmlns:p14="http://schemas.microsoft.com/office/powerpoint/2010/main" val="340178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5130</TotalTime>
  <Words>621</Words>
  <Application>Microsoft Office PowerPoint</Application>
  <PresentationFormat>Affichage à l'écran (4:3)</PresentationFormat>
  <Paragraphs>172</Paragraphs>
  <Slides>16</Slides>
  <Notes>16</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Diapositive 1</vt:lpstr>
      <vt:lpstr>INDEX</vt:lpstr>
      <vt:lpstr>Diapositive 3</vt:lpstr>
      <vt:lpstr>Valtech : un partenaire global </vt:lpstr>
      <vt:lpstr>Valtech Technology Paris : nos axes d’intervention</vt:lpstr>
      <vt:lpstr>Valtech c’est aussi…?</vt:lpstr>
      <vt:lpstr>Démarche nouveau projet</vt:lpstr>
      <vt:lpstr>Démarche nouveau projet</vt:lpstr>
      <vt:lpstr>Démarche nouveau projet</vt:lpstr>
      <vt:lpstr>Reprise d’un projet existant / Maintenance </vt:lpstr>
      <vt:lpstr>L’outillage sur les projets java</vt:lpstr>
      <vt:lpstr>Diapositive 12</vt:lpstr>
      <vt:lpstr>Les consultants Valtech</vt:lpstr>
      <vt:lpstr>Les consultants Valtech</vt:lpstr>
      <vt:lpstr>Diapositive 15</vt:lpstr>
      <vt:lpstr>Nos clients et références java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yann.letanou</dc:creator>
  <cp:lastModifiedBy>giancarlo.marzocchi</cp:lastModifiedBy>
  <cp:revision>294</cp:revision>
  <dcterms:created xsi:type="dcterms:W3CDTF">2010-09-09T15:23:54Z</dcterms:created>
  <dcterms:modified xsi:type="dcterms:W3CDTF">2012-02-02T14:45:52Z</dcterms:modified>
</cp:coreProperties>
</file>