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70" r:id="rId3"/>
    <p:sldId id="276" r:id="rId4"/>
    <p:sldId id="279" r:id="rId5"/>
    <p:sldId id="259" r:id="rId6"/>
    <p:sldId id="273" r:id="rId7"/>
    <p:sldId id="266" r:id="rId8"/>
    <p:sldId id="280" r:id="rId9"/>
    <p:sldId id="27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B25"/>
    <a:srgbClr val="031C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5"/>
    <p:restoredTop sz="94707"/>
  </p:normalViewPr>
  <p:slideViewPr>
    <p:cSldViewPr snapToGrid="0">
      <p:cViewPr varScale="1">
        <p:scale>
          <a:sx n="114" d="100"/>
          <a:sy n="114" d="100"/>
        </p:scale>
        <p:origin x="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8.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60806-9D3A-4524-889E-7392E70ED49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357A3B3-A848-46E5-AD8D-91524E90A3DE}">
      <dgm:prSet custT="1"/>
      <dgm:spPr/>
      <dgm:t>
        <a:bodyPr/>
        <a:lstStyle/>
        <a:p>
          <a:pPr>
            <a:lnSpc>
              <a:spcPct val="100000"/>
            </a:lnSpc>
            <a:defRPr cap="all"/>
          </a:pPr>
          <a:r>
            <a:rPr lang="en-US" sz="2000" b="1" dirty="0">
              <a:solidFill>
                <a:schemeClr val="bg1"/>
              </a:solidFill>
            </a:rPr>
            <a:t>Keyword Search</a:t>
          </a:r>
          <a:endParaRPr lang="en-US" sz="1050" b="1" dirty="0">
            <a:solidFill>
              <a:schemeClr val="bg1"/>
            </a:solidFill>
          </a:endParaRPr>
        </a:p>
      </dgm:t>
    </dgm:pt>
    <dgm:pt modelId="{1117DCCF-BBD7-421D-85A3-C6B24647AB76}" type="parTrans" cxnId="{502577A3-96C8-44AE-A195-38866DE129B3}">
      <dgm:prSet/>
      <dgm:spPr/>
      <dgm:t>
        <a:bodyPr/>
        <a:lstStyle/>
        <a:p>
          <a:endParaRPr lang="en-US"/>
        </a:p>
      </dgm:t>
    </dgm:pt>
    <dgm:pt modelId="{85E4E78A-0457-4E0B-B3FC-DC7C814DBC64}" type="sibTrans" cxnId="{502577A3-96C8-44AE-A195-38866DE129B3}">
      <dgm:prSet/>
      <dgm:spPr/>
      <dgm:t>
        <a:bodyPr/>
        <a:lstStyle/>
        <a:p>
          <a:endParaRPr lang="en-US"/>
        </a:p>
      </dgm:t>
    </dgm:pt>
    <dgm:pt modelId="{302D1406-6CF6-4AD5-ADC8-9506F60731FE}">
      <dgm:prSet custT="1"/>
      <dgm:spPr/>
      <dgm:t>
        <a:bodyPr/>
        <a:lstStyle/>
        <a:p>
          <a:pPr>
            <a:lnSpc>
              <a:spcPct val="100000"/>
            </a:lnSpc>
            <a:defRPr cap="all"/>
          </a:pPr>
          <a:r>
            <a:rPr lang="en-US" sz="2000" b="1" dirty="0">
              <a:solidFill>
                <a:schemeClr val="bg1"/>
              </a:solidFill>
            </a:rPr>
            <a:t>Boolean Search</a:t>
          </a:r>
          <a:endParaRPr lang="en-US" sz="2000" dirty="0">
            <a:solidFill>
              <a:schemeClr val="bg1"/>
            </a:solidFill>
          </a:endParaRPr>
        </a:p>
      </dgm:t>
    </dgm:pt>
    <dgm:pt modelId="{D7E024EF-C82F-40A8-9CDF-3AE6404F240B}" type="parTrans" cxnId="{1A35CF1A-4309-4324-9B8F-9BB68D788460}">
      <dgm:prSet/>
      <dgm:spPr/>
      <dgm:t>
        <a:bodyPr/>
        <a:lstStyle/>
        <a:p>
          <a:endParaRPr lang="en-US"/>
        </a:p>
      </dgm:t>
    </dgm:pt>
    <dgm:pt modelId="{F33724C6-6557-4E56-9FCB-FCCCCBBBE94A}" type="sibTrans" cxnId="{1A35CF1A-4309-4324-9B8F-9BB68D788460}">
      <dgm:prSet/>
      <dgm:spPr/>
      <dgm:t>
        <a:bodyPr/>
        <a:lstStyle/>
        <a:p>
          <a:endParaRPr lang="en-US"/>
        </a:p>
      </dgm:t>
    </dgm:pt>
    <dgm:pt modelId="{E952766D-3771-436C-AADB-CB81188F4A56}">
      <dgm:prSet custT="1"/>
      <dgm:spPr/>
      <dgm:t>
        <a:bodyPr/>
        <a:lstStyle/>
        <a:p>
          <a:pPr>
            <a:lnSpc>
              <a:spcPct val="100000"/>
            </a:lnSpc>
            <a:defRPr cap="all"/>
          </a:pPr>
          <a:endParaRPr lang="en-US" sz="1400" dirty="0">
            <a:solidFill>
              <a:schemeClr val="bg1"/>
            </a:solidFill>
          </a:endParaRPr>
        </a:p>
      </dgm:t>
    </dgm:pt>
    <dgm:pt modelId="{0C7EE04C-F10C-482A-AE57-C41F86ACB1C2}" type="sibTrans" cxnId="{F2138F9C-8112-4CC9-9EFF-71D08059FF65}">
      <dgm:prSet/>
      <dgm:spPr/>
      <dgm:t>
        <a:bodyPr/>
        <a:lstStyle/>
        <a:p>
          <a:endParaRPr lang="en-US"/>
        </a:p>
      </dgm:t>
    </dgm:pt>
    <dgm:pt modelId="{E92B0170-873C-4CA9-BA49-64A2F8339E7D}" type="parTrans" cxnId="{F2138F9C-8112-4CC9-9EFF-71D08059FF65}">
      <dgm:prSet/>
      <dgm:spPr/>
      <dgm:t>
        <a:bodyPr/>
        <a:lstStyle/>
        <a:p>
          <a:endParaRPr lang="en-US"/>
        </a:p>
      </dgm:t>
    </dgm:pt>
    <dgm:pt modelId="{52203037-182C-48EE-932A-A3D2B89F2DFC}" type="pres">
      <dgm:prSet presAssocID="{FAD60806-9D3A-4524-889E-7392E70ED492}" presName="root" presStyleCnt="0">
        <dgm:presLayoutVars>
          <dgm:dir/>
          <dgm:resizeHandles val="exact"/>
        </dgm:presLayoutVars>
      </dgm:prSet>
      <dgm:spPr/>
    </dgm:pt>
    <dgm:pt modelId="{112291B3-AA7E-4840-A7AB-29912A9AB0CD}" type="pres">
      <dgm:prSet presAssocID="{B357A3B3-A848-46E5-AD8D-91524E90A3DE}" presName="compNode" presStyleCnt="0"/>
      <dgm:spPr/>
    </dgm:pt>
    <dgm:pt modelId="{6B4409C4-B009-411F-BDF0-B6CD767C4FFC}" type="pres">
      <dgm:prSet presAssocID="{B357A3B3-A848-46E5-AD8D-91524E90A3DE}" presName="iconBgRect" presStyleLbl="bgShp" presStyleIdx="0" presStyleCnt="3" custScaleX="83339" custScaleY="83259" custLinFactNeighborX="-47973" custLinFactNeighborY="40175"/>
      <dgm:spPr/>
    </dgm:pt>
    <dgm:pt modelId="{5F15150B-A46C-4337-B4B6-6633948E6229}" type="pres">
      <dgm:prSet presAssocID="{B357A3B3-A848-46E5-AD8D-91524E90A3DE}" presName="iconRect" presStyleLbl="node1" presStyleIdx="0" presStyleCnt="3" custScaleX="83339" custScaleY="83259" custLinFactNeighborX="-88027" custLinFactNeighborY="7129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6A9D67E7-C7FB-4084-B310-AC6A7E389E95}" type="pres">
      <dgm:prSet presAssocID="{B357A3B3-A848-46E5-AD8D-91524E90A3DE}" presName="spaceRect" presStyleCnt="0"/>
      <dgm:spPr/>
    </dgm:pt>
    <dgm:pt modelId="{9C1FC3F9-89CD-4577-9916-5F048C3E442E}" type="pres">
      <dgm:prSet presAssocID="{B357A3B3-A848-46E5-AD8D-91524E90A3DE}" presName="textRect" presStyleLbl="revTx" presStyleIdx="0" presStyleCnt="3" custScaleX="87738" custLinFactY="-38061" custLinFactNeighborX="47904" custLinFactNeighborY="-100000">
        <dgm:presLayoutVars>
          <dgm:chMax val="1"/>
          <dgm:chPref val="1"/>
        </dgm:presLayoutVars>
      </dgm:prSet>
      <dgm:spPr/>
    </dgm:pt>
    <dgm:pt modelId="{97C6C039-C849-43C5-B7EE-B5772D6B59A8}" type="pres">
      <dgm:prSet presAssocID="{85E4E78A-0457-4E0B-B3FC-DC7C814DBC64}" presName="sibTrans" presStyleCnt="0"/>
      <dgm:spPr/>
    </dgm:pt>
    <dgm:pt modelId="{E1BEB7B8-E1B9-46FA-8F6A-435389AC1ED3}" type="pres">
      <dgm:prSet presAssocID="{302D1406-6CF6-4AD5-ADC8-9506F60731FE}" presName="compNode" presStyleCnt="0"/>
      <dgm:spPr/>
    </dgm:pt>
    <dgm:pt modelId="{0C0612F7-E9EB-4A04-BFD6-D6C82E19B21E}" type="pres">
      <dgm:prSet presAssocID="{302D1406-6CF6-4AD5-ADC8-9506F60731FE}" presName="iconBgRect" presStyleLbl="bgShp" presStyleIdx="1" presStyleCnt="3" custScaleX="69121" custScaleY="68222" custLinFactX="-100000" custLinFactY="30108" custLinFactNeighborX="-133103" custLinFactNeighborY="100000"/>
      <dgm:spPr/>
    </dgm:pt>
    <dgm:pt modelId="{4FB0A0F7-41FC-4C94-AA75-60F9DD45D71E}" type="pres">
      <dgm:prSet presAssocID="{302D1406-6CF6-4AD5-ADC8-9506F60731FE}" presName="iconRect" presStyleLbl="node1" presStyleIdx="1" presStyleCnt="3" custScaleX="65314" custScaleY="68222" custLinFactX="-200000" custLinFactY="100000" custLinFactNeighborX="-207436" custLinFactNeighborY="130156"/>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dgm:spPr>
      <dgm:extLst>
        <a:ext uri="{E40237B7-FDA0-4F09-8148-C483321AD2D9}">
          <dgm14:cNvPr xmlns:dgm14="http://schemas.microsoft.com/office/drawing/2010/diagram" id="0" name="" descr="Venn diagram with solid fill"/>
        </a:ext>
      </dgm:extLst>
    </dgm:pt>
    <dgm:pt modelId="{BEED5897-FB8A-49C6-BFD5-72BDAC76100A}" type="pres">
      <dgm:prSet presAssocID="{302D1406-6CF6-4AD5-ADC8-9506F60731FE}" presName="spaceRect" presStyleCnt="0"/>
      <dgm:spPr/>
    </dgm:pt>
    <dgm:pt modelId="{2D454331-ABF9-4C75-8E20-E9C32ADB1A56}" type="pres">
      <dgm:prSet presAssocID="{302D1406-6CF6-4AD5-ADC8-9506F60731FE}" presName="textRect" presStyleLbl="revTx" presStyleIdx="1" presStyleCnt="3" custLinFactY="17304" custLinFactNeighborX="-84291" custLinFactNeighborY="100000">
        <dgm:presLayoutVars>
          <dgm:chMax val="1"/>
          <dgm:chPref val="1"/>
        </dgm:presLayoutVars>
      </dgm:prSet>
      <dgm:spPr/>
    </dgm:pt>
    <dgm:pt modelId="{2E929313-7127-4F72-B790-EEE3DCD61F58}" type="pres">
      <dgm:prSet presAssocID="{F33724C6-6557-4E56-9FCB-FCCCCBBBE94A}" presName="sibTrans" presStyleCnt="0"/>
      <dgm:spPr/>
    </dgm:pt>
    <dgm:pt modelId="{0EE15607-47FE-40F2-A373-481E1F1DE62A}" type="pres">
      <dgm:prSet presAssocID="{E952766D-3771-436C-AADB-CB81188F4A56}" presName="compNode" presStyleCnt="0"/>
      <dgm:spPr/>
    </dgm:pt>
    <dgm:pt modelId="{68D7AA41-7778-4EB4-9B3C-C1D9BF438C2F}" type="pres">
      <dgm:prSet presAssocID="{E952766D-3771-436C-AADB-CB81188F4A56}" presName="iconBgRect" presStyleLbl="bgShp" presStyleIdx="2" presStyleCnt="3" custScaleX="66623" custScaleY="66623" custLinFactX="-90924" custLinFactNeighborX="-100000" custLinFactNeighborY="-45815"/>
      <dgm:spPr/>
    </dgm:pt>
    <dgm:pt modelId="{D5411581-556C-4BF0-967F-2F2E36802954}" type="pres">
      <dgm:prSet presAssocID="{E952766D-3771-436C-AADB-CB81188F4A56}" presName="iconRect" presStyleLbl="node1" presStyleIdx="2" presStyleCnt="3" custScaleX="65314" custScaleY="65314" custLinFactX="-135714" custLinFactNeighborX="-200000" custLinFactNeighborY="-8091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78986BEE-2563-4A63-8D6E-CA2B640DB3A8}" type="pres">
      <dgm:prSet presAssocID="{E952766D-3771-436C-AADB-CB81188F4A56}" presName="spaceRect" presStyleCnt="0"/>
      <dgm:spPr/>
    </dgm:pt>
    <dgm:pt modelId="{D8B4850B-88C4-4CE5-B30E-480715CE5D59}" type="pres">
      <dgm:prSet presAssocID="{E952766D-3771-436C-AADB-CB81188F4A56}" presName="textRect" presStyleLbl="revTx" presStyleIdx="2" presStyleCnt="3" custLinFactY="-4699" custLinFactNeighborX="-38125" custLinFactNeighborY="-100000">
        <dgm:presLayoutVars>
          <dgm:chMax val="1"/>
          <dgm:chPref val="1"/>
        </dgm:presLayoutVars>
      </dgm:prSet>
      <dgm:spPr/>
    </dgm:pt>
  </dgm:ptLst>
  <dgm:cxnLst>
    <dgm:cxn modelId="{1A35CF1A-4309-4324-9B8F-9BB68D788460}" srcId="{FAD60806-9D3A-4524-889E-7392E70ED492}" destId="{302D1406-6CF6-4AD5-ADC8-9506F60731FE}" srcOrd="1" destOrd="0" parTransId="{D7E024EF-C82F-40A8-9CDF-3AE6404F240B}" sibTransId="{F33724C6-6557-4E56-9FCB-FCCCCBBBE94A}"/>
    <dgm:cxn modelId="{13472E7E-FDC0-B044-84C5-5B4EFAC6068E}" type="presOf" srcId="{B357A3B3-A848-46E5-AD8D-91524E90A3DE}" destId="{9C1FC3F9-89CD-4577-9916-5F048C3E442E}" srcOrd="0" destOrd="0" presId="urn:microsoft.com/office/officeart/2018/5/layout/IconCircleLabelList"/>
    <dgm:cxn modelId="{F2138F9C-8112-4CC9-9EFF-71D08059FF65}" srcId="{FAD60806-9D3A-4524-889E-7392E70ED492}" destId="{E952766D-3771-436C-AADB-CB81188F4A56}" srcOrd="2" destOrd="0" parTransId="{E92B0170-873C-4CA9-BA49-64A2F8339E7D}" sibTransId="{0C7EE04C-F10C-482A-AE57-C41F86ACB1C2}"/>
    <dgm:cxn modelId="{502577A3-96C8-44AE-A195-38866DE129B3}" srcId="{FAD60806-9D3A-4524-889E-7392E70ED492}" destId="{B357A3B3-A848-46E5-AD8D-91524E90A3DE}" srcOrd="0" destOrd="0" parTransId="{1117DCCF-BBD7-421D-85A3-C6B24647AB76}" sibTransId="{85E4E78A-0457-4E0B-B3FC-DC7C814DBC64}"/>
    <dgm:cxn modelId="{C7A0F0AC-96CF-4543-A589-871194EBB277}" type="presOf" srcId="{E952766D-3771-436C-AADB-CB81188F4A56}" destId="{D8B4850B-88C4-4CE5-B30E-480715CE5D59}" srcOrd="0" destOrd="0" presId="urn:microsoft.com/office/officeart/2018/5/layout/IconCircleLabelList"/>
    <dgm:cxn modelId="{E4E4E5AF-EE2F-754C-923A-CF28F0A62A5C}" type="presOf" srcId="{302D1406-6CF6-4AD5-ADC8-9506F60731FE}" destId="{2D454331-ABF9-4C75-8E20-E9C32ADB1A56}" srcOrd="0" destOrd="0" presId="urn:microsoft.com/office/officeart/2018/5/layout/IconCircleLabelList"/>
    <dgm:cxn modelId="{123DD5D9-F419-C74E-89A2-97A5504FDDCB}" type="presOf" srcId="{FAD60806-9D3A-4524-889E-7392E70ED492}" destId="{52203037-182C-48EE-932A-A3D2B89F2DFC}" srcOrd="0" destOrd="0" presId="urn:microsoft.com/office/officeart/2018/5/layout/IconCircleLabelList"/>
    <dgm:cxn modelId="{9EF21852-518D-A24E-BE05-1D5DE9C3EBAC}" type="presParOf" srcId="{52203037-182C-48EE-932A-A3D2B89F2DFC}" destId="{112291B3-AA7E-4840-A7AB-29912A9AB0CD}" srcOrd="0" destOrd="0" presId="urn:microsoft.com/office/officeart/2018/5/layout/IconCircleLabelList"/>
    <dgm:cxn modelId="{B15BF9E0-2423-5B4B-BFBA-445CF4EA6B22}" type="presParOf" srcId="{112291B3-AA7E-4840-A7AB-29912A9AB0CD}" destId="{6B4409C4-B009-411F-BDF0-B6CD767C4FFC}" srcOrd="0" destOrd="0" presId="urn:microsoft.com/office/officeart/2018/5/layout/IconCircleLabelList"/>
    <dgm:cxn modelId="{B3F47C16-6A0D-824F-BD92-C1356CDD949D}" type="presParOf" srcId="{112291B3-AA7E-4840-A7AB-29912A9AB0CD}" destId="{5F15150B-A46C-4337-B4B6-6633948E6229}" srcOrd="1" destOrd="0" presId="urn:microsoft.com/office/officeart/2018/5/layout/IconCircleLabelList"/>
    <dgm:cxn modelId="{A710C13F-3A75-0A44-B288-89F7AC48CEED}" type="presParOf" srcId="{112291B3-AA7E-4840-A7AB-29912A9AB0CD}" destId="{6A9D67E7-C7FB-4084-B310-AC6A7E389E95}" srcOrd="2" destOrd="0" presId="urn:microsoft.com/office/officeart/2018/5/layout/IconCircleLabelList"/>
    <dgm:cxn modelId="{E0D25AE4-FAED-AC49-B3D8-B2BBCFEFA641}" type="presParOf" srcId="{112291B3-AA7E-4840-A7AB-29912A9AB0CD}" destId="{9C1FC3F9-89CD-4577-9916-5F048C3E442E}" srcOrd="3" destOrd="0" presId="urn:microsoft.com/office/officeart/2018/5/layout/IconCircleLabelList"/>
    <dgm:cxn modelId="{B36E78A6-FF71-D948-9220-2521B61032CE}" type="presParOf" srcId="{52203037-182C-48EE-932A-A3D2B89F2DFC}" destId="{97C6C039-C849-43C5-B7EE-B5772D6B59A8}" srcOrd="1" destOrd="0" presId="urn:microsoft.com/office/officeart/2018/5/layout/IconCircleLabelList"/>
    <dgm:cxn modelId="{AA8F1A1A-3616-C141-A6DB-770BD8C40751}" type="presParOf" srcId="{52203037-182C-48EE-932A-A3D2B89F2DFC}" destId="{E1BEB7B8-E1B9-46FA-8F6A-435389AC1ED3}" srcOrd="2" destOrd="0" presId="urn:microsoft.com/office/officeart/2018/5/layout/IconCircleLabelList"/>
    <dgm:cxn modelId="{B459EDDF-4461-2E49-9477-5F76C35425B0}" type="presParOf" srcId="{E1BEB7B8-E1B9-46FA-8F6A-435389AC1ED3}" destId="{0C0612F7-E9EB-4A04-BFD6-D6C82E19B21E}" srcOrd="0" destOrd="0" presId="urn:microsoft.com/office/officeart/2018/5/layout/IconCircleLabelList"/>
    <dgm:cxn modelId="{86794ABC-FC81-8943-9C22-8DA6ABF137C4}" type="presParOf" srcId="{E1BEB7B8-E1B9-46FA-8F6A-435389AC1ED3}" destId="{4FB0A0F7-41FC-4C94-AA75-60F9DD45D71E}" srcOrd="1" destOrd="0" presId="urn:microsoft.com/office/officeart/2018/5/layout/IconCircleLabelList"/>
    <dgm:cxn modelId="{13262845-1E6A-1D46-A6AA-7C984DFB7694}" type="presParOf" srcId="{E1BEB7B8-E1B9-46FA-8F6A-435389AC1ED3}" destId="{BEED5897-FB8A-49C6-BFD5-72BDAC76100A}" srcOrd="2" destOrd="0" presId="urn:microsoft.com/office/officeart/2018/5/layout/IconCircleLabelList"/>
    <dgm:cxn modelId="{99E54EC0-AD55-7A42-9FBF-E35BC7A4E14F}" type="presParOf" srcId="{E1BEB7B8-E1B9-46FA-8F6A-435389AC1ED3}" destId="{2D454331-ABF9-4C75-8E20-E9C32ADB1A56}" srcOrd="3" destOrd="0" presId="urn:microsoft.com/office/officeart/2018/5/layout/IconCircleLabelList"/>
    <dgm:cxn modelId="{199F65B9-0F94-EE40-9770-781387AD860B}" type="presParOf" srcId="{52203037-182C-48EE-932A-A3D2B89F2DFC}" destId="{2E929313-7127-4F72-B790-EEE3DCD61F58}" srcOrd="3" destOrd="0" presId="urn:microsoft.com/office/officeart/2018/5/layout/IconCircleLabelList"/>
    <dgm:cxn modelId="{3DA7491C-9465-5740-AF6C-4FFC416DEFE0}" type="presParOf" srcId="{52203037-182C-48EE-932A-A3D2B89F2DFC}" destId="{0EE15607-47FE-40F2-A373-481E1F1DE62A}" srcOrd="4" destOrd="0" presId="urn:microsoft.com/office/officeart/2018/5/layout/IconCircleLabelList"/>
    <dgm:cxn modelId="{3CB44A7F-F018-0944-B710-FEBFA73C8073}" type="presParOf" srcId="{0EE15607-47FE-40F2-A373-481E1F1DE62A}" destId="{68D7AA41-7778-4EB4-9B3C-C1D9BF438C2F}" srcOrd="0" destOrd="0" presId="urn:microsoft.com/office/officeart/2018/5/layout/IconCircleLabelList"/>
    <dgm:cxn modelId="{A9E4DC0A-A83C-7743-9CDF-AF6C25A466EA}" type="presParOf" srcId="{0EE15607-47FE-40F2-A373-481E1F1DE62A}" destId="{D5411581-556C-4BF0-967F-2F2E36802954}" srcOrd="1" destOrd="0" presId="urn:microsoft.com/office/officeart/2018/5/layout/IconCircleLabelList"/>
    <dgm:cxn modelId="{0EBFE7C0-F798-5048-AEC4-DC570652E0DB}" type="presParOf" srcId="{0EE15607-47FE-40F2-A373-481E1F1DE62A}" destId="{78986BEE-2563-4A63-8D6E-CA2B640DB3A8}" srcOrd="2" destOrd="0" presId="urn:microsoft.com/office/officeart/2018/5/layout/IconCircleLabelList"/>
    <dgm:cxn modelId="{54AB1F2D-BF70-CF4E-B78C-F84178823A69}" type="presParOf" srcId="{0EE15607-47FE-40F2-A373-481E1F1DE62A}" destId="{D8B4850B-88C4-4CE5-B30E-480715CE5D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BF3B28-D09F-484F-AB2E-EDA9F48E07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388687-7076-48C9-B7D5-ADB82C16BA66}">
      <dgm:prSet/>
      <dgm:spPr/>
      <dgm:t>
        <a:bodyPr/>
        <a:lstStyle/>
        <a:p>
          <a:pPr>
            <a:lnSpc>
              <a:spcPct val="100000"/>
            </a:lnSpc>
          </a:pPr>
          <a:r>
            <a:rPr lang="en-US" b="1" i="0" baseline="0" dirty="0"/>
            <a:t>• Initial review of abstracts to assess relevance based on the title, publication venue, and year.</a:t>
          </a:r>
          <a:endParaRPr lang="en-US" dirty="0"/>
        </a:p>
      </dgm:t>
    </dgm:pt>
    <dgm:pt modelId="{E6B8640D-880B-4814-8A7C-2B7D179C64D6}" type="parTrans" cxnId="{96F1CC45-7993-494D-9EC8-5618C7CE4A73}">
      <dgm:prSet/>
      <dgm:spPr/>
      <dgm:t>
        <a:bodyPr/>
        <a:lstStyle/>
        <a:p>
          <a:endParaRPr lang="en-US"/>
        </a:p>
      </dgm:t>
    </dgm:pt>
    <dgm:pt modelId="{AB40A6A4-5047-4AFA-8F65-C7D904C07949}" type="sibTrans" cxnId="{96F1CC45-7993-494D-9EC8-5618C7CE4A73}">
      <dgm:prSet/>
      <dgm:spPr/>
      <dgm:t>
        <a:bodyPr/>
        <a:lstStyle/>
        <a:p>
          <a:endParaRPr lang="en-US"/>
        </a:p>
      </dgm:t>
    </dgm:pt>
    <dgm:pt modelId="{97A5D9B1-C3BC-4E17-B71C-B01A69D50C55}">
      <dgm:prSet/>
      <dgm:spPr/>
      <dgm:t>
        <a:bodyPr/>
        <a:lstStyle/>
        <a:p>
          <a:pPr>
            <a:lnSpc>
              <a:spcPct val="100000"/>
            </a:lnSpc>
          </a:pPr>
          <a:r>
            <a:rPr lang="en-US" b="1" i="0" baseline="0" dirty="0"/>
            <a:t>• Direct and indirect relevance to the paper being cross-referenced through the abstract.</a:t>
          </a:r>
          <a:endParaRPr lang="en-US" dirty="0"/>
        </a:p>
      </dgm:t>
    </dgm:pt>
    <dgm:pt modelId="{EA1D5892-0FFD-495F-AE6D-9299C5EEEB1C}" type="parTrans" cxnId="{A3738B24-8A2A-4B64-BFDC-E7A7F1672AE5}">
      <dgm:prSet/>
      <dgm:spPr/>
      <dgm:t>
        <a:bodyPr/>
        <a:lstStyle/>
        <a:p>
          <a:endParaRPr lang="en-US"/>
        </a:p>
      </dgm:t>
    </dgm:pt>
    <dgm:pt modelId="{EF58D0E9-11D8-4690-80CD-D259AE43F651}" type="sibTrans" cxnId="{A3738B24-8A2A-4B64-BFDC-E7A7F1672AE5}">
      <dgm:prSet/>
      <dgm:spPr/>
      <dgm:t>
        <a:bodyPr/>
        <a:lstStyle/>
        <a:p>
          <a:endParaRPr lang="en-US"/>
        </a:p>
      </dgm:t>
    </dgm:pt>
    <dgm:pt modelId="{D5C722EE-911F-4C45-934E-74C27C31083F}">
      <dgm:prSet/>
      <dgm:spPr/>
      <dgm:t>
        <a:bodyPr/>
        <a:lstStyle/>
        <a:p>
          <a:pPr>
            <a:lnSpc>
              <a:spcPct val="100000"/>
            </a:lnSpc>
          </a:pPr>
          <a:r>
            <a:rPr lang="en-US" b="1" i="0" baseline="0" dirty="0"/>
            <a:t>• Consideration of the number of citations and field-weighted citation impact (</a:t>
          </a:r>
          <a:r>
            <a:rPr lang="en-US" b="1" i="0" baseline="0" dirty="0" err="1"/>
            <a:t>fwci</a:t>
          </a:r>
          <a:r>
            <a:rPr lang="en-US" b="1" i="0" baseline="0" dirty="0"/>
            <a:t>), a metric that measures the citation impact of a paper adjusted for disciplinary differences.</a:t>
          </a:r>
          <a:endParaRPr lang="en-US" dirty="0"/>
        </a:p>
      </dgm:t>
    </dgm:pt>
    <dgm:pt modelId="{FB2B5529-B5A8-4265-BE47-0FA97C7F324A}" type="parTrans" cxnId="{50D1D7FB-0288-4219-A5C6-42E5095C00A6}">
      <dgm:prSet/>
      <dgm:spPr/>
      <dgm:t>
        <a:bodyPr/>
        <a:lstStyle/>
        <a:p>
          <a:endParaRPr lang="en-US"/>
        </a:p>
      </dgm:t>
    </dgm:pt>
    <dgm:pt modelId="{8061043D-1580-4169-8C5E-ECE1F9B75E36}" type="sibTrans" cxnId="{50D1D7FB-0288-4219-A5C6-42E5095C00A6}">
      <dgm:prSet/>
      <dgm:spPr/>
      <dgm:t>
        <a:bodyPr/>
        <a:lstStyle/>
        <a:p>
          <a:endParaRPr lang="en-US"/>
        </a:p>
      </dgm:t>
    </dgm:pt>
    <dgm:pt modelId="{9788DDEF-5757-4C01-9999-904DB4044DBB}" type="pres">
      <dgm:prSet presAssocID="{E7BF3B28-D09F-484F-AB2E-EDA9F48E0737}" presName="root" presStyleCnt="0">
        <dgm:presLayoutVars>
          <dgm:dir/>
          <dgm:resizeHandles val="exact"/>
        </dgm:presLayoutVars>
      </dgm:prSet>
      <dgm:spPr/>
    </dgm:pt>
    <dgm:pt modelId="{8CB40BC5-CB08-4F45-9011-9942F755A8B6}" type="pres">
      <dgm:prSet presAssocID="{18388687-7076-48C9-B7D5-ADB82C16BA66}" presName="compNode" presStyleCnt="0"/>
      <dgm:spPr/>
    </dgm:pt>
    <dgm:pt modelId="{3F392F33-B952-45CF-B7F5-8276A7E22DFF}" type="pres">
      <dgm:prSet presAssocID="{18388687-7076-48C9-B7D5-ADB82C16BA66}" presName="bgRect" presStyleLbl="bgShp" presStyleIdx="0" presStyleCnt="3"/>
      <dgm:spPr/>
    </dgm:pt>
    <dgm:pt modelId="{691ECF17-FECE-4F2F-B41C-A823060FDB05}" type="pres">
      <dgm:prSet presAssocID="{18388687-7076-48C9-B7D5-ADB82C16BA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B2CF4673-7746-4017-A32B-56190FD2FD61}" type="pres">
      <dgm:prSet presAssocID="{18388687-7076-48C9-B7D5-ADB82C16BA66}" presName="spaceRect" presStyleCnt="0"/>
      <dgm:spPr/>
    </dgm:pt>
    <dgm:pt modelId="{2916D143-DDB4-4185-8EBA-B6CA970CC10E}" type="pres">
      <dgm:prSet presAssocID="{18388687-7076-48C9-B7D5-ADB82C16BA66}" presName="parTx" presStyleLbl="revTx" presStyleIdx="0" presStyleCnt="3">
        <dgm:presLayoutVars>
          <dgm:chMax val="0"/>
          <dgm:chPref val="0"/>
        </dgm:presLayoutVars>
      </dgm:prSet>
      <dgm:spPr/>
    </dgm:pt>
    <dgm:pt modelId="{B596EBF9-A7EC-4255-B632-D9CC764CF483}" type="pres">
      <dgm:prSet presAssocID="{AB40A6A4-5047-4AFA-8F65-C7D904C07949}" presName="sibTrans" presStyleCnt="0"/>
      <dgm:spPr/>
    </dgm:pt>
    <dgm:pt modelId="{C277B2E8-B06C-435F-9C63-A33033127E40}" type="pres">
      <dgm:prSet presAssocID="{97A5D9B1-C3BC-4E17-B71C-B01A69D50C55}" presName="compNode" presStyleCnt="0"/>
      <dgm:spPr/>
    </dgm:pt>
    <dgm:pt modelId="{F4B3F7DC-A383-42FB-922C-6537355C9D1B}" type="pres">
      <dgm:prSet presAssocID="{97A5D9B1-C3BC-4E17-B71C-B01A69D50C55}" presName="bgRect" presStyleLbl="bgShp" presStyleIdx="1" presStyleCnt="3" custLinFactNeighborX="-2689" custLinFactNeighborY="1246"/>
      <dgm:spPr/>
    </dgm:pt>
    <dgm:pt modelId="{1AF5155C-9C84-4DCF-A5A7-E8089EF95147}" type="pres">
      <dgm:prSet presAssocID="{97A5D9B1-C3BC-4E17-B71C-B01A69D50C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3BC5B6B7-775C-4067-A187-EE79347ECF98}" type="pres">
      <dgm:prSet presAssocID="{97A5D9B1-C3BC-4E17-B71C-B01A69D50C55}" presName="spaceRect" presStyleCnt="0"/>
      <dgm:spPr/>
    </dgm:pt>
    <dgm:pt modelId="{8372476D-0E6B-40C1-8ED7-0AEBB3DF160F}" type="pres">
      <dgm:prSet presAssocID="{97A5D9B1-C3BC-4E17-B71C-B01A69D50C55}" presName="parTx" presStyleLbl="revTx" presStyleIdx="1" presStyleCnt="3">
        <dgm:presLayoutVars>
          <dgm:chMax val="0"/>
          <dgm:chPref val="0"/>
        </dgm:presLayoutVars>
      </dgm:prSet>
      <dgm:spPr/>
    </dgm:pt>
    <dgm:pt modelId="{4DD32247-AEB2-4732-88DC-087B23CB8D13}" type="pres">
      <dgm:prSet presAssocID="{EF58D0E9-11D8-4690-80CD-D259AE43F651}" presName="sibTrans" presStyleCnt="0"/>
      <dgm:spPr/>
    </dgm:pt>
    <dgm:pt modelId="{52DC351E-EE85-4FC7-B257-CF00D7DDD806}" type="pres">
      <dgm:prSet presAssocID="{D5C722EE-911F-4C45-934E-74C27C31083F}" presName="compNode" presStyleCnt="0"/>
      <dgm:spPr/>
    </dgm:pt>
    <dgm:pt modelId="{8B459797-E878-4CDF-98B6-5A1AE6C90AF0}" type="pres">
      <dgm:prSet presAssocID="{D5C722EE-911F-4C45-934E-74C27C31083F}" presName="bgRect" presStyleLbl="bgShp" presStyleIdx="2" presStyleCnt="3"/>
      <dgm:spPr/>
    </dgm:pt>
    <dgm:pt modelId="{A66FB544-6D3F-469C-A3C1-F945D9C9330E}" type="pres">
      <dgm:prSet presAssocID="{D5C722EE-911F-4C45-934E-74C27C3108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20E707AC-128E-4495-8AE4-8896BC017539}" type="pres">
      <dgm:prSet presAssocID="{D5C722EE-911F-4C45-934E-74C27C31083F}" presName="spaceRect" presStyleCnt="0"/>
      <dgm:spPr/>
    </dgm:pt>
    <dgm:pt modelId="{F0503A7D-75C9-488F-91BA-1AA9B399E30A}" type="pres">
      <dgm:prSet presAssocID="{D5C722EE-911F-4C45-934E-74C27C31083F}" presName="parTx" presStyleLbl="revTx" presStyleIdx="2" presStyleCnt="3">
        <dgm:presLayoutVars>
          <dgm:chMax val="0"/>
          <dgm:chPref val="0"/>
        </dgm:presLayoutVars>
      </dgm:prSet>
      <dgm:spPr/>
    </dgm:pt>
  </dgm:ptLst>
  <dgm:cxnLst>
    <dgm:cxn modelId="{A3738B24-8A2A-4B64-BFDC-E7A7F1672AE5}" srcId="{E7BF3B28-D09F-484F-AB2E-EDA9F48E0737}" destId="{97A5D9B1-C3BC-4E17-B71C-B01A69D50C55}" srcOrd="1" destOrd="0" parTransId="{EA1D5892-0FFD-495F-AE6D-9299C5EEEB1C}" sibTransId="{EF58D0E9-11D8-4690-80CD-D259AE43F651}"/>
    <dgm:cxn modelId="{96F1CC45-7993-494D-9EC8-5618C7CE4A73}" srcId="{E7BF3B28-D09F-484F-AB2E-EDA9F48E0737}" destId="{18388687-7076-48C9-B7D5-ADB82C16BA66}" srcOrd="0" destOrd="0" parTransId="{E6B8640D-880B-4814-8A7C-2B7D179C64D6}" sibTransId="{AB40A6A4-5047-4AFA-8F65-C7D904C07949}"/>
    <dgm:cxn modelId="{C8F79187-7D80-482E-8881-0B0D9F69D989}" type="presOf" srcId="{97A5D9B1-C3BC-4E17-B71C-B01A69D50C55}" destId="{8372476D-0E6B-40C1-8ED7-0AEBB3DF160F}" srcOrd="0" destOrd="0" presId="urn:microsoft.com/office/officeart/2018/2/layout/IconVerticalSolidList"/>
    <dgm:cxn modelId="{838889BA-33A2-4AD9-8A41-DA467656FC7C}" type="presOf" srcId="{18388687-7076-48C9-B7D5-ADB82C16BA66}" destId="{2916D143-DDB4-4185-8EBA-B6CA970CC10E}" srcOrd="0" destOrd="0" presId="urn:microsoft.com/office/officeart/2018/2/layout/IconVerticalSolidList"/>
    <dgm:cxn modelId="{61818AF8-C58C-4DF5-A7CE-92467FB50883}" type="presOf" srcId="{D5C722EE-911F-4C45-934E-74C27C31083F}" destId="{F0503A7D-75C9-488F-91BA-1AA9B399E30A}" srcOrd="0" destOrd="0" presId="urn:microsoft.com/office/officeart/2018/2/layout/IconVerticalSolidList"/>
    <dgm:cxn modelId="{E9BBA9FB-5A44-4627-9467-F01525E04366}" type="presOf" srcId="{E7BF3B28-D09F-484F-AB2E-EDA9F48E0737}" destId="{9788DDEF-5757-4C01-9999-904DB4044DBB}" srcOrd="0" destOrd="0" presId="urn:microsoft.com/office/officeart/2018/2/layout/IconVerticalSolidList"/>
    <dgm:cxn modelId="{50D1D7FB-0288-4219-A5C6-42E5095C00A6}" srcId="{E7BF3B28-D09F-484F-AB2E-EDA9F48E0737}" destId="{D5C722EE-911F-4C45-934E-74C27C31083F}" srcOrd="2" destOrd="0" parTransId="{FB2B5529-B5A8-4265-BE47-0FA97C7F324A}" sibTransId="{8061043D-1580-4169-8C5E-ECE1F9B75E36}"/>
    <dgm:cxn modelId="{57603A23-F193-4615-841E-1CF633C614BC}" type="presParOf" srcId="{9788DDEF-5757-4C01-9999-904DB4044DBB}" destId="{8CB40BC5-CB08-4F45-9011-9942F755A8B6}" srcOrd="0" destOrd="0" presId="urn:microsoft.com/office/officeart/2018/2/layout/IconVerticalSolidList"/>
    <dgm:cxn modelId="{A0DD91F5-F3B8-474A-B16E-98F49AB2F393}" type="presParOf" srcId="{8CB40BC5-CB08-4F45-9011-9942F755A8B6}" destId="{3F392F33-B952-45CF-B7F5-8276A7E22DFF}" srcOrd="0" destOrd="0" presId="urn:microsoft.com/office/officeart/2018/2/layout/IconVerticalSolidList"/>
    <dgm:cxn modelId="{77AFAB5F-C079-4F16-826A-89FF46E63C56}" type="presParOf" srcId="{8CB40BC5-CB08-4F45-9011-9942F755A8B6}" destId="{691ECF17-FECE-4F2F-B41C-A823060FDB05}" srcOrd="1" destOrd="0" presId="urn:microsoft.com/office/officeart/2018/2/layout/IconVerticalSolidList"/>
    <dgm:cxn modelId="{9E5F0DD6-5249-4161-A8EA-3DF4CBB067E9}" type="presParOf" srcId="{8CB40BC5-CB08-4F45-9011-9942F755A8B6}" destId="{B2CF4673-7746-4017-A32B-56190FD2FD61}" srcOrd="2" destOrd="0" presId="urn:microsoft.com/office/officeart/2018/2/layout/IconVerticalSolidList"/>
    <dgm:cxn modelId="{4942272C-E928-431A-97EB-C7D009329487}" type="presParOf" srcId="{8CB40BC5-CB08-4F45-9011-9942F755A8B6}" destId="{2916D143-DDB4-4185-8EBA-B6CA970CC10E}" srcOrd="3" destOrd="0" presId="urn:microsoft.com/office/officeart/2018/2/layout/IconVerticalSolidList"/>
    <dgm:cxn modelId="{7D3D6E34-FBF1-40ED-A777-CE73B64CA9E4}" type="presParOf" srcId="{9788DDEF-5757-4C01-9999-904DB4044DBB}" destId="{B596EBF9-A7EC-4255-B632-D9CC764CF483}" srcOrd="1" destOrd="0" presId="urn:microsoft.com/office/officeart/2018/2/layout/IconVerticalSolidList"/>
    <dgm:cxn modelId="{F1003420-10D1-47E9-A75A-83FFF48FE572}" type="presParOf" srcId="{9788DDEF-5757-4C01-9999-904DB4044DBB}" destId="{C277B2E8-B06C-435F-9C63-A33033127E40}" srcOrd="2" destOrd="0" presId="urn:microsoft.com/office/officeart/2018/2/layout/IconVerticalSolidList"/>
    <dgm:cxn modelId="{866FD878-A928-4F80-96D2-6002BE4AB012}" type="presParOf" srcId="{C277B2E8-B06C-435F-9C63-A33033127E40}" destId="{F4B3F7DC-A383-42FB-922C-6537355C9D1B}" srcOrd="0" destOrd="0" presId="urn:microsoft.com/office/officeart/2018/2/layout/IconVerticalSolidList"/>
    <dgm:cxn modelId="{E20A859D-712D-430D-A555-626EC465ECE5}" type="presParOf" srcId="{C277B2E8-B06C-435F-9C63-A33033127E40}" destId="{1AF5155C-9C84-4DCF-A5A7-E8089EF95147}" srcOrd="1" destOrd="0" presId="urn:microsoft.com/office/officeart/2018/2/layout/IconVerticalSolidList"/>
    <dgm:cxn modelId="{A5157859-9671-4D83-B783-67260D4019C7}" type="presParOf" srcId="{C277B2E8-B06C-435F-9C63-A33033127E40}" destId="{3BC5B6B7-775C-4067-A187-EE79347ECF98}" srcOrd="2" destOrd="0" presId="urn:microsoft.com/office/officeart/2018/2/layout/IconVerticalSolidList"/>
    <dgm:cxn modelId="{ED706F84-9859-4F6F-87A1-A699F3867741}" type="presParOf" srcId="{C277B2E8-B06C-435F-9C63-A33033127E40}" destId="{8372476D-0E6B-40C1-8ED7-0AEBB3DF160F}" srcOrd="3" destOrd="0" presId="urn:microsoft.com/office/officeart/2018/2/layout/IconVerticalSolidList"/>
    <dgm:cxn modelId="{C7CA9ED0-288D-41A2-986C-E8594AE0C867}" type="presParOf" srcId="{9788DDEF-5757-4C01-9999-904DB4044DBB}" destId="{4DD32247-AEB2-4732-88DC-087B23CB8D13}" srcOrd="3" destOrd="0" presId="urn:microsoft.com/office/officeart/2018/2/layout/IconVerticalSolidList"/>
    <dgm:cxn modelId="{2AE0FE5D-632F-4CFB-AE37-1828B29D3FB1}" type="presParOf" srcId="{9788DDEF-5757-4C01-9999-904DB4044DBB}" destId="{52DC351E-EE85-4FC7-B257-CF00D7DDD806}" srcOrd="4" destOrd="0" presId="urn:microsoft.com/office/officeart/2018/2/layout/IconVerticalSolidList"/>
    <dgm:cxn modelId="{8FD9E8DC-AC40-459A-A40F-654BDB8850BB}" type="presParOf" srcId="{52DC351E-EE85-4FC7-B257-CF00D7DDD806}" destId="{8B459797-E878-4CDF-98B6-5A1AE6C90AF0}" srcOrd="0" destOrd="0" presId="urn:microsoft.com/office/officeart/2018/2/layout/IconVerticalSolidList"/>
    <dgm:cxn modelId="{9C84F7CA-64D7-45F3-B17D-27A4E99F4B8C}" type="presParOf" srcId="{52DC351E-EE85-4FC7-B257-CF00D7DDD806}" destId="{A66FB544-6D3F-469C-A3C1-F945D9C9330E}" srcOrd="1" destOrd="0" presId="urn:microsoft.com/office/officeart/2018/2/layout/IconVerticalSolidList"/>
    <dgm:cxn modelId="{B430C9F2-62A1-461F-910E-46125DF3035A}" type="presParOf" srcId="{52DC351E-EE85-4FC7-B257-CF00D7DDD806}" destId="{20E707AC-128E-4495-8AE4-8896BC017539}" srcOrd="2" destOrd="0" presId="urn:microsoft.com/office/officeart/2018/2/layout/IconVerticalSolidList"/>
    <dgm:cxn modelId="{82489157-9E9E-4F37-8A3B-4A5EFEE96E62}" type="presParOf" srcId="{52DC351E-EE85-4FC7-B257-CF00D7DDD806}" destId="{F0503A7D-75C9-488F-91BA-1AA9B399E30A}"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409C4-B009-411F-BDF0-B6CD767C4FFC}">
      <dsp:nvSpPr>
        <dsp:cNvPr id="0" name=""/>
        <dsp:cNvSpPr/>
      </dsp:nvSpPr>
      <dsp:spPr>
        <a:xfrm>
          <a:off x="225430" y="2331558"/>
          <a:ext cx="1525207" cy="15222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5150B-A46C-4337-B4B6-6633948E6229}">
      <dsp:nvSpPr>
        <dsp:cNvPr id="0" name=""/>
        <dsp:cNvSpPr/>
      </dsp:nvSpPr>
      <dsp:spPr>
        <a:xfrm>
          <a:off x="504094" y="2669372"/>
          <a:ext cx="875119" cy="8734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FC3F9-89CD-4577-9916-5F048C3E442E}">
      <dsp:nvSpPr>
        <dsp:cNvPr id="0" name=""/>
        <dsp:cNvSpPr/>
      </dsp:nvSpPr>
      <dsp:spPr>
        <a:xfrm>
          <a:off x="1772732" y="2962296"/>
          <a:ext cx="2771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solidFill>
                <a:schemeClr val="bg1"/>
              </a:solidFill>
            </a:rPr>
            <a:t>Keyword Search</a:t>
          </a:r>
          <a:endParaRPr lang="en-US" sz="1050" b="1" kern="1200" dirty="0">
            <a:solidFill>
              <a:schemeClr val="bg1"/>
            </a:solidFill>
          </a:endParaRPr>
        </a:p>
      </dsp:txBody>
      <dsp:txXfrm>
        <a:off x="1772732" y="2962296"/>
        <a:ext cx="2771264" cy="720000"/>
      </dsp:txXfrm>
    </dsp:sp>
    <dsp:sp modelId="{0C0612F7-E9EB-4A04-BFD6-D6C82E19B21E}">
      <dsp:nvSpPr>
        <dsp:cNvPr id="0" name=""/>
        <dsp:cNvSpPr/>
      </dsp:nvSpPr>
      <dsp:spPr>
        <a:xfrm>
          <a:off x="218109" y="4368306"/>
          <a:ext cx="1517897" cy="149815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0A0F7-41FC-4C94-AA75-60F9DD45D71E}">
      <dsp:nvSpPr>
        <dsp:cNvPr id="0" name=""/>
        <dsp:cNvSpPr/>
      </dsp:nvSpPr>
      <dsp:spPr>
        <a:xfrm>
          <a:off x="550828" y="4730379"/>
          <a:ext cx="822956" cy="85959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000" r="-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54331-ABF9-4C75-8E20-E9C32ADB1A56}">
      <dsp:nvSpPr>
        <dsp:cNvPr id="0" name=""/>
        <dsp:cNvSpPr/>
      </dsp:nvSpPr>
      <dsp:spPr>
        <a:xfrm>
          <a:off x="1261524" y="488680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solidFill>
                <a:schemeClr val="bg1"/>
              </a:solidFill>
            </a:rPr>
            <a:t>Boolean Search</a:t>
          </a:r>
          <a:endParaRPr lang="en-US" sz="2000" kern="1200" dirty="0">
            <a:solidFill>
              <a:schemeClr val="bg1"/>
            </a:solidFill>
          </a:endParaRPr>
        </a:p>
      </dsp:txBody>
      <dsp:txXfrm>
        <a:off x="1261524" y="4886801"/>
        <a:ext cx="3600000" cy="720000"/>
      </dsp:txXfrm>
    </dsp:sp>
    <dsp:sp modelId="{68D7AA41-7778-4EB4-9B3C-C1D9BF438C2F}">
      <dsp:nvSpPr>
        <dsp:cNvPr id="0" name=""/>
        <dsp:cNvSpPr/>
      </dsp:nvSpPr>
      <dsp:spPr>
        <a:xfrm>
          <a:off x="5401788" y="513815"/>
          <a:ext cx="1463041" cy="14630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11581-556C-4BF0-967F-2F2E36802954}">
      <dsp:nvSpPr>
        <dsp:cNvPr id="0" name=""/>
        <dsp:cNvSpPr/>
      </dsp:nvSpPr>
      <dsp:spPr>
        <a:xfrm>
          <a:off x="5684525" y="820476"/>
          <a:ext cx="822956" cy="822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4850B-88C4-4CE5-B30E-480715CE5D59}">
      <dsp:nvSpPr>
        <dsp:cNvPr id="0" name=""/>
        <dsp:cNvSpPr/>
      </dsp:nvSpPr>
      <dsp:spPr>
        <a:xfrm>
          <a:off x="7153500" y="32796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endParaRPr lang="en-US" sz="1400" kern="1200" dirty="0">
            <a:solidFill>
              <a:schemeClr val="bg1"/>
            </a:solidFill>
          </a:endParaRPr>
        </a:p>
      </dsp:txBody>
      <dsp:txXfrm>
        <a:off x="7153500" y="327960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92F33-B952-45CF-B7F5-8276A7E22DFF}">
      <dsp:nvSpPr>
        <dsp:cNvPr id="0" name=""/>
        <dsp:cNvSpPr/>
      </dsp:nvSpPr>
      <dsp:spPr>
        <a:xfrm>
          <a:off x="0" y="386"/>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ECF17-FECE-4F2F-B41C-A823060FDB05}">
      <dsp:nvSpPr>
        <dsp:cNvPr id="0" name=""/>
        <dsp:cNvSpPr/>
      </dsp:nvSpPr>
      <dsp:spPr>
        <a:xfrm>
          <a:off x="273920" y="204129"/>
          <a:ext cx="498036" cy="498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6D143-DDB4-4185-8EBA-B6CA970CC10E}">
      <dsp:nvSpPr>
        <dsp:cNvPr id="0" name=""/>
        <dsp:cNvSpPr/>
      </dsp:nvSpPr>
      <dsp:spPr>
        <a:xfrm>
          <a:off x="1045877" y="386"/>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Initial review of abstracts to assess relevance based on the title, publication venue, and year.</a:t>
          </a:r>
          <a:endParaRPr lang="en-US" sz="1400" kern="1200" dirty="0"/>
        </a:p>
      </dsp:txBody>
      <dsp:txXfrm>
        <a:off x="1045877" y="386"/>
        <a:ext cx="5431122" cy="905521"/>
      </dsp:txXfrm>
    </dsp:sp>
    <dsp:sp modelId="{F4B3F7DC-A383-42FB-922C-6537355C9D1B}">
      <dsp:nvSpPr>
        <dsp:cNvPr id="0" name=""/>
        <dsp:cNvSpPr/>
      </dsp:nvSpPr>
      <dsp:spPr>
        <a:xfrm>
          <a:off x="0" y="1143571"/>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5155C-9C84-4DCF-A5A7-E8089EF95147}">
      <dsp:nvSpPr>
        <dsp:cNvPr id="0" name=""/>
        <dsp:cNvSpPr/>
      </dsp:nvSpPr>
      <dsp:spPr>
        <a:xfrm>
          <a:off x="273920" y="1336031"/>
          <a:ext cx="498036" cy="498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2476D-0E6B-40C1-8ED7-0AEBB3DF160F}">
      <dsp:nvSpPr>
        <dsp:cNvPr id="0" name=""/>
        <dsp:cNvSpPr/>
      </dsp:nvSpPr>
      <dsp:spPr>
        <a:xfrm>
          <a:off x="1045877" y="1132288"/>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Direct and indirect relevance to the paper being cross-referenced through the abstract.</a:t>
          </a:r>
          <a:endParaRPr lang="en-US" sz="1400" kern="1200" dirty="0"/>
        </a:p>
      </dsp:txBody>
      <dsp:txXfrm>
        <a:off x="1045877" y="1132288"/>
        <a:ext cx="5431122" cy="905521"/>
      </dsp:txXfrm>
    </dsp:sp>
    <dsp:sp modelId="{8B459797-E878-4CDF-98B6-5A1AE6C90AF0}">
      <dsp:nvSpPr>
        <dsp:cNvPr id="0" name=""/>
        <dsp:cNvSpPr/>
      </dsp:nvSpPr>
      <dsp:spPr>
        <a:xfrm>
          <a:off x="0" y="2264190"/>
          <a:ext cx="6477000" cy="905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6FB544-6D3F-469C-A3C1-F945D9C9330E}">
      <dsp:nvSpPr>
        <dsp:cNvPr id="0" name=""/>
        <dsp:cNvSpPr/>
      </dsp:nvSpPr>
      <dsp:spPr>
        <a:xfrm>
          <a:off x="273920" y="2467932"/>
          <a:ext cx="498036" cy="498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03A7D-75C9-488F-91BA-1AA9B399E30A}">
      <dsp:nvSpPr>
        <dsp:cNvPr id="0" name=""/>
        <dsp:cNvSpPr/>
      </dsp:nvSpPr>
      <dsp:spPr>
        <a:xfrm>
          <a:off x="1045877" y="2264190"/>
          <a:ext cx="5431122" cy="905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34" tIns="95834" rIns="95834" bIns="95834"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t>• Consideration of the number of citations and field-weighted citation impact (</a:t>
          </a:r>
          <a:r>
            <a:rPr lang="en-US" sz="1400" b="1" i="0" kern="1200" baseline="0" dirty="0" err="1"/>
            <a:t>fwci</a:t>
          </a:r>
          <a:r>
            <a:rPr lang="en-US" sz="1400" b="1" i="0" kern="1200" baseline="0" dirty="0"/>
            <a:t>), a metric that measures the citation impact of a paper adjusted for disciplinary differences.</a:t>
          </a:r>
          <a:endParaRPr lang="en-US" sz="1400" kern="1200" dirty="0"/>
        </a:p>
      </dsp:txBody>
      <dsp:txXfrm>
        <a:off x="1045877" y="2264190"/>
        <a:ext cx="5431122" cy="9055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EC529-C61C-6643-B4D0-6CFAED65E625}"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D9837-695B-5143-A3FF-29AF875AB39A}" type="slidenum">
              <a:rPr lang="en-US" smtClean="0"/>
              <a:t>‹#›</a:t>
            </a:fld>
            <a:endParaRPr lang="en-US"/>
          </a:p>
        </p:txBody>
      </p:sp>
    </p:spTree>
    <p:extLst>
      <p:ext uri="{BB962C8B-B14F-4D97-AF65-F5344CB8AC3E}">
        <p14:creationId xmlns:p14="http://schemas.microsoft.com/office/powerpoint/2010/main" val="22093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1CBEC-0CA1-244D-BD67-6BBBDBDC049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339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1CBEC-0CA1-244D-BD67-6BBBDBDC049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230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8EC5-E828-AB98-462C-8DF0D0CCA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F0D039-CC5A-AB03-C2AD-3C150D53C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CC26D-2570-0485-2540-23324DB86047}"/>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D1D36FEE-BB0B-C55B-FC8D-405549A3C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2DBF1-B6E5-4F05-A616-F9D9E6E9BFFE}"/>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159033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436F-948A-7F24-5E41-EB9073DA9A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B7537-BAFE-5469-0868-BA01D24A5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DC601-8541-8DA4-7BC0-022C11505B71}"/>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480FB041-841E-1982-BB12-F161075CE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CC019-DC28-0A99-2B1C-A1404988D327}"/>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286528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1C872-C3E2-69C0-1DAF-B6C969C87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D4D072-3436-C4B7-D648-330558185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AC849-4975-148C-BBF9-ABB5288BAB67}"/>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9D80A970-4979-CFFD-4341-EEEC66148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4336F-9909-3C16-5F08-0532F3C173B4}"/>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288166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608F-ED2E-B6FE-4BE8-9D4A9DE28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884E9-2349-C772-71C5-06DD6F3394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C5410-B293-F1D0-F8B1-5E64A8C64BD8}"/>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D53347B7-2BA8-C2E0-1BA2-692AD8C4E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5F691-4F2F-AEDC-EAAC-3C2C3DECB1A8}"/>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145292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6967-830F-7715-AA0F-2F8E69691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934EF-4EEE-59EE-E09E-CC97DEF676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036CB-57B8-02EC-1A5C-270E5B8D0E0D}"/>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69A6B87C-49C6-46A5-6027-29EF088B6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D8C9-8394-0237-326B-B7A7992FD9A7}"/>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254968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E534-0717-AFFA-CF1E-D45B26DF3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2467C-C1BF-CE74-EE5E-9216ED08FD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18A75-B553-4EC7-2F1A-CEBE824D26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3D479-F425-924E-FABB-6BA2DC9019DE}"/>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6" name="Footer Placeholder 5">
            <a:extLst>
              <a:ext uri="{FF2B5EF4-FFF2-40B4-BE49-F238E27FC236}">
                <a16:creationId xmlns:a16="http://schemas.microsoft.com/office/drawing/2014/main" id="{331BC214-15B2-8789-11E1-24A9BEEE4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E6FBD-4DA9-9515-A46A-F41C3862651F}"/>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32259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C959-7361-E973-04E4-B7EACB33B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1F4FD3-6683-807D-A11E-7E5BD4DEC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3A21C-123B-7106-6F48-D82958EC1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203984-B639-7602-5288-24E549B73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1DB57-A410-D84C-CF23-67B869DB3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3F6300-B758-F9EC-0AF0-2A3FE2B4B41D}"/>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8" name="Footer Placeholder 7">
            <a:extLst>
              <a:ext uri="{FF2B5EF4-FFF2-40B4-BE49-F238E27FC236}">
                <a16:creationId xmlns:a16="http://schemas.microsoft.com/office/drawing/2014/main" id="{42C2A4E2-FBB7-BD81-F387-1CC524A61B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BB9577-7915-3BA2-9E80-33EE8967178A}"/>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63153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BF0B-0FE1-F526-988C-6B9B27049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56F70-3100-C07F-A1C4-46791D018FE5}"/>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4" name="Footer Placeholder 3">
            <a:extLst>
              <a:ext uri="{FF2B5EF4-FFF2-40B4-BE49-F238E27FC236}">
                <a16:creationId xmlns:a16="http://schemas.microsoft.com/office/drawing/2014/main" id="{C15D73E1-CF0B-2D14-1A6B-8C95C9F19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0173B-E430-61D3-6019-FBA6BB449C03}"/>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95682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B5CE9-7291-DC0B-7290-17AED4ED78FF}"/>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3" name="Footer Placeholder 2">
            <a:extLst>
              <a:ext uri="{FF2B5EF4-FFF2-40B4-BE49-F238E27FC236}">
                <a16:creationId xmlns:a16="http://schemas.microsoft.com/office/drawing/2014/main" id="{F7E69119-380F-E7FA-139F-CEB72B89C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CA8DF-3373-479E-A615-52447ABCC8B4}"/>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312281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9E3D-3FD4-4C71-DA71-9E4A2DECE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5B0B3-A377-A330-A8BC-51426ABA3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A6A30-2AE6-DE0E-39F6-2DEC0BCD0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4F078-6210-290D-90CA-B72F608B147E}"/>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6" name="Footer Placeholder 5">
            <a:extLst>
              <a:ext uri="{FF2B5EF4-FFF2-40B4-BE49-F238E27FC236}">
                <a16:creationId xmlns:a16="http://schemas.microsoft.com/office/drawing/2014/main" id="{748A7724-63F7-636F-3CDD-1F31AF73F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6C738-8B0F-FDEF-EE83-B7C1B3757197}"/>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292339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4D02-8E34-0402-91B9-DBB0BF485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3C57F-5B63-3FC4-35DF-18B377B15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E272F-79BA-B73E-622B-EFE9CE3D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BCDB8-CEDC-5C03-F33E-A653A92F9EF6}"/>
              </a:ext>
            </a:extLst>
          </p:cNvPr>
          <p:cNvSpPr>
            <a:spLocks noGrp="1"/>
          </p:cNvSpPr>
          <p:nvPr>
            <p:ph type="dt" sz="half" idx="10"/>
          </p:nvPr>
        </p:nvSpPr>
        <p:spPr/>
        <p:txBody>
          <a:bodyPr/>
          <a:lstStyle/>
          <a:p>
            <a:fld id="{36FD4BD4-A107-A04A-AB09-0DBE3B5BFD4E}" type="datetimeFigureOut">
              <a:rPr lang="en-US" smtClean="0"/>
              <a:t>11/20/24</a:t>
            </a:fld>
            <a:endParaRPr lang="en-US"/>
          </a:p>
        </p:txBody>
      </p:sp>
      <p:sp>
        <p:nvSpPr>
          <p:cNvPr id="6" name="Footer Placeholder 5">
            <a:extLst>
              <a:ext uri="{FF2B5EF4-FFF2-40B4-BE49-F238E27FC236}">
                <a16:creationId xmlns:a16="http://schemas.microsoft.com/office/drawing/2014/main" id="{78687EFD-6B5D-B0CF-538B-825F434B0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EC6B4-CE86-7C83-D349-75A6C2AC85EA}"/>
              </a:ext>
            </a:extLst>
          </p:cNvPr>
          <p:cNvSpPr>
            <a:spLocks noGrp="1"/>
          </p:cNvSpPr>
          <p:nvPr>
            <p:ph type="sldNum" sz="quarter" idx="12"/>
          </p:nvPr>
        </p:nvSpPr>
        <p:spPr/>
        <p:txBody>
          <a:bodyPr/>
          <a:lstStyle/>
          <a:p>
            <a:fld id="{261A730D-A769-B041-B874-BE495F569AF8}" type="slidenum">
              <a:rPr lang="en-US" smtClean="0"/>
              <a:t>‹#›</a:t>
            </a:fld>
            <a:endParaRPr lang="en-US"/>
          </a:p>
        </p:txBody>
      </p:sp>
    </p:spTree>
    <p:extLst>
      <p:ext uri="{BB962C8B-B14F-4D97-AF65-F5344CB8AC3E}">
        <p14:creationId xmlns:p14="http://schemas.microsoft.com/office/powerpoint/2010/main" val="375018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1B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F3AE6-05C2-CB35-D45B-465FA1EEC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423DB-09F6-262B-AC27-CED972EF3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A238A-BFA9-D319-0E52-0FA85F3B3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FD4BD4-A107-A04A-AB09-0DBE3B5BFD4E}" type="datetimeFigureOut">
              <a:rPr lang="en-US" smtClean="0"/>
              <a:t>11/20/24</a:t>
            </a:fld>
            <a:endParaRPr lang="en-US"/>
          </a:p>
        </p:txBody>
      </p:sp>
      <p:sp>
        <p:nvSpPr>
          <p:cNvPr id="5" name="Footer Placeholder 4">
            <a:extLst>
              <a:ext uri="{FF2B5EF4-FFF2-40B4-BE49-F238E27FC236}">
                <a16:creationId xmlns:a16="http://schemas.microsoft.com/office/drawing/2014/main" id="{347CD1BD-9D19-BECD-9AF2-7E7026CBA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F41414-0F6C-8F9A-04F3-06EE38DE6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1A730D-A769-B041-B874-BE495F569AF8}" type="slidenum">
              <a:rPr lang="en-US" smtClean="0"/>
              <a:t>‹#›</a:t>
            </a:fld>
            <a:endParaRPr lang="en-US"/>
          </a:p>
        </p:txBody>
      </p:sp>
    </p:spTree>
    <p:extLst>
      <p:ext uri="{BB962C8B-B14F-4D97-AF65-F5344CB8AC3E}">
        <p14:creationId xmlns:p14="http://schemas.microsoft.com/office/powerpoint/2010/main" val="29935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6.sv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E792-6D07-D907-A295-93DB25A11599}"/>
              </a:ext>
            </a:extLst>
          </p:cNvPr>
          <p:cNvSpPr>
            <a:spLocks noGrp="1"/>
          </p:cNvSpPr>
          <p:nvPr>
            <p:ph type="ctrTitle"/>
          </p:nvPr>
        </p:nvSpPr>
        <p:spPr>
          <a:xfrm>
            <a:off x="720437" y="1651848"/>
            <a:ext cx="10809084" cy="3081242"/>
          </a:xfrm>
          <a:noFill/>
        </p:spPr>
        <p:txBody>
          <a:bodyPr anchor="ctr">
            <a:normAutofit/>
          </a:bodyPr>
          <a:lstStyle/>
          <a:p>
            <a:r>
              <a:rPr lang="en-US" sz="4800" b="1" dirty="0">
                <a:solidFill>
                  <a:srgbClr val="F0F6FC"/>
                </a:solidFill>
                <a:latin typeface="Helvetica Neue" panose="02000503000000020004" pitchFamily="2" charset="0"/>
                <a:ea typeface="Helvetica Neue" panose="02000503000000020004" pitchFamily="2" charset="0"/>
                <a:cs typeface="Helvetica Neue" panose="02000503000000020004" pitchFamily="2" charset="0"/>
              </a:rPr>
              <a:t>Supervised Learning for Sentiment Analysis</a:t>
            </a:r>
            <a:br>
              <a:rPr lang="en-US" sz="4800" b="1" dirty="0">
                <a:solidFill>
                  <a:srgbClr val="F0F6FC"/>
                </a:solidFill>
                <a:latin typeface="Helvetica Neue" panose="02000503000000020004" pitchFamily="2" charset="0"/>
                <a:ea typeface="Helvetica Neue" panose="02000503000000020004" pitchFamily="2" charset="0"/>
                <a:cs typeface="Helvetica Neue" panose="02000503000000020004" pitchFamily="2" charset="0"/>
              </a:rPr>
            </a:br>
            <a:br>
              <a:rPr lang="en-US" sz="4800" b="1" dirty="0">
                <a:solidFill>
                  <a:srgbClr val="F0F6FC"/>
                </a:solidFill>
                <a:latin typeface="Helvetica Neue" panose="02000503000000020004" pitchFamily="2" charset="0"/>
                <a:ea typeface="Helvetica Neue" panose="02000503000000020004" pitchFamily="2" charset="0"/>
                <a:cs typeface="Helvetica Neue" panose="02000503000000020004" pitchFamily="2" charset="0"/>
              </a:rPr>
            </a:br>
            <a:endParaRPr lang="en-US" sz="4800" b="1" i="0" u="none" strike="noStrike" dirty="0">
              <a:solidFill>
                <a:srgbClr val="F0F6FC"/>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ubtitle 2">
            <a:extLst>
              <a:ext uri="{FF2B5EF4-FFF2-40B4-BE49-F238E27FC236}">
                <a16:creationId xmlns:a16="http://schemas.microsoft.com/office/drawing/2014/main" id="{3B7BA646-0CB3-665A-AF0F-9342AE1D339D}"/>
              </a:ext>
            </a:extLst>
          </p:cNvPr>
          <p:cNvSpPr>
            <a:spLocks noGrp="1"/>
          </p:cNvSpPr>
          <p:nvPr>
            <p:ph type="subTitle" idx="1"/>
          </p:nvPr>
        </p:nvSpPr>
        <p:spPr>
          <a:xfrm>
            <a:off x="1552116" y="4354042"/>
            <a:ext cx="9078628" cy="2099799"/>
          </a:xfrm>
        </p:spPr>
        <p:txBody>
          <a:bodyPr anchor="ctr">
            <a:normAutofit/>
          </a:bodyPr>
          <a:lstStyle/>
          <a:p>
            <a:r>
              <a:rPr lang="en-US" sz="2800" dirty="0">
                <a:solidFill>
                  <a:srgbClr val="FFFFFF"/>
                </a:solidFill>
                <a:latin typeface=""/>
              </a:rPr>
              <a:t>Week 10 Mini Survey</a:t>
            </a:r>
            <a:br>
              <a:rPr lang="en-US" sz="2800" dirty="0">
                <a:solidFill>
                  <a:srgbClr val="FFFFFF"/>
                </a:solidFill>
                <a:latin typeface=""/>
              </a:rPr>
            </a:br>
            <a:r>
              <a:rPr lang="en-US" sz="2800" dirty="0">
                <a:solidFill>
                  <a:srgbClr val="FFFFFF"/>
                </a:solidFill>
                <a:latin typeface=""/>
              </a:rPr>
              <a:t>Luis Alberto Portilla López</a:t>
            </a:r>
          </a:p>
        </p:txBody>
      </p:sp>
      <p:pic>
        <p:nvPicPr>
          <p:cNvPr id="1026" name="Picture 2" descr="Tecnológico de Monterrey (ITESM) - UNICON">
            <a:extLst>
              <a:ext uri="{FF2B5EF4-FFF2-40B4-BE49-F238E27FC236}">
                <a16:creationId xmlns:a16="http://schemas.microsoft.com/office/drawing/2014/main" id="{AFC31118-88AC-C270-74D4-55C3C6B04B62}"/>
              </a:ext>
            </a:extLst>
          </p:cNvPr>
          <p:cNvPicPr>
            <a:picLocks noChangeAspect="1" noChangeArrowheads="1"/>
          </p:cNvPicPr>
          <p:nvPr/>
        </p:nvPicPr>
        <p:blipFill>
          <a:blip r:embed="rId2">
            <a:alphaModFix amt="36000"/>
            <a:extLst>
              <a:ext uri="{28A0092B-C50C-407E-A947-70E740481C1C}">
                <a14:useLocalDpi xmlns:a14="http://schemas.microsoft.com/office/drawing/2010/main" val="0"/>
              </a:ext>
            </a:extLst>
          </a:blip>
          <a:srcRect/>
          <a:stretch>
            <a:fillRect/>
          </a:stretch>
        </p:blipFill>
        <p:spPr bwMode="auto">
          <a:xfrm>
            <a:off x="31704" y="55313"/>
            <a:ext cx="3040825" cy="800217"/>
          </a:xfrm>
          <a:prstGeom prst="rect">
            <a:avLst/>
          </a:prstGeom>
          <a:noFill/>
          <a:effectLst>
            <a:softEdge rad="31031"/>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8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AB813-4BE2-A679-0312-98F6FAD0815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67E48C7-E62B-698F-10DB-0110B4582855}"/>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8C6FDFC-DD9A-C0A4-89E0-8BDBA2D35653}"/>
              </a:ext>
            </a:extLst>
          </p:cNvPr>
          <p:cNvSpPr>
            <a:spLocks noGrp="1"/>
          </p:cNvSpPr>
          <p:nvPr>
            <p:ph type="title"/>
          </p:nvPr>
        </p:nvSpPr>
        <p:spPr>
          <a:xfrm>
            <a:off x="124114" y="208930"/>
            <a:ext cx="6977743" cy="471488"/>
          </a:xfrm>
        </p:spPr>
        <p:txBody>
          <a:bodyPr>
            <a:normAutofit fontScale="90000"/>
          </a:bodyPr>
          <a:lstStyle/>
          <a:p>
            <a:r>
              <a:rPr lang="en-US" b="1" dirty="0">
                <a:solidFill>
                  <a:srgbClr val="126081"/>
                </a:solidFill>
                <a:latin typeface=""/>
              </a:rPr>
              <a:t>References</a:t>
            </a:r>
          </a:p>
        </p:txBody>
      </p:sp>
      <p:sp>
        <p:nvSpPr>
          <p:cNvPr id="3" name="Content Placeholder 2">
            <a:extLst>
              <a:ext uri="{FF2B5EF4-FFF2-40B4-BE49-F238E27FC236}">
                <a16:creationId xmlns:a16="http://schemas.microsoft.com/office/drawing/2014/main" id="{E96DE17F-BB89-CBEA-C0DD-6C8D94892E81}"/>
              </a:ext>
            </a:extLst>
          </p:cNvPr>
          <p:cNvSpPr>
            <a:spLocks noGrp="1"/>
          </p:cNvSpPr>
          <p:nvPr>
            <p:ph idx="1"/>
          </p:nvPr>
        </p:nvSpPr>
        <p:spPr>
          <a:xfrm>
            <a:off x="124114" y="928607"/>
            <a:ext cx="12067886" cy="5296828"/>
          </a:xfrm>
        </p:spPr>
        <p:txBody>
          <a:bodyPr>
            <a:noAutofit/>
          </a:bodyPr>
          <a:lstStyle/>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Picard, R. W. (2010). Affective Computing: From Laughter to IEEE. IEEE Transactions on Affective Computing, 1(1), 11-17. </a:t>
            </a:r>
          </a:p>
          <a:p>
            <a:pPr marL="0" indent="0">
              <a:buNone/>
            </a:pPr>
            <a:endPar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Tao, J., &amp; Tan, T. (2005). Affective Computing: A Review. In Affective Computing and Intelligent Interaction (pp. 981-995). Springer. </a:t>
            </a:r>
          </a:p>
          <a:p>
            <a:pPr marL="0" indent="0">
              <a:buNone/>
            </a:pPr>
            <a:endPar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Wang, Y., Song, W., Tao, W., Liotta, A., Yang, D., Li, X., Gao, S., Sun, Y., Ge, W., Zhang, W., &amp; Zhang, W. (2022). A Systematic Review on Affective Computing: Emotion Models, Databases, and Recent Advances. </a:t>
            </a:r>
            <a:r>
              <a:rPr lang="en-US" sz="2400" b="1" i="0" u="none" strike="noStrike" dirty="0" err="1">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arXiv</a:t>
            </a: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preprint arXiv:2203.06935. </a:t>
            </a:r>
          </a:p>
          <a:p>
            <a:pPr marL="0" indent="0">
              <a:buNone/>
            </a:pPr>
            <a:endPar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24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Patrick, H. A., Gujjar, P. J., Sharief, M. H., &amp; Mukherjee, U. (2023). Sentiment Analysis Perspective Using Supervised Machine Learning Method. In 2023 Fifth International Conference on Electrical, Computer and Communication Technologies (ICECCT) (pp. 1-6). IEEE.</a:t>
            </a:r>
          </a:p>
        </p:txBody>
      </p:sp>
    </p:spTree>
    <p:extLst>
      <p:ext uri="{BB962C8B-B14F-4D97-AF65-F5344CB8AC3E}">
        <p14:creationId xmlns:p14="http://schemas.microsoft.com/office/powerpoint/2010/main" val="76834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4C182ED-077F-5EBF-D33D-8E49DAFB7C14}"/>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187013CC-63D7-6D73-0BFF-151B8EF7D865}"/>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D3C47B95-8079-D0EF-0E1C-5DC04869B2B6}"/>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007A2137-AE34-8717-3A3D-BDF45D69F645}"/>
              </a:ext>
            </a:extLst>
          </p:cNvPr>
          <p:cNvSpPr>
            <a:spLocks noGrp="1"/>
          </p:cNvSpPr>
          <p:nvPr>
            <p:ph type="title"/>
          </p:nvPr>
        </p:nvSpPr>
        <p:spPr>
          <a:xfrm>
            <a:off x="195493" y="59278"/>
            <a:ext cx="12211257" cy="877729"/>
          </a:xfrm>
        </p:spPr>
        <p:txBody>
          <a:bodyPr anchor="ctr">
            <a:noAutofit/>
          </a:bodyPr>
          <a:lstStyle/>
          <a:p>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Sentiment Analysis</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F301150F-9DC8-1032-C1FB-4668F07CAA8F}"/>
              </a:ext>
            </a:extLst>
          </p:cNvPr>
          <p:cNvSpPr txBox="1"/>
          <p:nvPr/>
        </p:nvSpPr>
        <p:spPr>
          <a:xfrm>
            <a:off x="549453" y="1330148"/>
            <a:ext cx="12211257" cy="1077218"/>
          </a:xfrm>
          <a:prstGeom prst="rect">
            <a:avLst/>
          </a:prstGeom>
          <a:noFill/>
        </p:spPr>
        <p:txBody>
          <a:bodyPr wrap="square">
            <a:spAutoFit/>
          </a:bodyPr>
          <a:lstStyle/>
          <a:p>
            <a:r>
              <a:rPr lang="en-US"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Text analysis in order to determine the emotional tone of the message.</a:t>
            </a:r>
          </a:p>
          <a:p>
            <a:pPr algn="ctr"/>
            <a:endPar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ctr">
              <a:buFont typeface="Arial" panose="020B0604020202020204" pitchFamily="34" charset="0"/>
              <a:buChar char="•"/>
            </a:pPr>
            <a:endPar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2" descr="GitHub - srini047/text-based-sentiment-analysis: Determines sentiment of  the Text as Positive or Negative">
            <a:extLst>
              <a:ext uri="{FF2B5EF4-FFF2-40B4-BE49-F238E27FC236}">
                <a16:creationId xmlns:a16="http://schemas.microsoft.com/office/drawing/2014/main" id="{492B39C2-FC52-EED1-472A-A059334F7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552" y="2201305"/>
            <a:ext cx="4990765" cy="332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85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CC45-9F6D-317F-A39B-FEEB82C44E6D}"/>
            </a:ext>
          </a:extLst>
        </p:cNvPr>
        <p:cNvGrpSpPr/>
        <p:nvPr/>
      </p:nvGrpSpPr>
      <p:grpSpPr>
        <a:xfrm>
          <a:off x="0" y="0"/>
          <a:ext cx="0" cy="0"/>
          <a:chOff x="0" y="0"/>
          <a:chExt cx="0" cy="0"/>
        </a:xfrm>
      </p:grpSpPr>
      <p:sp>
        <p:nvSpPr>
          <p:cNvPr id="25" name="Title 1">
            <a:extLst>
              <a:ext uri="{FF2B5EF4-FFF2-40B4-BE49-F238E27FC236}">
                <a16:creationId xmlns:a16="http://schemas.microsoft.com/office/drawing/2014/main" id="{291EA55F-0AD0-D48D-1115-26141D67097B}"/>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176CA86E-3BD2-21A9-9D45-DA8CA463C316}"/>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CF152853-4965-E856-8ED8-6282435D4131}"/>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B9142D1C-CD3D-93CB-1BFB-014C5E5BDBDD}"/>
              </a:ext>
            </a:extLst>
          </p:cNvPr>
          <p:cNvSpPr>
            <a:spLocks noGrp="1"/>
          </p:cNvSpPr>
          <p:nvPr>
            <p:ph type="title"/>
          </p:nvPr>
        </p:nvSpPr>
        <p:spPr>
          <a:xfrm>
            <a:off x="97521" y="57057"/>
            <a:ext cx="10540125" cy="877729"/>
          </a:xfrm>
        </p:spPr>
        <p:txBody>
          <a:bodyPr anchor="ctr">
            <a:noAutofit/>
          </a:bodyPr>
          <a:lstStyle/>
          <a:p>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What problem it solves</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AB5190D4-A847-D46D-0504-B2BA05576D47}"/>
              </a:ext>
            </a:extLst>
          </p:cNvPr>
          <p:cNvSpPr txBox="1"/>
          <p:nvPr/>
        </p:nvSpPr>
        <p:spPr>
          <a:xfrm>
            <a:off x="289733" y="1270776"/>
            <a:ext cx="3373600" cy="954107"/>
          </a:xfrm>
          <a:prstGeom prst="rect">
            <a:avLst/>
          </a:prstGeom>
          <a:noFill/>
        </p:spPr>
        <p:txBody>
          <a:bodyPr wrap="square">
            <a:spAutoFit/>
          </a:bodyPr>
          <a:lstStyle/>
          <a:p>
            <a:pPr algn="ctr"/>
            <a:endPar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ctr">
              <a:buFont typeface="Arial" panose="020B0604020202020204" pitchFamily="34" charset="0"/>
              <a:buChar char="•"/>
            </a:pPr>
            <a:endParaRPr lang="en-US"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TextBox 21">
            <a:extLst>
              <a:ext uri="{FF2B5EF4-FFF2-40B4-BE49-F238E27FC236}">
                <a16:creationId xmlns:a16="http://schemas.microsoft.com/office/drawing/2014/main" id="{FF42FD1F-CE8C-5B0D-E557-9659CCE5F74B}"/>
              </a:ext>
            </a:extLst>
          </p:cNvPr>
          <p:cNvSpPr txBox="1"/>
          <p:nvPr/>
        </p:nvSpPr>
        <p:spPr>
          <a:xfrm>
            <a:off x="253873" y="1405815"/>
            <a:ext cx="11615181" cy="1938992"/>
          </a:xfrm>
          <a:prstGeom prst="rect">
            <a:avLst/>
          </a:prstGeom>
          <a:noFill/>
        </p:spPr>
        <p:txBody>
          <a:bodyPr wrap="square" rtlCol="0">
            <a:spAutoFit/>
          </a:bodyPr>
          <a:lstStyle/>
          <a:p>
            <a:r>
              <a:rPr lang="en-US" sz="2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a:t>
            </a:r>
            <a:r>
              <a:rPr lang="en-US" sz="24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entiment analysis solves the problem of interpreting subjective information in text, enabling better understanding, decision-making, and responsiveness across various domains like business, politics, healthcare, and education. Its development was driven by the need to manage and analyze the vast and growing volumes of opinionated text in the digital age.</a:t>
            </a:r>
          </a:p>
        </p:txBody>
      </p:sp>
      <p:pic>
        <p:nvPicPr>
          <p:cNvPr id="4" name="Picture 2" descr="Real-World Examples of Sentiment Analysis">
            <a:extLst>
              <a:ext uri="{FF2B5EF4-FFF2-40B4-BE49-F238E27FC236}">
                <a16:creationId xmlns:a16="http://schemas.microsoft.com/office/drawing/2014/main" id="{6B5811AE-6C12-7126-AC16-61BB1848F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835" y="3429000"/>
            <a:ext cx="4427072" cy="322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71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FB0E9-81AC-AA59-A9D1-CB92D897E210}"/>
            </a:ext>
          </a:extLst>
        </p:cNvPr>
        <p:cNvGrpSpPr/>
        <p:nvPr/>
      </p:nvGrpSpPr>
      <p:grpSpPr>
        <a:xfrm>
          <a:off x="0" y="0"/>
          <a:ext cx="0" cy="0"/>
          <a:chOff x="0" y="0"/>
          <a:chExt cx="0" cy="0"/>
        </a:xfrm>
      </p:grpSpPr>
      <p:sp>
        <p:nvSpPr>
          <p:cNvPr id="25" name="Title 1">
            <a:extLst>
              <a:ext uri="{FF2B5EF4-FFF2-40B4-BE49-F238E27FC236}">
                <a16:creationId xmlns:a16="http://schemas.microsoft.com/office/drawing/2014/main" id="{D7CA50E4-DC70-60EA-A664-729D571BCE88}"/>
              </a:ext>
            </a:extLst>
          </p:cNvPr>
          <p:cNvSpPr txBox="1">
            <a:spLocks/>
          </p:cNvSpPr>
          <p:nvPr/>
        </p:nvSpPr>
        <p:spPr>
          <a:xfrm>
            <a:off x="3238835" y="-2713607"/>
            <a:ext cx="5225164" cy="35560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endParaRPr lang="en-US" sz="4000" kern="1200" dirty="0">
              <a:solidFill>
                <a:schemeClr val="bg1"/>
              </a:solidFill>
              <a:latin typeface="+mj-lt"/>
              <a:ea typeface="+mj-ea"/>
              <a:cs typeface="+mj-cs"/>
            </a:endParaRPr>
          </a:p>
        </p:txBody>
      </p:sp>
      <p:sp>
        <p:nvSpPr>
          <p:cNvPr id="26" name="Content Placeholder 3">
            <a:extLst>
              <a:ext uri="{FF2B5EF4-FFF2-40B4-BE49-F238E27FC236}">
                <a16:creationId xmlns:a16="http://schemas.microsoft.com/office/drawing/2014/main" id="{819B373D-20B1-CB11-4039-75510E21473C}"/>
              </a:ext>
            </a:extLst>
          </p:cNvPr>
          <p:cNvSpPr txBox="1">
            <a:spLocks/>
          </p:cNvSpPr>
          <p:nvPr/>
        </p:nvSpPr>
        <p:spPr>
          <a:xfrm>
            <a:off x="4688007" y="511389"/>
            <a:ext cx="3124284" cy="584846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bg1"/>
              </a:solidFill>
            </a:endParaRPr>
          </a:p>
        </p:txBody>
      </p:sp>
      <p:sp>
        <p:nvSpPr>
          <p:cNvPr id="2" name="Rectangle 1">
            <a:extLst>
              <a:ext uri="{FF2B5EF4-FFF2-40B4-BE49-F238E27FC236}">
                <a16:creationId xmlns:a16="http://schemas.microsoft.com/office/drawing/2014/main" id="{D61BEA85-F32E-1382-B43F-ECC6BB95F240}"/>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3" name="Title 1">
            <a:extLst>
              <a:ext uri="{FF2B5EF4-FFF2-40B4-BE49-F238E27FC236}">
                <a16:creationId xmlns:a16="http://schemas.microsoft.com/office/drawing/2014/main" id="{BA285E8D-AE0F-4D17-B20A-9EA57196BACD}"/>
              </a:ext>
            </a:extLst>
          </p:cNvPr>
          <p:cNvSpPr>
            <a:spLocks noGrp="1"/>
          </p:cNvSpPr>
          <p:nvPr>
            <p:ph type="title"/>
          </p:nvPr>
        </p:nvSpPr>
        <p:spPr>
          <a:xfrm>
            <a:off x="97521" y="57057"/>
            <a:ext cx="10540125" cy="877729"/>
          </a:xfrm>
        </p:spPr>
        <p:txBody>
          <a:bodyPr anchor="ctr">
            <a:noAutofit/>
          </a:bodyPr>
          <a:lstStyle/>
          <a:p>
            <a:r>
              <a:rPr lang="en-US" sz="3600" b="1"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rPr>
              <a:t>C</a:t>
            </a:r>
            <a:r>
              <a:rPr lang="en-US" sz="3600" b="1" dirty="0">
                <a:solidFill>
                  <a:srgbClr val="126081"/>
                </a:solidFill>
                <a:effectLst/>
                <a:latin typeface="Helvetica Neue" panose="02000503000000020004" pitchFamily="2" charset="0"/>
                <a:ea typeface="Helvetica Neue" panose="02000503000000020004" pitchFamily="2" charset="0"/>
                <a:cs typeface="Helvetica Neue" panose="02000503000000020004" pitchFamily="2" charset="0"/>
              </a:rPr>
              <a:t>hallenges</a:t>
            </a:r>
            <a:endParaRPr lang="en-US" sz="3600" dirty="0">
              <a:solidFill>
                <a:srgbClr val="12608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B342EB55-992B-89B3-BC8E-E63440D63C5F}"/>
              </a:ext>
            </a:extLst>
          </p:cNvPr>
          <p:cNvSpPr txBox="1"/>
          <p:nvPr/>
        </p:nvSpPr>
        <p:spPr>
          <a:xfrm>
            <a:off x="0" y="991843"/>
            <a:ext cx="11682465" cy="6001643"/>
          </a:xfrm>
          <a:prstGeom prst="rect">
            <a:avLst/>
          </a:prstGeom>
          <a:noFill/>
        </p:spPr>
        <p:txBody>
          <a:bodyPr wrap="square">
            <a:spAutoFit/>
          </a:bodyPr>
          <a:lstStyle/>
          <a:p>
            <a:r>
              <a:rPr lang="en-US" sz="2400" b="1" dirty="0">
                <a:solidFill>
                  <a:schemeClr val="bg1"/>
                </a:solidFill>
                <a:effectLst/>
                <a:latin typeface=".AppleSystemUIFont"/>
              </a:rPr>
              <a:t>Ambiguity in Language</a:t>
            </a:r>
            <a:endParaRPr lang="en-US" sz="2400" dirty="0">
              <a:solidFill>
                <a:schemeClr val="bg1"/>
              </a:solidFill>
              <a:effectLst/>
              <a:latin typeface=".AppleSystemUIFont"/>
            </a:endParaRPr>
          </a:p>
          <a:p>
            <a:r>
              <a:rPr lang="en-US" sz="2400" b="1" dirty="0">
                <a:solidFill>
                  <a:schemeClr val="bg1"/>
                </a:solidFill>
                <a:latin typeface=".AppleSystemUIFont"/>
              </a:rPr>
              <a:t>	</a:t>
            </a:r>
            <a:r>
              <a:rPr lang="en-US" sz="2400" b="1" dirty="0">
                <a:solidFill>
                  <a:schemeClr val="bg1"/>
                </a:solidFill>
                <a:effectLst/>
                <a:latin typeface=".AppleSystemUIFont"/>
              </a:rPr>
              <a:t>Sarcasm and Irony</a:t>
            </a:r>
            <a:endParaRPr lang="en-US" sz="2400" dirty="0">
              <a:solidFill>
                <a:schemeClr val="bg1"/>
              </a:solidFill>
              <a:effectLst/>
              <a:latin typeface=".AppleSystemUIFont"/>
            </a:endParaRPr>
          </a:p>
          <a:p>
            <a:r>
              <a:rPr lang="en-US" sz="2400" b="1" dirty="0">
                <a:solidFill>
                  <a:schemeClr val="bg1"/>
                </a:solidFill>
                <a:effectLst/>
                <a:latin typeface=".AppleSystemUIFont"/>
              </a:rPr>
              <a:t>		Idioms and Expressions</a:t>
            </a:r>
            <a:endParaRPr lang="en-US" sz="2400" dirty="0">
              <a:solidFill>
                <a:schemeClr val="bg1"/>
              </a:solidFill>
              <a:effectLst/>
              <a:latin typeface=".AppleSystemUIFont"/>
            </a:endParaRPr>
          </a:p>
          <a:p>
            <a:r>
              <a:rPr lang="en-US" sz="2400" b="1" dirty="0">
                <a:solidFill>
                  <a:schemeClr val="bg1"/>
                </a:solidFill>
                <a:effectLst/>
                <a:latin typeface=".AppleSystemUIFont"/>
              </a:rPr>
              <a:t>			Negation Handling</a:t>
            </a:r>
            <a:endParaRPr lang="en-US" sz="2400" dirty="0">
              <a:solidFill>
                <a:schemeClr val="bg1"/>
              </a:solidFill>
              <a:effectLst/>
              <a:latin typeface=".AppleSystemUIFont"/>
            </a:endParaRPr>
          </a:p>
          <a:p>
            <a:r>
              <a:rPr lang="en-US" sz="2400" b="1" dirty="0">
                <a:solidFill>
                  <a:schemeClr val="bg1"/>
                </a:solidFill>
                <a:effectLst/>
                <a:latin typeface=".AppleSystemUIFont"/>
              </a:rPr>
              <a:t>				Context Dependence</a:t>
            </a:r>
            <a:endParaRPr lang="en-US" sz="2400" dirty="0">
              <a:solidFill>
                <a:schemeClr val="bg1"/>
              </a:solidFill>
              <a:effectLst/>
              <a:latin typeface=".AppleSystemUIFont"/>
            </a:endParaRPr>
          </a:p>
          <a:p>
            <a:r>
              <a:rPr lang="en-US" sz="2400" b="1" dirty="0">
                <a:solidFill>
                  <a:schemeClr val="bg1"/>
                </a:solidFill>
                <a:effectLst/>
                <a:latin typeface=".AppleSystemUIFont"/>
              </a:rPr>
              <a:t>					Domain-Specific Challenges</a:t>
            </a:r>
            <a:endParaRPr lang="en-US" sz="2400" dirty="0">
              <a:solidFill>
                <a:schemeClr val="bg1"/>
              </a:solidFill>
              <a:effectLst/>
              <a:latin typeface=".AppleSystemUIFont"/>
            </a:endParaRPr>
          </a:p>
          <a:p>
            <a:r>
              <a:rPr lang="en-US" sz="2400" b="1" dirty="0">
                <a:solidFill>
                  <a:schemeClr val="bg1"/>
                </a:solidFill>
                <a:effectLst/>
                <a:latin typeface=".AppleSystemUIFont"/>
              </a:rPr>
              <a:t>							Emotion Intensity</a:t>
            </a:r>
            <a:endParaRPr lang="en-US" sz="2400" dirty="0">
              <a:solidFill>
                <a:schemeClr val="bg1"/>
              </a:solidFill>
              <a:effectLst/>
              <a:latin typeface=".AppleSystemUIFont"/>
            </a:endParaRPr>
          </a:p>
          <a:p>
            <a:r>
              <a:rPr lang="en-US" sz="2400" b="1" dirty="0">
                <a:solidFill>
                  <a:schemeClr val="bg1"/>
                </a:solidFill>
                <a:effectLst/>
                <a:latin typeface=".AppleSystemUIFont"/>
              </a:rPr>
              <a:t>				 				Annotation Challenges </a:t>
            </a:r>
            <a:endParaRPr lang="en-US" sz="2400" dirty="0">
              <a:solidFill>
                <a:schemeClr val="bg1"/>
              </a:solidFill>
              <a:effectLst/>
              <a:latin typeface=".AppleSystemUIFont"/>
            </a:endParaRPr>
          </a:p>
          <a:p>
            <a:r>
              <a:rPr lang="en-US" sz="2400" b="1" dirty="0">
                <a:solidFill>
                  <a:schemeClr val="bg1"/>
                </a:solidFill>
                <a:effectLst/>
                <a:latin typeface=".AppleSystemUIFont"/>
              </a:rPr>
              <a:t>								Noisy and Informal Data</a:t>
            </a:r>
            <a:endParaRPr lang="en-US" sz="2400" dirty="0">
              <a:solidFill>
                <a:schemeClr val="bg1"/>
              </a:solidFill>
              <a:effectLst/>
              <a:latin typeface=".AppleSystemUIFont"/>
            </a:endParaRPr>
          </a:p>
          <a:p>
            <a:r>
              <a:rPr lang="en-US" sz="2400" b="1" dirty="0">
                <a:solidFill>
                  <a:schemeClr val="bg1"/>
                </a:solidFill>
                <a:effectLst/>
                <a:latin typeface=".AppleSystemUIFont"/>
              </a:rPr>
              <a:t>							Imbalanced Datasets</a:t>
            </a:r>
            <a:br>
              <a:rPr lang="en-US" sz="2400" dirty="0">
                <a:solidFill>
                  <a:schemeClr val="bg1"/>
                </a:solidFill>
                <a:effectLst/>
                <a:latin typeface=".AppleSystemUIFont"/>
              </a:rPr>
            </a:br>
            <a:r>
              <a:rPr lang="en-US" sz="2400" dirty="0">
                <a:solidFill>
                  <a:schemeClr val="bg1"/>
                </a:solidFill>
                <a:effectLst/>
                <a:latin typeface=".AppleSystemUIFont"/>
              </a:rPr>
              <a:t>					</a:t>
            </a:r>
            <a:r>
              <a:rPr lang="en-US" sz="2400" b="1" dirty="0">
                <a:solidFill>
                  <a:schemeClr val="bg1"/>
                </a:solidFill>
                <a:effectLst/>
                <a:latin typeface=".AppleSystemUIFont"/>
              </a:rPr>
              <a:t>Subtlety of Sentiment</a:t>
            </a:r>
            <a:br>
              <a:rPr lang="en-US" sz="2400" dirty="0">
                <a:solidFill>
                  <a:schemeClr val="bg1"/>
                </a:solidFill>
                <a:effectLst/>
                <a:latin typeface=".AppleSystemUIFont"/>
              </a:rPr>
            </a:br>
            <a:r>
              <a:rPr lang="en-US" sz="2400" dirty="0">
                <a:solidFill>
                  <a:schemeClr val="bg1"/>
                </a:solidFill>
                <a:effectLst/>
                <a:latin typeface=".AppleSystemUIFont"/>
              </a:rPr>
              <a:t>				</a:t>
            </a:r>
            <a:r>
              <a:rPr lang="en-US" sz="2400" b="1" dirty="0">
                <a:solidFill>
                  <a:schemeClr val="bg1"/>
                </a:solidFill>
                <a:effectLst/>
                <a:latin typeface=".AppleSystemUIFont"/>
              </a:rPr>
              <a:t>Real-Time Processing</a:t>
            </a:r>
            <a:br>
              <a:rPr lang="en-US" sz="2400" dirty="0">
                <a:solidFill>
                  <a:schemeClr val="bg1"/>
                </a:solidFill>
                <a:effectLst/>
                <a:latin typeface=".AppleSystemUIFont"/>
              </a:rPr>
            </a:br>
            <a:r>
              <a:rPr lang="en-US" sz="2400" dirty="0">
                <a:solidFill>
                  <a:schemeClr val="bg1"/>
                </a:solidFill>
                <a:effectLst/>
                <a:latin typeface=".AppleSystemUIFont"/>
              </a:rPr>
              <a:t>			</a:t>
            </a:r>
            <a:r>
              <a:rPr lang="en-US" sz="2400" b="1" dirty="0">
                <a:solidFill>
                  <a:schemeClr val="bg1"/>
                </a:solidFill>
                <a:effectLst/>
                <a:latin typeface=".AppleSystemUIFont"/>
              </a:rPr>
              <a:t>Cultural and Regional Variations</a:t>
            </a:r>
            <a:br>
              <a:rPr lang="en-US" sz="2400" dirty="0">
                <a:solidFill>
                  <a:schemeClr val="bg1"/>
                </a:solidFill>
                <a:effectLst/>
                <a:latin typeface=".AppleSystemUIFont"/>
              </a:rPr>
            </a:br>
            <a:r>
              <a:rPr lang="en-US" sz="2400" dirty="0">
                <a:solidFill>
                  <a:schemeClr val="bg1"/>
                </a:solidFill>
                <a:effectLst/>
                <a:latin typeface=".AppleSystemUIFont"/>
              </a:rPr>
              <a:t>		</a:t>
            </a:r>
            <a:r>
              <a:rPr lang="en-US" sz="2400" b="1" dirty="0">
                <a:solidFill>
                  <a:schemeClr val="bg1"/>
                </a:solidFill>
                <a:effectLst/>
                <a:latin typeface=".AppleSystemUIFont"/>
              </a:rPr>
              <a:t>Language and Multilingual Challenges</a:t>
            </a:r>
            <a:br>
              <a:rPr lang="en-US" sz="2400" dirty="0">
                <a:solidFill>
                  <a:schemeClr val="bg1"/>
                </a:solidFill>
                <a:effectLst/>
                <a:latin typeface=".AppleSystemUIFont"/>
              </a:rPr>
            </a:br>
            <a:r>
              <a:rPr lang="en-US" sz="2400" dirty="0">
                <a:solidFill>
                  <a:schemeClr val="bg1"/>
                </a:solidFill>
                <a:effectLst/>
                <a:latin typeface=".AppleSystemUIFont"/>
              </a:rPr>
              <a:t>	</a:t>
            </a:r>
            <a:r>
              <a:rPr lang="en-US" sz="2400" b="1" dirty="0">
                <a:solidFill>
                  <a:schemeClr val="bg1"/>
                </a:solidFill>
                <a:effectLst/>
                <a:latin typeface=".AppleSystemUIFont"/>
              </a:rPr>
              <a:t>Ethical and Privacy Concerns</a:t>
            </a:r>
            <a:endParaRPr lang="en-US" sz="2400" dirty="0">
              <a:solidFill>
                <a:schemeClr val="bg1"/>
              </a:solidFill>
              <a:effectLst/>
              <a:latin typeface=".AppleSystemUIFont"/>
            </a:endParaRPr>
          </a:p>
          <a:p>
            <a:r>
              <a:rPr lang="en-US" sz="2400" b="1" dirty="0">
                <a:solidFill>
                  <a:schemeClr val="bg1"/>
                </a:solidFill>
                <a:effectLst/>
                <a:latin typeface=".AppleSystemUIFont"/>
              </a:rPr>
              <a:t>Sentiment Drift Over Time</a:t>
            </a:r>
            <a:endParaRPr lang="en-US" sz="2400" dirty="0">
              <a:solidFill>
                <a:schemeClr val="bg1"/>
              </a:solidFill>
              <a:effectLst/>
              <a:latin typeface=".AppleSystemUIFont"/>
            </a:endParaRPr>
          </a:p>
        </p:txBody>
      </p:sp>
    </p:spTree>
    <p:extLst>
      <p:ext uri="{BB962C8B-B14F-4D97-AF65-F5344CB8AC3E}">
        <p14:creationId xmlns:p14="http://schemas.microsoft.com/office/powerpoint/2010/main" val="56308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B3E8-D59B-B71E-F248-480D008A9E6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622E2DC-4F1C-216B-14EB-26AA23362106}"/>
              </a:ext>
            </a:extLst>
          </p:cNvPr>
          <p:cNvSpPr/>
          <p:nvPr/>
        </p:nvSpPr>
        <p:spPr>
          <a:xfrm>
            <a:off x="0" y="-13283"/>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74BAF79-DD1B-753D-23A5-9613D825A99F}"/>
              </a:ext>
            </a:extLst>
          </p:cNvPr>
          <p:cNvSpPr>
            <a:spLocks noGrp="1"/>
          </p:cNvSpPr>
          <p:nvPr>
            <p:ph type="title"/>
          </p:nvPr>
        </p:nvSpPr>
        <p:spPr>
          <a:xfrm>
            <a:off x="225426" y="113164"/>
            <a:ext cx="8015288" cy="471488"/>
          </a:xfrm>
        </p:spPr>
        <p:txBody>
          <a:bodyPr>
            <a:normAutofit fontScale="90000"/>
          </a:bodyPr>
          <a:lstStyle/>
          <a:p>
            <a:r>
              <a:rPr lang="en-US" b="1" dirty="0">
                <a:solidFill>
                  <a:srgbClr val="126081"/>
                </a:solidFill>
                <a:latin typeface=""/>
              </a:rPr>
              <a:t>Search Methodology &amp; Criteria</a:t>
            </a:r>
          </a:p>
        </p:txBody>
      </p:sp>
      <p:graphicFrame>
        <p:nvGraphicFramePr>
          <p:cNvPr id="6" name="Content Placeholder 2">
            <a:extLst>
              <a:ext uri="{FF2B5EF4-FFF2-40B4-BE49-F238E27FC236}">
                <a16:creationId xmlns:a16="http://schemas.microsoft.com/office/drawing/2014/main" id="{1484276E-E973-33B9-1C57-2B9EAA190921}"/>
              </a:ext>
            </a:extLst>
          </p:cNvPr>
          <p:cNvGraphicFramePr>
            <a:graphicFrameLocks noGrp="1"/>
          </p:cNvGraphicFramePr>
          <p:nvPr>
            <p:ph idx="1"/>
          </p:nvPr>
        </p:nvGraphicFramePr>
        <p:xfrm>
          <a:off x="0" y="584652"/>
          <a:ext cx="12192000" cy="6273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612CCD9-8EE7-53DD-8DE3-24AF08440AE4}"/>
              </a:ext>
            </a:extLst>
          </p:cNvPr>
          <p:cNvSpPr txBox="1"/>
          <p:nvPr/>
        </p:nvSpPr>
        <p:spPr>
          <a:xfrm>
            <a:off x="7235429" y="1510595"/>
            <a:ext cx="2010570"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white"/>
                </a:solidFill>
                <a:effectLst/>
                <a:uLnTx/>
                <a:uFillTx/>
                <a:latin typeface="Aptos" panose="02110004020202020204"/>
                <a:ea typeface="+mn-ea"/>
                <a:cs typeface="+mn-cs"/>
              </a:rPr>
              <a:t>CRITERIA:</a:t>
            </a:r>
            <a:endPar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aphicFrame>
        <p:nvGraphicFramePr>
          <p:cNvPr id="10" name="TextBox 6">
            <a:extLst>
              <a:ext uri="{FF2B5EF4-FFF2-40B4-BE49-F238E27FC236}">
                <a16:creationId xmlns:a16="http://schemas.microsoft.com/office/drawing/2014/main" id="{37E06EBF-4AFC-BECC-085B-37955629FC36}"/>
              </a:ext>
            </a:extLst>
          </p:cNvPr>
          <p:cNvGraphicFramePr/>
          <p:nvPr/>
        </p:nvGraphicFramePr>
        <p:xfrm>
          <a:off x="5551714" y="2867425"/>
          <a:ext cx="6477000" cy="31700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Oval 14">
            <a:extLst>
              <a:ext uri="{FF2B5EF4-FFF2-40B4-BE49-F238E27FC236}">
                <a16:creationId xmlns:a16="http://schemas.microsoft.com/office/drawing/2014/main" id="{9F7B4BD0-7DC7-63F6-CDEE-CF24954D2ECC}"/>
              </a:ext>
            </a:extLst>
          </p:cNvPr>
          <p:cNvSpPr/>
          <p:nvPr/>
        </p:nvSpPr>
        <p:spPr>
          <a:xfrm>
            <a:off x="218116" y="976961"/>
            <a:ext cx="1517897" cy="1498155"/>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16" name="Rectangle 15" descr="Link">
            <a:extLst>
              <a:ext uri="{FF2B5EF4-FFF2-40B4-BE49-F238E27FC236}">
                <a16:creationId xmlns:a16="http://schemas.microsoft.com/office/drawing/2014/main" id="{3F21CE84-4D1D-1A75-D6FC-EA44C552C905}"/>
              </a:ext>
            </a:extLst>
          </p:cNvPr>
          <p:cNvSpPr/>
          <p:nvPr/>
        </p:nvSpPr>
        <p:spPr>
          <a:xfrm>
            <a:off x="550811" y="1339036"/>
            <a:ext cx="822956" cy="859597"/>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7" name="Group 16">
            <a:extLst>
              <a:ext uri="{FF2B5EF4-FFF2-40B4-BE49-F238E27FC236}">
                <a16:creationId xmlns:a16="http://schemas.microsoft.com/office/drawing/2014/main" id="{D5D517CC-467B-11E4-31D9-D16F7B91F927}"/>
              </a:ext>
            </a:extLst>
          </p:cNvPr>
          <p:cNvGrpSpPr/>
          <p:nvPr/>
        </p:nvGrpSpPr>
        <p:grpSpPr>
          <a:xfrm>
            <a:off x="1507277" y="1586588"/>
            <a:ext cx="3600000" cy="720000"/>
            <a:chOff x="1510608" y="3887995"/>
            <a:chExt cx="3600000" cy="720000"/>
          </a:xfrm>
        </p:grpSpPr>
        <p:sp>
          <p:nvSpPr>
            <p:cNvPr id="18" name="Rectangle 17">
              <a:extLst>
                <a:ext uri="{FF2B5EF4-FFF2-40B4-BE49-F238E27FC236}">
                  <a16:creationId xmlns:a16="http://schemas.microsoft.com/office/drawing/2014/main" id="{724693DC-3365-D660-2353-641733001A42}"/>
                </a:ext>
              </a:extLst>
            </p:cNvPr>
            <p:cNvSpPr/>
            <p:nvPr/>
          </p:nvSpPr>
          <p:spPr>
            <a:xfrm>
              <a:off x="1510608" y="3887995"/>
              <a:ext cx="36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8B543DCD-665C-3A75-6DCF-034CA11CB064}"/>
                </a:ext>
              </a:extLst>
            </p:cNvPr>
            <p:cNvSpPr txBox="1"/>
            <p:nvPr/>
          </p:nvSpPr>
          <p:spPr>
            <a:xfrm>
              <a:off x="1510608" y="3887995"/>
              <a:ext cx="360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89000" rtl="0" eaLnBrk="1" fontAlgn="auto" latinLnBrk="0" hangingPunct="1">
                <a:lnSpc>
                  <a:spcPct val="100000"/>
                </a:lnSpc>
                <a:spcBef>
                  <a:spcPct val="0"/>
                </a:spcBef>
                <a:spcAft>
                  <a:spcPct val="35000"/>
                </a:spcAft>
                <a:buClrTx/>
                <a:buSzTx/>
                <a:buFontTx/>
                <a:buNone/>
                <a:tabLst/>
                <a:defRPr cap="all"/>
              </a:pPr>
              <a:r>
                <a:rPr kumimoji="0" lang="en-US" sz="2000" b="1" i="0" u="none" strike="noStrike" kern="1200" cap="all" spc="0" normalizeH="0" baseline="0" noProof="0" dirty="0">
                  <a:ln>
                    <a:noFill/>
                  </a:ln>
                  <a:solidFill>
                    <a:prstClr val="white"/>
                  </a:solidFill>
                  <a:effectLst/>
                  <a:uLnTx/>
                  <a:uFillTx/>
                  <a:latin typeface="Aptos" panose="02110004020202020204"/>
                  <a:ea typeface="+mn-ea"/>
                  <a:cs typeface="+mn-cs"/>
                </a:rPr>
                <a:t>Citation Chaining and Forward Citation</a:t>
              </a:r>
              <a:endParaRPr kumimoji="0" lang="en-US" sz="2000" b="0" i="0" u="none" strike="noStrike" kern="1200" cap="all"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3023587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8FC1-E221-C7D8-87D9-16D65613E7E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E6F5A41-1E1E-52F0-8F6E-7141C94714B7}"/>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3FD1B55-EA58-46FC-5D37-2C36D123CC3D}"/>
              </a:ext>
            </a:extLst>
          </p:cNvPr>
          <p:cNvSpPr>
            <a:spLocks noGrp="1"/>
          </p:cNvSpPr>
          <p:nvPr>
            <p:ph type="title"/>
          </p:nvPr>
        </p:nvSpPr>
        <p:spPr>
          <a:xfrm>
            <a:off x="121701" y="216344"/>
            <a:ext cx="6977743" cy="471488"/>
          </a:xfrm>
        </p:spPr>
        <p:txBody>
          <a:bodyPr>
            <a:normAutofit fontScale="90000"/>
          </a:bodyPr>
          <a:lstStyle/>
          <a:p>
            <a:r>
              <a:rPr lang="en-US" b="1" dirty="0">
                <a:solidFill>
                  <a:srgbClr val="126081"/>
                </a:solidFill>
                <a:latin typeface=""/>
              </a:rPr>
              <a:t>Preliminary Terms</a:t>
            </a:r>
          </a:p>
        </p:txBody>
      </p:sp>
      <p:sp>
        <p:nvSpPr>
          <p:cNvPr id="4" name="TextBox 3">
            <a:extLst>
              <a:ext uri="{FF2B5EF4-FFF2-40B4-BE49-F238E27FC236}">
                <a16:creationId xmlns:a16="http://schemas.microsoft.com/office/drawing/2014/main" id="{C08B25AB-0882-C9DE-9473-99F8D307253A}"/>
              </a:ext>
            </a:extLst>
          </p:cNvPr>
          <p:cNvSpPr txBox="1"/>
          <p:nvPr/>
        </p:nvSpPr>
        <p:spPr>
          <a:xfrm>
            <a:off x="2397498" y="1526718"/>
            <a:ext cx="8235043" cy="13542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rPr>
              <a:t>Key terms identified during the week:</a:t>
            </a:r>
            <a:br>
              <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rPr>
            </a:br>
            <a:endParaRPr kumimoji="0" lang="en-US" sz="3200" b="1" i="0" u="none" strike="noStrike" kern="1200" cap="none" spc="0" normalizeH="0" baseline="0" noProof="0" dirty="0">
              <a:ln>
                <a:noFill/>
              </a:ln>
              <a:solidFill>
                <a:prstClr val="white"/>
              </a:solidFill>
              <a:effectLst/>
              <a:uLnTx/>
              <a:uFillTx/>
              <a:latin typeface="Aptos Display"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91451171-F469-D7BA-F8C5-C6BDC6CB42BF}"/>
              </a:ext>
            </a:extLst>
          </p:cNvPr>
          <p:cNvSpPr txBox="1"/>
          <p:nvPr/>
        </p:nvSpPr>
        <p:spPr>
          <a:xfrm>
            <a:off x="901045" y="5522408"/>
            <a:ext cx="473206" cy="52322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45FA19C8-4906-D741-AC14-0A59A4D9F58A}"/>
              </a:ext>
            </a:extLst>
          </p:cNvPr>
          <p:cNvSpPr txBox="1"/>
          <p:nvPr/>
        </p:nvSpPr>
        <p:spPr>
          <a:xfrm>
            <a:off x="562062" y="6097325"/>
            <a:ext cx="3062057" cy="954107"/>
          </a:xfrm>
          <a:prstGeom prst="rect">
            <a:avLst/>
          </a:prstGeom>
          <a:noFill/>
        </p:spPr>
        <p:txBody>
          <a:bodyPr wrap="none" rtlCol="0">
            <a:spAutoFit/>
          </a:bodyPr>
          <a:lstStyle/>
          <a:p>
            <a:pPr marL="285750" indent="-285750">
              <a:buFont typeface="Arial" panose="020B0604020202020204" pitchFamily="34" charset="0"/>
              <a:buChar char="•"/>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Sentiment Drift</a:t>
            </a:r>
          </a:p>
          <a:p>
            <a:pPr>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4" name="Graphic 13" descr="Key with solid fill">
            <a:extLst>
              <a:ext uri="{FF2B5EF4-FFF2-40B4-BE49-F238E27FC236}">
                <a16:creationId xmlns:a16="http://schemas.microsoft.com/office/drawing/2014/main" id="{27F9486A-9276-B082-4917-13D2198CD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237197">
            <a:off x="1652507" y="1448604"/>
            <a:ext cx="674039" cy="674039"/>
          </a:xfrm>
          <a:prstGeom prst="rect">
            <a:avLst/>
          </a:prstGeom>
        </p:spPr>
      </p:pic>
      <p:sp>
        <p:nvSpPr>
          <p:cNvPr id="7" name="TextBox 6">
            <a:extLst>
              <a:ext uri="{FF2B5EF4-FFF2-40B4-BE49-F238E27FC236}">
                <a16:creationId xmlns:a16="http://schemas.microsoft.com/office/drawing/2014/main" id="{0ADAFB46-D76C-82FF-3464-13C81F820D92}"/>
              </a:ext>
            </a:extLst>
          </p:cNvPr>
          <p:cNvSpPr txBox="1"/>
          <p:nvPr/>
        </p:nvSpPr>
        <p:spPr>
          <a:xfrm>
            <a:off x="562063" y="3517372"/>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Ambiguity</a:t>
            </a: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170AD2F4-23EB-2E7E-932E-D42665617166}"/>
              </a:ext>
            </a:extLst>
          </p:cNvPr>
          <p:cNvSpPr txBox="1"/>
          <p:nvPr/>
        </p:nvSpPr>
        <p:spPr>
          <a:xfrm>
            <a:off x="562063" y="2786631"/>
            <a:ext cx="3195105" cy="954107"/>
          </a:xfrm>
          <a:prstGeom prst="rect">
            <a:avLst/>
          </a:prstGeom>
          <a:noFill/>
        </p:spPr>
        <p:txBody>
          <a:bodyPr wrap="none" rtlCol="0">
            <a:spAutoFit/>
          </a:bodyPr>
          <a:lstStyle/>
          <a:p>
            <a:pPr marL="285750" indent="-285750">
              <a:buFont typeface="Arial" panose="020B0604020202020204" pitchFamily="34" charset="0"/>
              <a:buChar char="•"/>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Annotation Bias</a:t>
            </a:r>
          </a:p>
          <a:p>
            <a:pPr>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0DFF5B3-A5CD-ACD5-E8F1-164FB4CD9112}"/>
              </a:ext>
            </a:extLst>
          </p:cNvPr>
          <p:cNvSpPr txBox="1"/>
          <p:nvPr/>
        </p:nvSpPr>
        <p:spPr>
          <a:xfrm>
            <a:off x="562061" y="4447161"/>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Domain-Specific Sentiment</a:t>
            </a: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ABF33010-C5F6-7D79-3671-A39A76544951}"/>
              </a:ext>
            </a:extLst>
          </p:cNvPr>
          <p:cNvSpPr txBox="1"/>
          <p:nvPr/>
        </p:nvSpPr>
        <p:spPr>
          <a:xfrm>
            <a:off x="562061" y="5306964"/>
            <a:ext cx="9787885" cy="954107"/>
          </a:xfrm>
          <a:prstGeom prst="rect">
            <a:avLst/>
          </a:prstGeom>
          <a:noFill/>
        </p:spPr>
        <p:txBody>
          <a:bodyPr wrap="square">
            <a:spAutoFit/>
          </a:bodyPr>
          <a:lstStyle/>
          <a:p>
            <a:pPr defTabSz="914400">
              <a:defRPr/>
            </a:pPr>
            <a:r>
              <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 </a:t>
            </a:r>
            <a:r>
              <a:rPr lang="en-US" sz="2800" b="1" dirty="0">
                <a:solidFill>
                  <a:prstClr val="white"/>
                </a:solidFill>
                <a:latin typeface="Helvetica Neue" panose="02000503000000020004" pitchFamily="2" charset="0"/>
                <a:ea typeface="Helvetica Neue" panose="02000503000000020004" pitchFamily="2" charset="0"/>
                <a:cs typeface="Helvetica Neue" panose="02000503000000020004" pitchFamily="2" charset="0"/>
              </a:rPr>
              <a:t>Subtle Sentiment</a:t>
            </a: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defTabSz="914400">
              <a:defRPr/>
            </a:pPr>
            <a:endParaRPr kumimoji="0" lang="en-US" sz="28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8115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27125-16B4-3D9D-1B18-5BF99248269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C7EE576D-1087-8FFD-7FEE-06BA97B3000A}"/>
              </a:ext>
            </a:extLst>
          </p:cNvPr>
          <p:cNvSpPr/>
          <p:nvPr/>
        </p:nvSpPr>
        <p:spPr>
          <a:xfrm>
            <a:off x="-19258" y="0"/>
            <a:ext cx="12211257" cy="8893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C7D8650-8258-D8C6-7D27-66B1EE6E7E10}"/>
              </a:ext>
            </a:extLst>
          </p:cNvPr>
          <p:cNvSpPr>
            <a:spLocks noGrp="1"/>
          </p:cNvSpPr>
          <p:nvPr>
            <p:ph type="title"/>
          </p:nvPr>
        </p:nvSpPr>
        <p:spPr>
          <a:xfrm>
            <a:off x="172880" y="225851"/>
            <a:ext cx="6977743" cy="471488"/>
          </a:xfrm>
        </p:spPr>
        <p:txBody>
          <a:bodyPr>
            <a:normAutofit fontScale="90000"/>
          </a:bodyPr>
          <a:lstStyle/>
          <a:p>
            <a:r>
              <a:rPr lang="en-US" b="1" dirty="0">
                <a:solidFill>
                  <a:srgbClr val="126081"/>
                </a:solidFill>
                <a:latin typeface=""/>
              </a:rPr>
              <a:t>Document Comparison</a:t>
            </a:r>
          </a:p>
        </p:txBody>
      </p:sp>
      <p:pic>
        <p:nvPicPr>
          <p:cNvPr id="12" name="Content Placeholder 8" descr="Newspaper outline">
            <a:extLst>
              <a:ext uri="{FF2B5EF4-FFF2-40B4-BE49-F238E27FC236}">
                <a16:creationId xmlns:a16="http://schemas.microsoft.com/office/drawing/2014/main" id="{62F376DD-AD39-70A8-13C8-7EEF7756CC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8685" y="5334165"/>
            <a:ext cx="914400" cy="914400"/>
          </a:xfrm>
          <a:prstGeom prst="rect">
            <a:avLst/>
          </a:prstGeom>
        </p:spPr>
      </p:pic>
      <p:sp>
        <p:nvSpPr>
          <p:cNvPr id="17" name="TextBox 16">
            <a:extLst>
              <a:ext uri="{FF2B5EF4-FFF2-40B4-BE49-F238E27FC236}">
                <a16:creationId xmlns:a16="http://schemas.microsoft.com/office/drawing/2014/main" id="{7D1E60FE-EA19-FC42-940F-14C85F8F571A}"/>
              </a:ext>
            </a:extLst>
          </p:cNvPr>
          <p:cNvSpPr txBox="1"/>
          <p:nvPr/>
        </p:nvSpPr>
        <p:spPr>
          <a:xfrm>
            <a:off x="5849902" y="5551049"/>
            <a:ext cx="6588196" cy="1015663"/>
          </a:xfrm>
          <a:prstGeom prst="rect">
            <a:avLst/>
          </a:prstGeom>
          <a:noFill/>
        </p:spPr>
        <p:txBody>
          <a:bodyPr wrap="square" rtlCol="0">
            <a:spAutoFit/>
          </a:bodyPr>
          <a:lstStyle/>
          <a:p>
            <a:pPr algn="ctr">
              <a:defRPr/>
            </a:pPr>
            <a:r>
              <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rPr>
              <a:t>Sentiment Analysis Perspective Using Supervised Machine Learning Method</a:t>
            </a:r>
            <a:r>
              <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TextBox 18">
            <a:extLst>
              <a:ext uri="{FF2B5EF4-FFF2-40B4-BE49-F238E27FC236}">
                <a16:creationId xmlns:a16="http://schemas.microsoft.com/office/drawing/2014/main" id="{E2A3F648-723C-AB40-040A-12F75A16BC89}"/>
              </a:ext>
            </a:extLst>
          </p:cNvPr>
          <p:cNvSpPr txBox="1"/>
          <p:nvPr/>
        </p:nvSpPr>
        <p:spPr>
          <a:xfrm>
            <a:off x="6096000" y="2832525"/>
            <a:ext cx="6096000" cy="707886"/>
          </a:xfrm>
          <a:prstGeom prst="rect">
            <a:avLst/>
          </a:prstGeom>
          <a:noFill/>
        </p:spPr>
        <p:txBody>
          <a:bodyPr wrap="square">
            <a:spAutoFit/>
          </a:bodyPr>
          <a:lstStyle/>
          <a:p>
            <a:pPr algn="ctr">
              <a:defRPr/>
            </a:pPr>
            <a:r>
              <a:rPr kumimoji="0" lang="en-US" sz="2000" b="1" i="0"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Affective Computing: a review</a:t>
            </a:r>
            <a:r>
              <a:rPr kumimoji="0" lang="en-US" sz="2000" b="1" i="0"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algn="ctr">
              <a:defRPr/>
            </a:pPr>
            <a:endParaRPr kumimoji="0" lang="en-US" sz="2000" b="1" i="0" u="sng" strike="noStrike" kern="1200" cap="none" spc="0" normalizeH="0" baseline="0" noProof="0" dirty="0">
              <a:ln>
                <a:noFill/>
              </a:ln>
              <a:solidFill>
                <a:prstClr val="white"/>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 name="Graphic 2" descr="Newspaper with solid fill">
            <a:extLst>
              <a:ext uri="{FF2B5EF4-FFF2-40B4-BE49-F238E27FC236}">
                <a16:creationId xmlns:a16="http://schemas.microsoft.com/office/drawing/2014/main" id="{AC7656A4-CECA-F72D-5264-69E317ED7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046" y="1229001"/>
            <a:ext cx="914400" cy="914400"/>
          </a:xfrm>
          <a:prstGeom prst="rect">
            <a:avLst/>
          </a:prstGeom>
        </p:spPr>
      </p:pic>
      <p:sp>
        <p:nvSpPr>
          <p:cNvPr id="5" name="TextBox 4">
            <a:extLst>
              <a:ext uri="{FF2B5EF4-FFF2-40B4-BE49-F238E27FC236}">
                <a16:creationId xmlns:a16="http://schemas.microsoft.com/office/drawing/2014/main" id="{C416B32C-C09E-7AEB-D8BF-A2841245F5D9}"/>
              </a:ext>
            </a:extLst>
          </p:cNvPr>
          <p:cNvSpPr txBox="1"/>
          <p:nvPr/>
        </p:nvSpPr>
        <p:spPr>
          <a:xfrm>
            <a:off x="1054623" y="4055448"/>
            <a:ext cx="6096000" cy="400110"/>
          </a:xfrm>
          <a:prstGeom prst="rect">
            <a:avLst/>
          </a:prstGeom>
          <a:noFill/>
        </p:spPr>
        <p:txBody>
          <a:bodyPr wrap="square">
            <a:spAutoFit/>
          </a:bodyPr>
          <a:lstStyle/>
          <a:p>
            <a:pPr algn="ct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Deep learning for sentiment analysis</a:t>
            </a: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p:txBody>
      </p:sp>
      <p:pic>
        <p:nvPicPr>
          <p:cNvPr id="6" name="Graphic 5" descr="Newspaper with solid fill">
            <a:extLst>
              <a:ext uri="{FF2B5EF4-FFF2-40B4-BE49-F238E27FC236}">
                <a16:creationId xmlns:a16="http://schemas.microsoft.com/office/drawing/2014/main" id="{1613F85B-E12D-B7C7-56B0-7657906F46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8685" y="2683848"/>
            <a:ext cx="914400" cy="914400"/>
          </a:xfrm>
          <a:prstGeom prst="rect">
            <a:avLst/>
          </a:prstGeom>
        </p:spPr>
      </p:pic>
      <p:sp>
        <p:nvSpPr>
          <p:cNvPr id="4" name="TextBox 3">
            <a:extLst>
              <a:ext uri="{FF2B5EF4-FFF2-40B4-BE49-F238E27FC236}">
                <a16:creationId xmlns:a16="http://schemas.microsoft.com/office/drawing/2014/main" id="{C87896E1-1A77-DFDF-2ADA-A0075E6D1C12}"/>
              </a:ext>
            </a:extLst>
          </p:cNvPr>
          <p:cNvSpPr txBox="1"/>
          <p:nvPr/>
        </p:nvSpPr>
        <p:spPr>
          <a:xfrm>
            <a:off x="1054623" y="1392432"/>
            <a:ext cx="6096000" cy="400110"/>
          </a:xfrm>
          <a:prstGeom prst="rect">
            <a:avLst/>
          </a:prstGeom>
          <a:noFill/>
        </p:spPr>
        <p:txBody>
          <a:bodyPr wrap="square">
            <a:spAutoFit/>
          </a:bodyPr>
          <a:lstStyle/>
          <a:p>
            <a:pPr algn="ct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r>
              <a:rPr lang="en-US" sz="200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Affective Computing: From Laughter to IEEE</a:t>
            </a:r>
            <a:r>
              <a:rPr lang="en-US"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p>
        </p:txBody>
      </p:sp>
      <p:pic>
        <p:nvPicPr>
          <p:cNvPr id="8" name="Graphic 7" descr="Newspaper with solid fill">
            <a:extLst>
              <a:ext uri="{FF2B5EF4-FFF2-40B4-BE49-F238E27FC236}">
                <a16:creationId xmlns:a16="http://schemas.microsoft.com/office/drawing/2014/main" id="{A5B46DB0-6B8E-771C-506B-91F4D2B44F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046" y="3800200"/>
            <a:ext cx="914400" cy="914400"/>
          </a:xfrm>
          <a:prstGeom prst="rect">
            <a:avLst/>
          </a:prstGeom>
        </p:spPr>
      </p:pic>
    </p:spTree>
    <p:extLst>
      <p:ext uri="{BB962C8B-B14F-4D97-AF65-F5344CB8AC3E}">
        <p14:creationId xmlns:p14="http://schemas.microsoft.com/office/powerpoint/2010/main" val="378117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640C8-3759-876C-96BC-0AFADF924E2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D498D84-D54A-CEF8-0A45-DA43DB9B27E8}"/>
              </a:ext>
            </a:extLst>
          </p:cNvPr>
          <p:cNvGraphicFramePr>
            <a:graphicFrameLocks noGrp="1"/>
          </p:cNvGraphicFramePr>
          <p:nvPr>
            <p:ph idx="1"/>
            <p:extLst>
              <p:ext uri="{D42A27DB-BD31-4B8C-83A1-F6EECF244321}">
                <p14:modId xmlns:p14="http://schemas.microsoft.com/office/powerpoint/2010/main" val="3486210636"/>
              </p:ext>
            </p:extLst>
          </p:nvPr>
        </p:nvGraphicFramePr>
        <p:xfrm>
          <a:off x="0" y="0"/>
          <a:ext cx="12192000" cy="7065564"/>
        </p:xfrm>
        <a:graphic>
          <a:graphicData uri="http://schemas.openxmlformats.org/drawingml/2006/table">
            <a:tbl>
              <a:tblPr firstRow="1" bandRow="1">
                <a:tableStyleId>{5C22544A-7EE6-4342-B048-85BDC9FD1C3A}</a:tableStyleId>
              </a:tblPr>
              <a:tblGrid>
                <a:gridCol w="1722783">
                  <a:extLst>
                    <a:ext uri="{9D8B030D-6E8A-4147-A177-3AD203B41FA5}">
                      <a16:colId xmlns:a16="http://schemas.microsoft.com/office/drawing/2014/main" val="2835387084"/>
                    </a:ext>
                  </a:extLst>
                </a:gridCol>
                <a:gridCol w="2317589">
                  <a:extLst>
                    <a:ext uri="{9D8B030D-6E8A-4147-A177-3AD203B41FA5}">
                      <a16:colId xmlns:a16="http://schemas.microsoft.com/office/drawing/2014/main" val="1072575389"/>
                    </a:ext>
                  </a:extLst>
                </a:gridCol>
                <a:gridCol w="2394614">
                  <a:extLst>
                    <a:ext uri="{9D8B030D-6E8A-4147-A177-3AD203B41FA5}">
                      <a16:colId xmlns:a16="http://schemas.microsoft.com/office/drawing/2014/main" val="1132595995"/>
                    </a:ext>
                  </a:extLst>
                </a:gridCol>
                <a:gridCol w="2878507">
                  <a:extLst>
                    <a:ext uri="{9D8B030D-6E8A-4147-A177-3AD203B41FA5}">
                      <a16:colId xmlns:a16="http://schemas.microsoft.com/office/drawing/2014/main" val="2534556186"/>
                    </a:ext>
                  </a:extLst>
                </a:gridCol>
                <a:gridCol w="2878507">
                  <a:extLst>
                    <a:ext uri="{9D8B030D-6E8A-4147-A177-3AD203B41FA5}">
                      <a16:colId xmlns:a16="http://schemas.microsoft.com/office/drawing/2014/main" val="2391290321"/>
                    </a:ext>
                  </a:extLst>
                </a:gridCol>
              </a:tblGrid>
              <a:tr h="965915">
                <a:tc>
                  <a:txBody>
                    <a:bodyPr/>
                    <a:lstStyle/>
                    <a:p>
                      <a:r>
                        <a:rPr lang="en-US" b="1" dirty="0">
                          <a:solidFill>
                            <a:schemeClr val="bg1"/>
                          </a:solidFill>
                          <a:effectLst/>
                          <a:latin typeface="Helvetica Neue" panose="02000503000000020004" pitchFamily="2" charset="0"/>
                        </a:rPr>
                        <a:t>Characteristic</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Affective Computing: From Laughter to IEEE</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Affective Computing: A Review</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Deep Learning for Sentiment Analysis: A Survey</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Sentiment Analysis Perspective Using Supervised Machine Learning Method</a:t>
                      </a:r>
                      <a:endParaRPr lang="en-US" dirty="0">
                        <a:solidFill>
                          <a:schemeClr val="bg1"/>
                        </a:solidFill>
                        <a:effectLst/>
                      </a:endParaRPr>
                    </a:p>
                  </a:txBody>
                  <a:tcPr marL="38100" marR="38100" marT="38100" marB="38100"/>
                </a:tc>
                <a:extLst>
                  <a:ext uri="{0D108BD9-81ED-4DB2-BD59-A6C34878D82A}">
                    <a16:rowId xmlns:a16="http://schemas.microsoft.com/office/drawing/2014/main" val="3249824546"/>
                  </a:ext>
                </a:extLst>
              </a:tr>
              <a:tr h="1835239">
                <a:tc>
                  <a:txBody>
                    <a:bodyPr/>
                    <a:lstStyle/>
                    <a:p>
                      <a:r>
                        <a:rPr lang="en-US" b="1">
                          <a:solidFill>
                            <a:srgbClr val="000000"/>
                          </a:solidFill>
                          <a:effectLst/>
                          <a:latin typeface="Helvetica Neue" panose="02000503000000020004" pitchFamily="2" charset="0"/>
                        </a:rPr>
                        <a:t>Primary Focus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Introduction to affective computing and its potential applications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Comprehensive review of affective computing technologies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Survey of deep learning techniques in sentiment analysis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Analysis of supervised machine learning methods for sentiment analysis</a:t>
                      </a:r>
                      <a:endParaRPr lang="en-US">
                        <a:effectLst/>
                      </a:endParaRPr>
                    </a:p>
                  </a:txBody>
                  <a:tcPr marL="38100" marR="38100" marT="38100" marB="38100"/>
                </a:tc>
                <a:extLst>
                  <a:ext uri="{0D108BD9-81ED-4DB2-BD59-A6C34878D82A}">
                    <a16:rowId xmlns:a16="http://schemas.microsoft.com/office/drawing/2014/main" val="175305266"/>
                  </a:ext>
                </a:extLst>
              </a:tr>
              <a:tr h="1545465">
                <a:tc>
                  <a:txBody>
                    <a:bodyPr/>
                    <a:lstStyle/>
                    <a:p>
                      <a:r>
                        <a:rPr lang="en-US" b="1">
                          <a:solidFill>
                            <a:srgbClr val="000000"/>
                          </a:solidFill>
                          <a:effectLst/>
                          <a:latin typeface="Helvetica Neue" panose="02000503000000020004" pitchFamily="2" charset="0"/>
                        </a:rPr>
                        <a:t>Evaluation Metrics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No explicit metrics, focuses on examples and case studies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Varied methods like accuracy for emotion detection</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Metrics for NLP tasks: accuracy, precision, recall</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Accuracy and RMSE for supervised methods</a:t>
                      </a:r>
                      <a:endParaRPr lang="en-US">
                        <a:effectLst/>
                      </a:endParaRPr>
                    </a:p>
                  </a:txBody>
                  <a:tcPr marL="38100" marR="38100" marT="38100" marB="38100"/>
                </a:tc>
                <a:extLst>
                  <a:ext uri="{0D108BD9-81ED-4DB2-BD59-A6C34878D82A}">
                    <a16:rowId xmlns:a16="http://schemas.microsoft.com/office/drawing/2014/main" val="2774819795"/>
                  </a:ext>
                </a:extLst>
              </a:tr>
              <a:tr h="1255690">
                <a:tc>
                  <a:txBody>
                    <a:bodyPr/>
                    <a:lstStyle/>
                    <a:p>
                      <a:r>
                        <a:rPr lang="en-US" b="1">
                          <a:solidFill>
                            <a:srgbClr val="000000"/>
                          </a:solidFill>
                          <a:effectLst/>
                          <a:latin typeface="Helvetica Neue" panose="02000503000000020004" pitchFamily="2" charset="0"/>
                        </a:rPr>
                        <a:t>Contributions &amp; Novelty</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Personal insights into the development of affective computing</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Summarizes state-of-the-art methods in affective computing</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Extensive analysis of deep learning’s impact on sentiment analysis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Compares various supervised algorithms and lexicon methods</a:t>
                      </a:r>
                      <a:endParaRPr lang="en-US">
                        <a:effectLst/>
                      </a:endParaRPr>
                    </a:p>
                  </a:txBody>
                  <a:tcPr marL="38100" marR="38100" marT="38100" marB="38100"/>
                </a:tc>
                <a:extLst>
                  <a:ext uri="{0D108BD9-81ED-4DB2-BD59-A6C34878D82A}">
                    <a16:rowId xmlns:a16="http://schemas.microsoft.com/office/drawing/2014/main" val="1166097172"/>
                  </a:ext>
                </a:extLst>
              </a:tr>
              <a:tr h="1255690">
                <a:tc>
                  <a:txBody>
                    <a:bodyPr/>
                    <a:lstStyle/>
                    <a:p>
                      <a:r>
                        <a:rPr lang="en-US" b="1">
                          <a:solidFill>
                            <a:srgbClr val="000000"/>
                          </a:solidFill>
                          <a:effectLst/>
                          <a:latin typeface="Helvetica Neue" panose="02000503000000020004" pitchFamily="2" charset="0"/>
                        </a:rPr>
                        <a:t>Datasets Used</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N/A</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Multiple sources, including multimodal affect datasets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References standard datasets (e.g., IMDB, Twitter datasets)</a:t>
                      </a:r>
                      <a:endParaRPr lang="en-US">
                        <a:effectLst/>
                      </a:endParaRPr>
                    </a:p>
                  </a:txBody>
                  <a:tcPr marL="38100" marR="38100" marT="38100" marB="38100"/>
                </a:tc>
                <a:tc>
                  <a:txBody>
                    <a:bodyPr/>
                    <a:lstStyle/>
                    <a:p>
                      <a:r>
                        <a:rPr lang="en-US" dirty="0">
                          <a:solidFill>
                            <a:srgbClr val="000000"/>
                          </a:solidFill>
                          <a:effectLst/>
                          <a:latin typeface="Helvetica Neue" panose="02000503000000020004" pitchFamily="2" charset="0"/>
                        </a:rPr>
                        <a:t>Employee reviews and sentiment lexicons like VADER and </a:t>
                      </a:r>
                      <a:r>
                        <a:rPr lang="en-US" dirty="0" err="1">
                          <a:solidFill>
                            <a:srgbClr val="000000"/>
                          </a:solidFill>
                          <a:effectLst/>
                          <a:latin typeface="Helvetica Neue" panose="02000503000000020004" pitchFamily="2" charset="0"/>
                        </a:rPr>
                        <a:t>TextBlob</a:t>
                      </a:r>
                      <a:endParaRPr lang="en-US" dirty="0">
                        <a:effectLst/>
                      </a:endParaRPr>
                    </a:p>
                  </a:txBody>
                  <a:tcPr marL="38100" marR="38100" marT="38100" marB="38100"/>
                </a:tc>
                <a:extLst>
                  <a:ext uri="{0D108BD9-81ED-4DB2-BD59-A6C34878D82A}">
                    <a16:rowId xmlns:a16="http://schemas.microsoft.com/office/drawing/2014/main" val="117466075"/>
                  </a:ext>
                </a:extLst>
              </a:tr>
            </a:tbl>
          </a:graphicData>
        </a:graphic>
      </p:graphicFrame>
    </p:spTree>
    <p:extLst>
      <p:ext uri="{BB962C8B-B14F-4D97-AF65-F5344CB8AC3E}">
        <p14:creationId xmlns:p14="http://schemas.microsoft.com/office/powerpoint/2010/main" val="358054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E9FD016-24D7-AAEC-4426-B22DED04C4E1}"/>
              </a:ext>
            </a:extLst>
          </p:cNvPr>
          <p:cNvGraphicFramePr>
            <a:graphicFrameLocks noGrp="1"/>
          </p:cNvGraphicFramePr>
          <p:nvPr>
            <p:ph idx="1"/>
            <p:extLst>
              <p:ext uri="{D42A27DB-BD31-4B8C-83A1-F6EECF244321}">
                <p14:modId xmlns:p14="http://schemas.microsoft.com/office/powerpoint/2010/main" val="339730247"/>
              </p:ext>
            </p:extLst>
          </p:nvPr>
        </p:nvGraphicFramePr>
        <p:xfrm>
          <a:off x="0" y="0"/>
          <a:ext cx="12192000" cy="7065564"/>
        </p:xfrm>
        <a:graphic>
          <a:graphicData uri="http://schemas.openxmlformats.org/drawingml/2006/table">
            <a:tbl>
              <a:tblPr firstRow="1" bandRow="1">
                <a:tableStyleId>{5C22544A-7EE6-4342-B048-85BDC9FD1C3A}</a:tableStyleId>
              </a:tblPr>
              <a:tblGrid>
                <a:gridCol w="1722783">
                  <a:extLst>
                    <a:ext uri="{9D8B030D-6E8A-4147-A177-3AD203B41FA5}">
                      <a16:colId xmlns:a16="http://schemas.microsoft.com/office/drawing/2014/main" val="2835387084"/>
                    </a:ext>
                  </a:extLst>
                </a:gridCol>
                <a:gridCol w="1833696">
                  <a:extLst>
                    <a:ext uri="{9D8B030D-6E8A-4147-A177-3AD203B41FA5}">
                      <a16:colId xmlns:a16="http://schemas.microsoft.com/office/drawing/2014/main" val="1072575389"/>
                    </a:ext>
                  </a:extLst>
                </a:gridCol>
                <a:gridCol w="2878507">
                  <a:extLst>
                    <a:ext uri="{9D8B030D-6E8A-4147-A177-3AD203B41FA5}">
                      <a16:colId xmlns:a16="http://schemas.microsoft.com/office/drawing/2014/main" val="1132595995"/>
                    </a:ext>
                  </a:extLst>
                </a:gridCol>
                <a:gridCol w="2878507">
                  <a:extLst>
                    <a:ext uri="{9D8B030D-6E8A-4147-A177-3AD203B41FA5}">
                      <a16:colId xmlns:a16="http://schemas.microsoft.com/office/drawing/2014/main" val="2534556186"/>
                    </a:ext>
                  </a:extLst>
                </a:gridCol>
                <a:gridCol w="2878507">
                  <a:extLst>
                    <a:ext uri="{9D8B030D-6E8A-4147-A177-3AD203B41FA5}">
                      <a16:colId xmlns:a16="http://schemas.microsoft.com/office/drawing/2014/main" val="2391290321"/>
                    </a:ext>
                  </a:extLst>
                </a:gridCol>
              </a:tblGrid>
              <a:tr h="965915">
                <a:tc>
                  <a:txBody>
                    <a:bodyPr/>
                    <a:lstStyle/>
                    <a:p>
                      <a:r>
                        <a:rPr lang="en-US" b="1" dirty="0">
                          <a:solidFill>
                            <a:schemeClr val="bg1"/>
                          </a:solidFill>
                          <a:effectLst/>
                          <a:latin typeface="Helvetica Neue" panose="02000503000000020004" pitchFamily="2" charset="0"/>
                        </a:rPr>
                        <a:t>Characteristic</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Affective Computing: From Laughter to IEEE</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Affective Computing: A Review</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Deep Learning for Sentiment Analysis: A Survey</a:t>
                      </a:r>
                      <a:endParaRPr lang="en-US" dirty="0">
                        <a:solidFill>
                          <a:schemeClr val="bg1"/>
                        </a:solidFill>
                        <a:effectLst/>
                      </a:endParaRPr>
                    </a:p>
                  </a:txBody>
                  <a:tcPr marL="38100" marR="38100" marT="38100" marB="38100"/>
                </a:tc>
                <a:tc>
                  <a:txBody>
                    <a:bodyPr/>
                    <a:lstStyle/>
                    <a:p>
                      <a:r>
                        <a:rPr lang="en-US" b="1" dirty="0">
                          <a:solidFill>
                            <a:schemeClr val="bg1"/>
                          </a:solidFill>
                          <a:effectLst/>
                          <a:latin typeface="Helvetica Neue" panose="02000503000000020004" pitchFamily="2" charset="0"/>
                        </a:rPr>
                        <a:t>Sentiment Analysis Perspective Using Supervised Machine Learning Method</a:t>
                      </a:r>
                      <a:endParaRPr lang="en-US" dirty="0">
                        <a:solidFill>
                          <a:schemeClr val="bg1"/>
                        </a:solidFill>
                        <a:effectLst/>
                      </a:endParaRPr>
                    </a:p>
                  </a:txBody>
                  <a:tcPr marL="38100" marR="38100" marT="38100" marB="38100"/>
                </a:tc>
                <a:extLst>
                  <a:ext uri="{0D108BD9-81ED-4DB2-BD59-A6C34878D82A}">
                    <a16:rowId xmlns:a16="http://schemas.microsoft.com/office/drawing/2014/main" val="3249824546"/>
                  </a:ext>
                </a:extLst>
              </a:tr>
              <a:tr h="1835239">
                <a:tc>
                  <a:txBody>
                    <a:bodyPr/>
                    <a:lstStyle/>
                    <a:p>
                      <a:r>
                        <a:rPr lang="en-US" b="1" dirty="0">
                          <a:solidFill>
                            <a:srgbClr val="000000"/>
                          </a:solidFill>
                          <a:effectLst/>
                          <a:latin typeface="Helvetica Neue" panose="02000503000000020004" pitchFamily="2" charset="0"/>
                        </a:rPr>
                        <a:t>Methodologies</a:t>
                      </a:r>
                      <a:endParaRPr lang="en-US" dirty="0">
                        <a:effectLst/>
                      </a:endParaRPr>
                    </a:p>
                  </a:txBody>
                  <a:tcPr marL="38100" marR="38100" marT="38100" marB="38100"/>
                </a:tc>
                <a:tc>
                  <a:txBody>
                    <a:bodyPr/>
                    <a:lstStyle/>
                    <a:p>
                      <a:r>
                        <a:rPr lang="en-US">
                          <a:solidFill>
                            <a:srgbClr val="000000"/>
                          </a:solidFill>
                          <a:effectLst/>
                          <a:latin typeface="Helvetica Neue" panose="02000503000000020004" pitchFamily="2" charset="0"/>
                        </a:rPr>
                        <a:t>Conceptual frameworks and examples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Multimodal systems (speech, facial expressions, body gestures)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Word embeddings, RNNs, CNNs, and autoencoders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Random Forest, Gradient Boosting, SVM, KNN, and Linear Regression</a:t>
                      </a:r>
                      <a:endParaRPr lang="en-US">
                        <a:effectLst/>
                      </a:endParaRPr>
                    </a:p>
                  </a:txBody>
                  <a:tcPr marL="38100" marR="38100" marT="38100" marB="38100"/>
                </a:tc>
                <a:extLst>
                  <a:ext uri="{0D108BD9-81ED-4DB2-BD59-A6C34878D82A}">
                    <a16:rowId xmlns:a16="http://schemas.microsoft.com/office/drawing/2014/main" val="175305266"/>
                  </a:ext>
                </a:extLst>
              </a:tr>
              <a:tr h="1545465">
                <a:tc>
                  <a:txBody>
                    <a:bodyPr/>
                    <a:lstStyle/>
                    <a:p>
                      <a:r>
                        <a:rPr lang="en-US" b="1">
                          <a:solidFill>
                            <a:srgbClr val="000000"/>
                          </a:solidFill>
                          <a:effectLst/>
                          <a:latin typeface="Helvetica Neue" panose="02000503000000020004" pitchFamily="2" charset="0"/>
                        </a:rPr>
                        <a:t>Applications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Human-computer interaction, autism, stress management</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Smart surveillance, VR, perceptual interfaces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Social media analysis, opinion mining, NLP advancements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Customer/employee feedback analysis for organizational improvement</a:t>
                      </a:r>
                      <a:endParaRPr lang="en-US">
                        <a:effectLst/>
                      </a:endParaRPr>
                    </a:p>
                  </a:txBody>
                  <a:tcPr marL="38100" marR="38100" marT="38100" marB="38100"/>
                </a:tc>
                <a:extLst>
                  <a:ext uri="{0D108BD9-81ED-4DB2-BD59-A6C34878D82A}">
                    <a16:rowId xmlns:a16="http://schemas.microsoft.com/office/drawing/2014/main" val="2774819795"/>
                  </a:ext>
                </a:extLst>
              </a:tr>
              <a:tr h="1255690">
                <a:tc>
                  <a:txBody>
                    <a:bodyPr/>
                    <a:lstStyle/>
                    <a:p>
                      <a:r>
                        <a:rPr lang="en-US" b="1">
                          <a:solidFill>
                            <a:srgbClr val="000000"/>
                          </a:solidFill>
                          <a:effectLst/>
                          <a:latin typeface="Helvetica Neue" panose="02000503000000020004" pitchFamily="2" charset="0"/>
                        </a:rPr>
                        <a:t>Challenges Addressed</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Measuring and interpreting emotions for technology use</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Data fusion, affect detection, and modeling</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Handling of contextual and nuanced sentiments in text</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Low accuracy in models and integration of lexicon approaches</a:t>
                      </a:r>
                      <a:endParaRPr lang="en-US">
                        <a:effectLst/>
                      </a:endParaRPr>
                    </a:p>
                  </a:txBody>
                  <a:tcPr marL="38100" marR="38100" marT="38100" marB="38100"/>
                </a:tc>
                <a:extLst>
                  <a:ext uri="{0D108BD9-81ED-4DB2-BD59-A6C34878D82A}">
                    <a16:rowId xmlns:a16="http://schemas.microsoft.com/office/drawing/2014/main" val="1166097172"/>
                  </a:ext>
                </a:extLst>
              </a:tr>
              <a:tr h="1255690">
                <a:tc>
                  <a:txBody>
                    <a:bodyPr/>
                    <a:lstStyle/>
                    <a:p>
                      <a:r>
                        <a:rPr lang="en-US" b="1">
                          <a:solidFill>
                            <a:srgbClr val="000000"/>
                          </a:solidFill>
                          <a:effectLst/>
                          <a:latin typeface="Helvetica Neue" panose="02000503000000020004" pitchFamily="2" charset="0"/>
                        </a:rPr>
                        <a:t>Future Directions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Integration of emotion into human-machine interaction</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Improvements in real-time affect systems, robust multimodal models</a:t>
                      </a:r>
                      <a:endParaRPr lang="en-US">
                        <a:effectLst/>
                      </a:endParaRPr>
                    </a:p>
                  </a:txBody>
                  <a:tcPr marL="38100" marR="38100" marT="38100" marB="38100"/>
                </a:tc>
                <a:tc>
                  <a:txBody>
                    <a:bodyPr/>
                    <a:lstStyle/>
                    <a:p>
                      <a:r>
                        <a:rPr lang="en-US">
                          <a:solidFill>
                            <a:srgbClr val="000000"/>
                          </a:solidFill>
                          <a:effectLst/>
                          <a:latin typeface="Helvetica Neue" panose="02000503000000020004" pitchFamily="2" charset="0"/>
                        </a:rPr>
                        <a:t>Advancing generalizability and contextual understanding in models</a:t>
                      </a:r>
                      <a:endParaRPr lang="en-US">
                        <a:effectLst/>
                      </a:endParaRPr>
                    </a:p>
                  </a:txBody>
                  <a:tcPr marL="38100" marR="38100" marT="38100" marB="38100"/>
                </a:tc>
                <a:tc>
                  <a:txBody>
                    <a:bodyPr/>
                    <a:lstStyle/>
                    <a:p>
                      <a:r>
                        <a:rPr lang="en-US" dirty="0">
                          <a:solidFill>
                            <a:srgbClr val="000000"/>
                          </a:solidFill>
                          <a:effectLst/>
                          <a:latin typeface="Helvetica Neue" panose="02000503000000020004" pitchFamily="2" charset="0"/>
                        </a:rPr>
                        <a:t>Enhancing accuracy with better models and large datasets</a:t>
                      </a:r>
                      <a:endParaRPr lang="en-US" dirty="0">
                        <a:effectLst/>
                      </a:endParaRPr>
                    </a:p>
                  </a:txBody>
                  <a:tcPr marL="38100" marR="38100" marT="38100" marB="38100"/>
                </a:tc>
                <a:extLst>
                  <a:ext uri="{0D108BD9-81ED-4DB2-BD59-A6C34878D82A}">
                    <a16:rowId xmlns:a16="http://schemas.microsoft.com/office/drawing/2014/main" val="117466075"/>
                  </a:ext>
                </a:extLst>
              </a:tr>
            </a:tbl>
          </a:graphicData>
        </a:graphic>
      </p:graphicFrame>
    </p:spTree>
    <p:extLst>
      <p:ext uri="{BB962C8B-B14F-4D97-AF65-F5344CB8AC3E}">
        <p14:creationId xmlns:p14="http://schemas.microsoft.com/office/powerpoint/2010/main" val="224251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TotalTime>
  <Words>860</Words>
  <Application>Microsoft Macintosh PowerPoint</Application>
  <PresentationFormat>Widescreen</PresentationFormat>
  <Paragraphs>98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.AppleSystemUIFont</vt:lpstr>
      <vt:lpstr>Aptos</vt:lpstr>
      <vt:lpstr>Aptos Display</vt:lpstr>
      <vt:lpstr>Arial</vt:lpstr>
      <vt:lpstr>Helvetica Neue</vt:lpstr>
      <vt:lpstr>Office Theme</vt:lpstr>
      <vt:lpstr>Supervised Learning for Sentiment Analysis  </vt:lpstr>
      <vt:lpstr>Sentiment Analysis</vt:lpstr>
      <vt:lpstr>What problem it solves</vt:lpstr>
      <vt:lpstr>Challenges</vt:lpstr>
      <vt:lpstr>Search Methodology &amp; Criteria</vt:lpstr>
      <vt:lpstr>Preliminary Terms</vt:lpstr>
      <vt:lpstr>Document Comparison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Alberto Portilla López</dc:creator>
  <cp:lastModifiedBy>Luis Alberto Portilla López</cp:lastModifiedBy>
  <cp:revision>5</cp:revision>
  <dcterms:created xsi:type="dcterms:W3CDTF">2024-11-20T22:32:03Z</dcterms:created>
  <dcterms:modified xsi:type="dcterms:W3CDTF">2024-11-21T01:36:23Z</dcterms:modified>
</cp:coreProperties>
</file>