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70" r:id="rId3"/>
    <p:sldId id="259" r:id="rId4"/>
    <p:sldId id="273" r:id="rId5"/>
    <p:sldId id="266" r:id="rId6"/>
    <p:sldId id="280" r:id="rId7"/>
    <p:sldId id="275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25"/>
    <p:restoredTop sz="94684"/>
  </p:normalViewPr>
  <p:slideViewPr>
    <p:cSldViewPr snapToGrid="0">
      <p:cViewPr varScale="1">
        <p:scale>
          <a:sx n="114" d="100"/>
          <a:sy n="114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7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7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D60806-9D3A-4524-889E-7392E70ED492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57A3B3-A848-46E5-AD8D-91524E90A3D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b="1" dirty="0">
              <a:solidFill>
                <a:schemeClr val="bg1"/>
              </a:solidFill>
            </a:rPr>
            <a:t>Keyword Search</a:t>
          </a:r>
          <a:endParaRPr lang="en-US" sz="1050" b="1" dirty="0">
            <a:solidFill>
              <a:schemeClr val="bg1"/>
            </a:solidFill>
          </a:endParaRPr>
        </a:p>
      </dgm:t>
    </dgm:pt>
    <dgm:pt modelId="{1117DCCF-BBD7-421D-85A3-C6B24647AB76}" type="parTrans" cxnId="{502577A3-96C8-44AE-A195-38866DE129B3}">
      <dgm:prSet/>
      <dgm:spPr/>
      <dgm:t>
        <a:bodyPr/>
        <a:lstStyle/>
        <a:p>
          <a:endParaRPr lang="en-US"/>
        </a:p>
      </dgm:t>
    </dgm:pt>
    <dgm:pt modelId="{85E4E78A-0457-4E0B-B3FC-DC7C814DBC64}" type="sibTrans" cxnId="{502577A3-96C8-44AE-A195-38866DE129B3}">
      <dgm:prSet/>
      <dgm:spPr/>
      <dgm:t>
        <a:bodyPr/>
        <a:lstStyle/>
        <a:p>
          <a:endParaRPr lang="en-US"/>
        </a:p>
      </dgm:t>
    </dgm:pt>
    <dgm:pt modelId="{302D1406-6CF6-4AD5-ADC8-9506F60731F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b="1" dirty="0">
              <a:solidFill>
                <a:schemeClr val="bg1"/>
              </a:solidFill>
            </a:rPr>
            <a:t>Boolean Search</a:t>
          </a:r>
          <a:endParaRPr lang="en-US" sz="2000" dirty="0">
            <a:solidFill>
              <a:schemeClr val="bg1"/>
            </a:solidFill>
          </a:endParaRPr>
        </a:p>
      </dgm:t>
    </dgm:pt>
    <dgm:pt modelId="{D7E024EF-C82F-40A8-9CDF-3AE6404F240B}" type="parTrans" cxnId="{1A35CF1A-4309-4324-9B8F-9BB68D788460}">
      <dgm:prSet/>
      <dgm:spPr/>
      <dgm:t>
        <a:bodyPr/>
        <a:lstStyle/>
        <a:p>
          <a:endParaRPr lang="en-US"/>
        </a:p>
      </dgm:t>
    </dgm:pt>
    <dgm:pt modelId="{F33724C6-6557-4E56-9FCB-FCCCCBBBE94A}" type="sibTrans" cxnId="{1A35CF1A-4309-4324-9B8F-9BB68D788460}">
      <dgm:prSet/>
      <dgm:spPr/>
      <dgm:t>
        <a:bodyPr/>
        <a:lstStyle/>
        <a:p>
          <a:endParaRPr lang="en-US"/>
        </a:p>
      </dgm:t>
    </dgm:pt>
    <dgm:pt modelId="{E952766D-3771-436C-AADB-CB81188F4A5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sz="1400" dirty="0">
            <a:solidFill>
              <a:schemeClr val="bg1"/>
            </a:solidFill>
          </a:endParaRPr>
        </a:p>
      </dgm:t>
    </dgm:pt>
    <dgm:pt modelId="{0C7EE04C-F10C-482A-AE57-C41F86ACB1C2}" type="sibTrans" cxnId="{F2138F9C-8112-4CC9-9EFF-71D08059FF65}">
      <dgm:prSet/>
      <dgm:spPr/>
      <dgm:t>
        <a:bodyPr/>
        <a:lstStyle/>
        <a:p>
          <a:endParaRPr lang="en-US"/>
        </a:p>
      </dgm:t>
    </dgm:pt>
    <dgm:pt modelId="{E92B0170-873C-4CA9-BA49-64A2F8339E7D}" type="parTrans" cxnId="{F2138F9C-8112-4CC9-9EFF-71D08059FF65}">
      <dgm:prSet/>
      <dgm:spPr/>
      <dgm:t>
        <a:bodyPr/>
        <a:lstStyle/>
        <a:p>
          <a:endParaRPr lang="en-US"/>
        </a:p>
      </dgm:t>
    </dgm:pt>
    <dgm:pt modelId="{52203037-182C-48EE-932A-A3D2B89F2DFC}" type="pres">
      <dgm:prSet presAssocID="{FAD60806-9D3A-4524-889E-7392E70ED492}" presName="root" presStyleCnt="0">
        <dgm:presLayoutVars>
          <dgm:dir/>
          <dgm:resizeHandles val="exact"/>
        </dgm:presLayoutVars>
      </dgm:prSet>
      <dgm:spPr/>
    </dgm:pt>
    <dgm:pt modelId="{112291B3-AA7E-4840-A7AB-29912A9AB0CD}" type="pres">
      <dgm:prSet presAssocID="{B357A3B3-A848-46E5-AD8D-91524E90A3DE}" presName="compNode" presStyleCnt="0"/>
      <dgm:spPr/>
    </dgm:pt>
    <dgm:pt modelId="{6B4409C4-B009-411F-BDF0-B6CD767C4FFC}" type="pres">
      <dgm:prSet presAssocID="{B357A3B3-A848-46E5-AD8D-91524E90A3DE}" presName="iconBgRect" presStyleLbl="bgShp" presStyleIdx="0" presStyleCnt="3" custScaleX="83339" custScaleY="83259" custLinFactNeighborX="-47973" custLinFactNeighborY="40175"/>
      <dgm:spPr/>
    </dgm:pt>
    <dgm:pt modelId="{5F15150B-A46C-4337-B4B6-6633948E6229}" type="pres">
      <dgm:prSet presAssocID="{B357A3B3-A848-46E5-AD8D-91524E90A3DE}" presName="iconRect" presStyleLbl="node1" presStyleIdx="0" presStyleCnt="3" custScaleX="83339" custScaleY="83259" custLinFactNeighborX="-88027" custLinFactNeighborY="7129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 with solid fill"/>
        </a:ext>
      </dgm:extLst>
    </dgm:pt>
    <dgm:pt modelId="{6A9D67E7-C7FB-4084-B310-AC6A7E389E95}" type="pres">
      <dgm:prSet presAssocID="{B357A3B3-A848-46E5-AD8D-91524E90A3DE}" presName="spaceRect" presStyleCnt="0"/>
      <dgm:spPr/>
    </dgm:pt>
    <dgm:pt modelId="{9C1FC3F9-89CD-4577-9916-5F048C3E442E}" type="pres">
      <dgm:prSet presAssocID="{B357A3B3-A848-46E5-AD8D-91524E90A3DE}" presName="textRect" presStyleLbl="revTx" presStyleIdx="0" presStyleCnt="3" custScaleX="87738" custLinFactY="-38061" custLinFactNeighborX="47904" custLinFactNeighborY="-100000">
        <dgm:presLayoutVars>
          <dgm:chMax val="1"/>
          <dgm:chPref val="1"/>
        </dgm:presLayoutVars>
      </dgm:prSet>
      <dgm:spPr/>
    </dgm:pt>
    <dgm:pt modelId="{97C6C039-C849-43C5-B7EE-B5772D6B59A8}" type="pres">
      <dgm:prSet presAssocID="{85E4E78A-0457-4E0B-B3FC-DC7C814DBC64}" presName="sibTrans" presStyleCnt="0"/>
      <dgm:spPr/>
    </dgm:pt>
    <dgm:pt modelId="{E1BEB7B8-E1B9-46FA-8F6A-435389AC1ED3}" type="pres">
      <dgm:prSet presAssocID="{302D1406-6CF6-4AD5-ADC8-9506F60731FE}" presName="compNode" presStyleCnt="0"/>
      <dgm:spPr/>
    </dgm:pt>
    <dgm:pt modelId="{0C0612F7-E9EB-4A04-BFD6-D6C82E19B21E}" type="pres">
      <dgm:prSet presAssocID="{302D1406-6CF6-4AD5-ADC8-9506F60731FE}" presName="iconBgRect" presStyleLbl="bgShp" presStyleIdx="1" presStyleCnt="3" custScaleX="69121" custScaleY="68222" custLinFactX="-100000" custLinFactY="30108" custLinFactNeighborX="-133103" custLinFactNeighborY="100000"/>
      <dgm:spPr/>
    </dgm:pt>
    <dgm:pt modelId="{4FB0A0F7-41FC-4C94-AA75-60F9DD45D71E}" type="pres">
      <dgm:prSet presAssocID="{302D1406-6CF6-4AD5-ADC8-9506F60731FE}" presName="iconRect" presStyleLbl="node1" presStyleIdx="1" presStyleCnt="3" custScaleX="65314" custScaleY="68222" custLinFactX="-200000" custLinFactY="100000" custLinFactNeighborX="-207436" custLinFactNeighborY="13015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000" r="-2000"/>
          </a:stretch>
        </a:blipFill>
      </dgm:spPr>
      <dgm:extLst>
        <a:ext uri="{E40237B7-FDA0-4F09-8148-C483321AD2D9}">
          <dgm14:cNvPr xmlns:dgm14="http://schemas.microsoft.com/office/drawing/2010/diagram" id="0" name="" descr="Venn diagram with solid fill"/>
        </a:ext>
      </dgm:extLst>
    </dgm:pt>
    <dgm:pt modelId="{BEED5897-FB8A-49C6-BFD5-72BDAC76100A}" type="pres">
      <dgm:prSet presAssocID="{302D1406-6CF6-4AD5-ADC8-9506F60731FE}" presName="spaceRect" presStyleCnt="0"/>
      <dgm:spPr/>
    </dgm:pt>
    <dgm:pt modelId="{2D454331-ABF9-4C75-8E20-E9C32ADB1A56}" type="pres">
      <dgm:prSet presAssocID="{302D1406-6CF6-4AD5-ADC8-9506F60731FE}" presName="textRect" presStyleLbl="revTx" presStyleIdx="1" presStyleCnt="3" custLinFactY="17304" custLinFactNeighborX="-84291" custLinFactNeighborY="100000">
        <dgm:presLayoutVars>
          <dgm:chMax val="1"/>
          <dgm:chPref val="1"/>
        </dgm:presLayoutVars>
      </dgm:prSet>
      <dgm:spPr/>
    </dgm:pt>
    <dgm:pt modelId="{2E929313-7127-4F72-B790-EEE3DCD61F58}" type="pres">
      <dgm:prSet presAssocID="{F33724C6-6557-4E56-9FCB-FCCCCBBBE94A}" presName="sibTrans" presStyleCnt="0"/>
      <dgm:spPr/>
    </dgm:pt>
    <dgm:pt modelId="{0EE15607-47FE-40F2-A373-481E1F1DE62A}" type="pres">
      <dgm:prSet presAssocID="{E952766D-3771-436C-AADB-CB81188F4A56}" presName="compNode" presStyleCnt="0"/>
      <dgm:spPr/>
    </dgm:pt>
    <dgm:pt modelId="{68D7AA41-7778-4EB4-9B3C-C1D9BF438C2F}" type="pres">
      <dgm:prSet presAssocID="{E952766D-3771-436C-AADB-CB81188F4A56}" presName="iconBgRect" presStyleLbl="bgShp" presStyleIdx="2" presStyleCnt="3" custScaleX="66623" custScaleY="66623" custLinFactX="-90924" custLinFactNeighborX="-100000" custLinFactNeighborY="-45815"/>
      <dgm:spPr/>
    </dgm:pt>
    <dgm:pt modelId="{D5411581-556C-4BF0-967F-2F2E36802954}" type="pres">
      <dgm:prSet presAssocID="{E952766D-3771-436C-AADB-CB81188F4A56}" presName="iconRect" presStyleLbl="node1" presStyleIdx="2" presStyleCnt="3" custScaleX="65314" custScaleY="65314" custLinFactX="-135714" custLinFactNeighborX="-200000" custLinFactNeighborY="-8091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78986BEE-2563-4A63-8D6E-CA2B640DB3A8}" type="pres">
      <dgm:prSet presAssocID="{E952766D-3771-436C-AADB-CB81188F4A56}" presName="spaceRect" presStyleCnt="0"/>
      <dgm:spPr/>
    </dgm:pt>
    <dgm:pt modelId="{D8B4850B-88C4-4CE5-B30E-480715CE5D59}" type="pres">
      <dgm:prSet presAssocID="{E952766D-3771-436C-AADB-CB81188F4A56}" presName="textRect" presStyleLbl="revTx" presStyleIdx="2" presStyleCnt="3" custLinFactY="-4699" custLinFactNeighborX="-38125" custLinFactNeighborY="-100000">
        <dgm:presLayoutVars>
          <dgm:chMax val="1"/>
          <dgm:chPref val="1"/>
        </dgm:presLayoutVars>
      </dgm:prSet>
      <dgm:spPr/>
    </dgm:pt>
  </dgm:ptLst>
  <dgm:cxnLst>
    <dgm:cxn modelId="{1A35CF1A-4309-4324-9B8F-9BB68D788460}" srcId="{FAD60806-9D3A-4524-889E-7392E70ED492}" destId="{302D1406-6CF6-4AD5-ADC8-9506F60731FE}" srcOrd="1" destOrd="0" parTransId="{D7E024EF-C82F-40A8-9CDF-3AE6404F240B}" sibTransId="{F33724C6-6557-4E56-9FCB-FCCCCBBBE94A}"/>
    <dgm:cxn modelId="{13472E7E-FDC0-B044-84C5-5B4EFAC6068E}" type="presOf" srcId="{B357A3B3-A848-46E5-AD8D-91524E90A3DE}" destId="{9C1FC3F9-89CD-4577-9916-5F048C3E442E}" srcOrd="0" destOrd="0" presId="urn:microsoft.com/office/officeart/2018/5/layout/IconCircleLabelList"/>
    <dgm:cxn modelId="{F2138F9C-8112-4CC9-9EFF-71D08059FF65}" srcId="{FAD60806-9D3A-4524-889E-7392E70ED492}" destId="{E952766D-3771-436C-AADB-CB81188F4A56}" srcOrd="2" destOrd="0" parTransId="{E92B0170-873C-4CA9-BA49-64A2F8339E7D}" sibTransId="{0C7EE04C-F10C-482A-AE57-C41F86ACB1C2}"/>
    <dgm:cxn modelId="{502577A3-96C8-44AE-A195-38866DE129B3}" srcId="{FAD60806-9D3A-4524-889E-7392E70ED492}" destId="{B357A3B3-A848-46E5-AD8D-91524E90A3DE}" srcOrd="0" destOrd="0" parTransId="{1117DCCF-BBD7-421D-85A3-C6B24647AB76}" sibTransId="{85E4E78A-0457-4E0B-B3FC-DC7C814DBC64}"/>
    <dgm:cxn modelId="{C7A0F0AC-96CF-4543-A589-871194EBB277}" type="presOf" srcId="{E952766D-3771-436C-AADB-CB81188F4A56}" destId="{D8B4850B-88C4-4CE5-B30E-480715CE5D59}" srcOrd="0" destOrd="0" presId="urn:microsoft.com/office/officeart/2018/5/layout/IconCircleLabelList"/>
    <dgm:cxn modelId="{E4E4E5AF-EE2F-754C-923A-CF28F0A62A5C}" type="presOf" srcId="{302D1406-6CF6-4AD5-ADC8-9506F60731FE}" destId="{2D454331-ABF9-4C75-8E20-E9C32ADB1A56}" srcOrd="0" destOrd="0" presId="urn:microsoft.com/office/officeart/2018/5/layout/IconCircleLabelList"/>
    <dgm:cxn modelId="{123DD5D9-F419-C74E-89A2-97A5504FDDCB}" type="presOf" srcId="{FAD60806-9D3A-4524-889E-7392E70ED492}" destId="{52203037-182C-48EE-932A-A3D2B89F2DFC}" srcOrd="0" destOrd="0" presId="urn:microsoft.com/office/officeart/2018/5/layout/IconCircleLabelList"/>
    <dgm:cxn modelId="{9EF21852-518D-A24E-BE05-1D5DE9C3EBAC}" type="presParOf" srcId="{52203037-182C-48EE-932A-A3D2B89F2DFC}" destId="{112291B3-AA7E-4840-A7AB-29912A9AB0CD}" srcOrd="0" destOrd="0" presId="urn:microsoft.com/office/officeart/2018/5/layout/IconCircleLabelList"/>
    <dgm:cxn modelId="{B15BF9E0-2423-5B4B-BFBA-445CF4EA6B22}" type="presParOf" srcId="{112291B3-AA7E-4840-A7AB-29912A9AB0CD}" destId="{6B4409C4-B009-411F-BDF0-B6CD767C4FFC}" srcOrd="0" destOrd="0" presId="urn:microsoft.com/office/officeart/2018/5/layout/IconCircleLabelList"/>
    <dgm:cxn modelId="{B3F47C16-6A0D-824F-BD92-C1356CDD949D}" type="presParOf" srcId="{112291B3-AA7E-4840-A7AB-29912A9AB0CD}" destId="{5F15150B-A46C-4337-B4B6-6633948E6229}" srcOrd="1" destOrd="0" presId="urn:microsoft.com/office/officeart/2018/5/layout/IconCircleLabelList"/>
    <dgm:cxn modelId="{A710C13F-3A75-0A44-B288-89F7AC48CEED}" type="presParOf" srcId="{112291B3-AA7E-4840-A7AB-29912A9AB0CD}" destId="{6A9D67E7-C7FB-4084-B310-AC6A7E389E95}" srcOrd="2" destOrd="0" presId="urn:microsoft.com/office/officeart/2018/5/layout/IconCircleLabelList"/>
    <dgm:cxn modelId="{E0D25AE4-FAED-AC49-B3D8-B2BBCFEFA641}" type="presParOf" srcId="{112291B3-AA7E-4840-A7AB-29912A9AB0CD}" destId="{9C1FC3F9-89CD-4577-9916-5F048C3E442E}" srcOrd="3" destOrd="0" presId="urn:microsoft.com/office/officeart/2018/5/layout/IconCircleLabelList"/>
    <dgm:cxn modelId="{B36E78A6-FF71-D948-9220-2521B61032CE}" type="presParOf" srcId="{52203037-182C-48EE-932A-A3D2B89F2DFC}" destId="{97C6C039-C849-43C5-B7EE-B5772D6B59A8}" srcOrd="1" destOrd="0" presId="urn:microsoft.com/office/officeart/2018/5/layout/IconCircleLabelList"/>
    <dgm:cxn modelId="{AA8F1A1A-3616-C141-A6DB-770BD8C40751}" type="presParOf" srcId="{52203037-182C-48EE-932A-A3D2B89F2DFC}" destId="{E1BEB7B8-E1B9-46FA-8F6A-435389AC1ED3}" srcOrd="2" destOrd="0" presId="urn:microsoft.com/office/officeart/2018/5/layout/IconCircleLabelList"/>
    <dgm:cxn modelId="{B459EDDF-4461-2E49-9477-5F76C35425B0}" type="presParOf" srcId="{E1BEB7B8-E1B9-46FA-8F6A-435389AC1ED3}" destId="{0C0612F7-E9EB-4A04-BFD6-D6C82E19B21E}" srcOrd="0" destOrd="0" presId="urn:microsoft.com/office/officeart/2018/5/layout/IconCircleLabelList"/>
    <dgm:cxn modelId="{86794ABC-FC81-8943-9C22-8DA6ABF137C4}" type="presParOf" srcId="{E1BEB7B8-E1B9-46FA-8F6A-435389AC1ED3}" destId="{4FB0A0F7-41FC-4C94-AA75-60F9DD45D71E}" srcOrd="1" destOrd="0" presId="urn:microsoft.com/office/officeart/2018/5/layout/IconCircleLabelList"/>
    <dgm:cxn modelId="{13262845-1E6A-1D46-A6AA-7C984DFB7694}" type="presParOf" srcId="{E1BEB7B8-E1B9-46FA-8F6A-435389AC1ED3}" destId="{BEED5897-FB8A-49C6-BFD5-72BDAC76100A}" srcOrd="2" destOrd="0" presId="urn:microsoft.com/office/officeart/2018/5/layout/IconCircleLabelList"/>
    <dgm:cxn modelId="{99E54EC0-AD55-7A42-9FBF-E35BC7A4E14F}" type="presParOf" srcId="{E1BEB7B8-E1B9-46FA-8F6A-435389AC1ED3}" destId="{2D454331-ABF9-4C75-8E20-E9C32ADB1A56}" srcOrd="3" destOrd="0" presId="urn:microsoft.com/office/officeart/2018/5/layout/IconCircleLabelList"/>
    <dgm:cxn modelId="{199F65B9-0F94-EE40-9770-781387AD860B}" type="presParOf" srcId="{52203037-182C-48EE-932A-A3D2B89F2DFC}" destId="{2E929313-7127-4F72-B790-EEE3DCD61F58}" srcOrd="3" destOrd="0" presId="urn:microsoft.com/office/officeart/2018/5/layout/IconCircleLabelList"/>
    <dgm:cxn modelId="{3DA7491C-9465-5740-AF6C-4FFC416DEFE0}" type="presParOf" srcId="{52203037-182C-48EE-932A-A3D2B89F2DFC}" destId="{0EE15607-47FE-40F2-A373-481E1F1DE62A}" srcOrd="4" destOrd="0" presId="urn:microsoft.com/office/officeart/2018/5/layout/IconCircleLabelList"/>
    <dgm:cxn modelId="{3CB44A7F-F018-0944-B710-FEBFA73C8073}" type="presParOf" srcId="{0EE15607-47FE-40F2-A373-481E1F1DE62A}" destId="{68D7AA41-7778-4EB4-9B3C-C1D9BF438C2F}" srcOrd="0" destOrd="0" presId="urn:microsoft.com/office/officeart/2018/5/layout/IconCircleLabelList"/>
    <dgm:cxn modelId="{A9E4DC0A-A83C-7743-9CDF-AF6C25A466EA}" type="presParOf" srcId="{0EE15607-47FE-40F2-A373-481E1F1DE62A}" destId="{D5411581-556C-4BF0-967F-2F2E36802954}" srcOrd="1" destOrd="0" presId="urn:microsoft.com/office/officeart/2018/5/layout/IconCircleLabelList"/>
    <dgm:cxn modelId="{0EBFE7C0-F798-5048-AEC4-DC570652E0DB}" type="presParOf" srcId="{0EE15607-47FE-40F2-A373-481E1F1DE62A}" destId="{78986BEE-2563-4A63-8D6E-CA2B640DB3A8}" srcOrd="2" destOrd="0" presId="urn:microsoft.com/office/officeart/2018/5/layout/IconCircleLabelList"/>
    <dgm:cxn modelId="{54AB1F2D-BF70-CF4E-B78C-F84178823A69}" type="presParOf" srcId="{0EE15607-47FE-40F2-A373-481E1F1DE62A}" destId="{D8B4850B-88C4-4CE5-B30E-480715CE5D5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BF3B28-D09F-484F-AB2E-EDA9F48E073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388687-7076-48C9-B7D5-ADB82C16BA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• Initial review of abstracts to assess relevance based on the title, publication venue, and year.</a:t>
          </a:r>
          <a:endParaRPr lang="en-US" dirty="0"/>
        </a:p>
      </dgm:t>
    </dgm:pt>
    <dgm:pt modelId="{E6B8640D-880B-4814-8A7C-2B7D179C64D6}" type="parTrans" cxnId="{96F1CC45-7993-494D-9EC8-5618C7CE4A73}">
      <dgm:prSet/>
      <dgm:spPr/>
      <dgm:t>
        <a:bodyPr/>
        <a:lstStyle/>
        <a:p>
          <a:endParaRPr lang="en-US"/>
        </a:p>
      </dgm:t>
    </dgm:pt>
    <dgm:pt modelId="{AB40A6A4-5047-4AFA-8F65-C7D904C07949}" type="sibTrans" cxnId="{96F1CC45-7993-494D-9EC8-5618C7CE4A73}">
      <dgm:prSet/>
      <dgm:spPr/>
      <dgm:t>
        <a:bodyPr/>
        <a:lstStyle/>
        <a:p>
          <a:endParaRPr lang="en-US"/>
        </a:p>
      </dgm:t>
    </dgm:pt>
    <dgm:pt modelId="{97A5D9B1-C3BC-4E17-B71C-B01A69D50C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• Direct and indirect relevance to the paper being cross-referenced through the abstract.</a:t>
          </a:r>
          <a:endParaRPr lang="en-US" dirty="0"/>
        </a:p>
      </dgm:t>
    </dgm:pt>
    <dgm:pt modelId="{EA1D5892-0FFD-495F-AE6D-9299C5EEEB1C}" type="parTrans" cxnId="{A3738B24-8A2A-4B64-BFDC-E7A7F1672AE5}">
      <dgm:prSet/>
      <dgm:spPr/>
      <dgm:t>
        <a:bodyPr/>
        <a:lstStyle/>
        <a:p>
          <a:endParaRPr lang="en-US"/>
        </a:p>
      </dgm:t>
    </dgm:pt>
    <dgm:pt modelId="{EF58D0E9-11D8-4690-80CD-D259AE43F651}" type="sibTrans" cxnId="{A3738B24-8A2A-4B64-BFDC-E7A7F1672AE5}">
      <dgm:prSet/>
      <dgm:spPr/>
      <dgm:t>
        <a:bodyPr/>
        <a:lstStyle/>
        <a:p>
          <a:endParaRPr lang="en-US"/>
        </a:p>
      </dgm:t>
    </dgm:pt>
    <dgm:pt modelId="{D5C722EE-911F-4C45-934E-74C27C3108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• Consideration of the number of citations and field-weighted citation impact (</a:t>
          </a:r>
          <a:r>
            <a:rPr lang="en-US" b="1" i="0" baseline="0" dirty="0" err="1"/>
            <a:t>fwci</a:t>
          </a:r>
          <a:r>
            <a:rPr lang="en-US" b="1" i="0" baseline="0" dirty="0"/>
            <a:t>), a metric that measures the citation impact of a paper adjusted for disciplinary differences.</a:t>
          </a:r>
          <a:endParaRPr lang="en-US" dirty="0"/>
        </a:p>
      </dgm:t>
    </dgm:pt>
    <dgm:pt modelId="{FB2B5529-B5A8-4265-BE47-0FA97C7F324A}" type="parTrans" cxnId="{50D1D7FB-0288-4219-A5C6-42E5095C00A6}">
      <dgm:prSet/>
      <dgm:spPr/>
      <dgm:t>
        <a:bodyPr/>
        <a:lstStyle/>
        <a:p>
          <a:endParaRPr lang="en-US"/>
        </a:p>
      </dgm:t>
    </dgm:pt>
    <dgm:pt modelId="{8061043D-1580-4169-8C5E-ECE1F9B75E36}" type="sibTrans" cxnId="{50D1D7FB-0288-4219-A5C6-42E5095C00A6}">
      <dgm:prSet/>
      <dgm:spPr/>
      <dgm:t>
        <a:bodyPr/>
        <a:lstStyle/>
        <a:p>
          <a:endParaRPr lang="en-US"/>
        </a:p>
      </dgm:t>
    </dgm:pt>
    <dgm:pt modelId="{9788DDEF-5757-4C01-9999-904DB4044DBB}" type="pres">
      <dgm:prSet presAssocID="{E7BF3B28-D09F-484F-AB2E-EDA9F48E0737}" presName="root" presStyleCnt="0">
        <dgm:presLayoutVars>
          <dgm:dir/>
          <dgm:resizeHandles val="exact"/>
        </dgm:presLayoutVars>
      </dgm:prSet>
      <dgm:spPr/>
    </dgm:pt>
    <dgm:pt modelId="{8CB40BC5-CB08-4F45-9011-9942F755A8B6}" type="pres">
      <dgm:prSet presAssocID="{18388687-7076-48C9-B7D5-ADB82C16BA66}" presName="compNode" presStyleCnt="0"/>
      <dgm:spPr/>
    </dgm:pt>
    <dgm:pt modelId="{3F392F33-B952-45CF-B7F5-8276A7E22DFF}" type="pres">
      <dgm:prSet presAssocID="{18388687-7076-48C9-B7D5-ADB82C16BA66}" presName="bgRect" presStyleLbl="bgShp" presStyleIdx="0" presStyleCnt="3"/>
      <dgm:spPr/>
    </dgm:pt>
    <dgm:pt modelId="{691ECF17-FECE-4F2F-B41C-A823060FDB05}" type="pres">
      <dgm:prSet presAssocID="{18388687-7076-48C9-B7D5-ADB82C16BA6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B2CF4673-7746-4017-A32B-56190FD2FD61}" type="pres">
      <dgm:prSet presAssocID="{18388687-7076-48C9-B7D5-ADB82C16BA66}" presName="spaceRect" presStyleCnt="0"/>
      <dgm:spPr/>
    </dgm:pt>
    <dgm:pt modelId="{2916D143-DDB4-4185-8EBA-B6CA970CC10E}" type="pres">
      <dgm:prSet presAssocID="{18388687-7076-48C9-B7D5-ADB82C16BA66}" presName="parTx" presStyleLbl="revTx" presStyleIdx="0" presStyleCnt="3">
        <dgm:presLayoutVars>
          <dgm:chMax val="0"/>
          <dgm:chPref val="0"/>
        </dgm:presLayoutVars>
      </dgm:prSet>
      <dgm:spPr/>
    </dgm:pt>
    <dgm:pt modelId="{B596EBF9-A7EC-4255-B632-D9CC764CF483}" type="pres">
      <dgm:prSet presAssocID="{AB40A6A4-5047-4AFA-8F65-C7D904C07949}" presName="sibTrans" presStyleCnt="0"/>
      <dgm:spPr/>
    </dgm:pt>
    <dgm:pt modelId="{C277B2E8-B06C-435F-9C63-A33033127E40}" type="pres">
      <dgm:prSet presAssocID="{97A5D9B1-C3BC-4E17-B71C-B01A69D50C55}" presName="compNode" presStyleCnt="0"/>
      <dgm:spPr/>
    </dgm:pt>
    <dgm:pt modelId="{F4B3F7DC-A383-42FB-922C-6537355C9D1B}" type="pres">
      <dgm:prSet presAssocID="{97A5D9B1-C3BC-4E17-B71C-B01A69D50C55}" presName="bgRect" presStyleLbl="bgShp" presStyleIdx="1" presStyleCnt="3" custLinFactNeighborX="-2689" custLinFactNeighborY="1246"/>
      <dgm:spPr/>
    </dgm:pt>
    <dgm:pt modelId="{1AF5155C-9C84-4DCF-A5A7-E8089EF95147}" type="pres">
      <dgm:prSet presAssocID="{97A5D9B1-C3BC-4E17-B71C-B01A69D50C5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3BC5B6B7-775C-4067-A187-EE79347ECF98}" type="pres">
      <dgm:prSet presAssocID="{97A5D9B1-C3BC-4E17-B71C-B01A69D50C55}" presName="spaceRect" presStyleCnt="0"/>
      <dgm:spPr/>
    </dgm:pt>
    <dgm:pt modelId="{8372476D-0E6B-40C1-8ED7-0AEBB3DF160F}" type="pres">
      <dgm:prSet presAssocID="{97A5D9B1-C3BC-4E17-B71C-B01A69D50C55}" presName="parTx" presStyleLbl="revTx" presStyleIdx="1" presStyleCnt="3">
        <dgm:presLayoutVars>
          <dgm:chMax val="0"/>
          <dgm:chPref val="0"/>
        </dgm:presLayoutVars>
      </dgm:prSet>
      <dgm:spPr/>
    </dgm:pt>
    <dgm:pt modelId="{4DD32247-AEB2-4732-88DC-087B23CB8D13}" type="pres">
      <dgm:prSet presAssocID="{EF58D0E9-11D8-4690-80CD-D259AE43F651}" presName="sibTrans" presStyleCnt="0"/>
      <dgm:spPr/>
    </dgm:pt>
    <dgm:pt modelId="{52DC351E-EE85-4FC7-B257-CF00D7DDD806}" type="pres">
      <dgm:prSet presAssocID="{D5C722EE-911F-4C45-934E-74C27C31083F}" presName="compNode" presStyleCnt="0"/>
      <dgm:spPr/>
    </dgm:pt>
    <dgm:pt modelId="{8B459797-E878-4CDF-98B6-5A1AE6C90AF0}" type="pres">
      <dgm:prSet presAssocID="{D5C722EE-911F-4C45-934E-74C27C31083F}" presName="bgRect" presStyleLbl="bgShp" presStyleIdx="2" presStyleCnt="3"/>
      <dgm:spPr/>
    </dgm:pt>
    <dgm:pt modelId="{A66FB544-6D3F-469C-A3C1-F945D9C9330E}" type="pres">
      <dgm:prSet presAssocID="{D5C722EE-911F-4C45-934E-74C27C3108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20E707AC-128E-4495-8AE4-8896BC017539}" type="pres">
      <dgm:prSet presAssocID="{D5C722EE-911F-4C45-934E-74C27C31083F}" presName="spaceRect" presStyleCnt="0"/>
      <dgm:spPr/>
    </dgm:pt>
    <dgm:pt modelId="{F0503A7D-75C9-488F-91BA-1AA9B399E30A}" type="pres">
      <dgm:prSet presAssocID="{D5C722EE-911F-4C45-934E-74C27C31083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3738B24-8A2A-4B64-BFDC-E7A7F1672AE5}" srcId="{E7BF3B28-D09F-484F-AB2E-EDA9F48E0737}" destId="{97A5D9B1-C3BC-4E17-B71C-B01A69D50C55}" srcOrd="1" destOrd="0" parTransId="{EA1D5892-0FFD-495F-AE6D-9299C5EEEB1C}" sibTransId="{EF58D0E9-11D8-4690-80CD-D259AE43F651}"/>
    <dgm:cxn modelId="{96F1CC45-7993-494D-9EC8-5618C7CE4A73}" srcId="{E7BF3B28-D09F-484F-AB2E-EDA9F48E0737}" destId="{18388687-7076-48C9-B7D5-ADB82C16BA66}" srcOrd="0" destOrd="0" parTransId="{E6B8640D-880B-4814-8A7C-2B7D179C64D6}" sibTransId="{AB40A6A4-5047-4AFA-8F65-C7D904C07949}"/>
    <dgm:cxn modelId="{C8F79187-7D80-482E-8881-0B0D9F69D989}" type="presOf" srcId="{97A5D9B1-C3BC-4E17-B71C-B01A69D50C55}" destId="{8372476D-0E6B-40C1-8ED7-0AEBB3DF160F}" srcOrd="0" destOrd="0" presId="urn:microsoft.com/office/officeart/2018/2/layout/IconVerticalSolidList"/>
    <dgm:cxn modelId="{838889BA-33A2-4AD9-8A41-DA467656FC7C}" type="presOf" srcId="{18388687-7076-48C9-B7D5-ADB82C16BA66}" destId="{2916D143-DDB4-4185-8EBA-B6CA970CC10E}" srcOrd="0" destOrd="0" presId="urn:microsoft.com/office/officeart/2018/2/layout/IconVerticalSolidList"/>
    <dgm:cxn modelId="{61818AF8-C58C-4DF5-A7CE-92467FB50883}" type="presOf" srcId="{D5C722EE-911F-4C45-934E-74C27C31083F}" destId="{F0503A7D-75C9-488F-91BA-1AA9B399E30A}" srcOrd="0" destOrd="0" presId="urn:microsoft.com/office/officeart/2018/2/layout/IconVerticalSolidList"/>
    <dgm:cxn modelId="{E9BBA9FB-5A44-4627-9467-F01525E04366}" type="presOf" srcId="{E7BF3B28-D09F-484F-AB2E-EDA9F48E0737}" destId="{9788DDEF-5757-4C01-9999-904DB4044DBB}" srcOrd="0" destOrd="0" presId="urn:microsoft.com/office/officeart/2018/2/layout/IconVerticalSolidList"/>
    <dgm:cxn modelId="{50D1D7FB-0288-4219-A5C6-42E5095C00A6}" srcId="{E7BF3B28-D09F-484F-AB2E-EDA9F48E0737}" destId="{D5C722EE-911F-4C45-934E-74C27C31083F}" srcOrd="2" destOrd="0" parTransId="{FB2B5529-B5A8-4265-BE47-0FA97C7F324A}" sibTransId="{8061043D-1580-4169-8C5E-ECE1F9B75E36}"/>
    <dgm:cxn modelId="{57603A23-F193-4615-841E-1CF633C614BC}" type="presParOf" srcId="{9788DDEF-5757-4C01-9999-904DB4044DBB}" destId="{8CB40BC5-CB08-4F45-9011-9942F755A8B6}" srcOrd="0" destOrd="0" presId="urn:microsoft.com/office/officeart/2018/2/layout/IconVerticalSolidList"/>
    <dgm:cxn modelId="{A0DD91F5-F3B8-474A-B16E-98F49AB2F393}" type="presParOf" srcId="{8CB40BC5-CB08-4F45-9011-9942F755A8B6}" destId="{3F392F33-B952-45CF-B7F5-8276A7E22DFF}" srcOrd="0" destOrd="0" presId="urn:microsoft.com/office/officeart/2018/2/layout/IconVerticalSolidList"/>
    <dgm:cxn modelId="{77AFAB5F-C079-4F16-826A-89FF46E63C56}" type="presParOf" srcId="{8CB40BC5-CB08-4F45-9011-9942F755A8B6}" destId="{691ECF17-FECE-4F2F-B41C-A823060FDB05}" srcOrd="1" destOrd="0" presId="urn:microsoft.com/office/officeart/2018/2/layout/IconVerticalSolidList"/>
    <dgm:cxn modelId="{9E5F0DD6-5249-4161-A8EA-3DF4CBB067E9}" type="presParOf" srcId="{8CB40BC5-CB08-4F45-9011-9942F755A8B6}" destId="{B2CF4673-7746-4017-A32B-56190FD2FD61}" srcOrd="2" destOrd="0" presId="urn:microsoft.com/office/officeart/2018/2/layout/IconVerticalSolidList"/>
    <dgm:cxn modelId="{4942272C-E928-431A-97EB-C7D009329487}" type="presParOf" srcId="{8CB40BC5-CB08-4F45-9011-9942F755A8B6}" destId="{2916D143-DDB4-4185-8EBA-B6CA970CC10E}" srcOrd="3" destOrd="0" presId="urn:microsoft.com/office/officeart/2018/2/layout/IconVerticalSolidList"/>
    <dgm:cxn modelId="{7D3D6E34-FBF1-40ED-A777-CE73B64CA9E4}" type="presParOf" srcId="{9788DDEF-5757-4C01-9999-904DB4044DBB}" destId="{B596EBF9-A7EC-4255-B632-D9CC764CF483}" srcOrd="1" destOrd="0" presId="urn:microsoft.com/office/officeart/2018/2/layout/IconVerticalSolidList"/>
    <dgm:cxn modelId="{F1003420-10D1-47E9-A75A-83FFF48FE572}" type="presParOf" srcId="{9788DDEF-5757-4C01-9999-904DB4044DBB}" destId="{C277B2E8-B06C-435F-9C63-A33033127E40}" srcOrd="2" destOrd="0" presId="urn:microsoft.com/office/officeart/2018/2/layout/IconVerticalSolidList"/>
    <dgm:cxn modelId="{866FD878-A928-4F80-96D2-6002BE4AB012}" type="presParOf" srcId="{C277B2E8-B06C-435F-9C63-A33033127E40}" destId="{F4B3F7DC-A383-42FB-922C-6537355C9D1B}" srcOrd="0" destOrd="0" presId="urn:microsoft.com/office/officeart/2018/2/layout/IconVerticalSolidList"/>
    <dgm:cxn modelId="{E20A859D-712D-430D-A555-626EC465ECE5}" type="presParOf" srcId="{C277B2E8-B06C-435F-9C63-A33033127E40}" destId="{1AF5155C-9C84-4DCF-A5A7-E8089EF95147}" srcOrd="1" destOrd="0" presId="urn:microsoft.com/office/officeart/2018/2/layout/IconVerticalSolidList"/>
    <dgm:cxn modelId="{A5157859-9671-4D83-B783-67260D4019C7}" type="presParOf" srcId="{C277B2E8-B06C-435F-9C63-A33033127E40}" destId="{3BC5B6B7-775C-4067-A187-EE79347ECF98}" srcOrd="2" destOrd="0" presId="urn:microsoft.com/office/officeart/2018/2/layout/IconVerticalSolidList"/>
    <dgm:cxn modelId="{ED706F84-9859-4F6F-87A1-A699F3867741}" type="presParOf" srcId="{C277B2E8-B06C-435F-9C63-A33033127E40}" destId="{8372476D-0E6B-40C1-8ED7-0AEBB3DF160F}" srcOrd="3" destOrd="0" presId="urn:microsoft.com/office/officeart/2018/2/layout/IconVerticalSolidList"/>
    <dgm:cxn modelId="{C7CA9ED0-288D-41A2-986C-E8594AE0C867}" type="presParOf" srcId="{9788DDEF-5757-4C01-9999-904DB4044DBB}" destId="{4DD32247-AEB2-4732-88DC-087B23CB8D13}" srcOrd="3" destOrd="0" presId="urn:microsoft.com/office/officeart/2018/2/layout/IconVerticalSolidList"/>
    <dgm:cxn modelId="{2AE0FE5D-632F-4CFB-AE37-1828B29D3FB1}" type="presParOf" srcId="{9788DDEF-5757-4C01-9999-904DB4044DBB}" destId="{52DC351E-EE85-4FC7-B257-CF00D7DDD806}" srcOrd="4" destOrd="0" presId="urn:microsoft.com/office/officeart/2018/2/layout/IconVerticalSolidList"/>
    <dgm:cxn modelId="{8FD9E8DC-AC40-459A-A40F-654BDB8850BB}" type="presParOf" srcId="{52DC351E-EE85-4FC7-B257-CF00D7DDD806}" destId="{8B459797-E878-4CDF-98B6-5A1AE6C90AF0}" srcOrd="0" destOrd="0" presId="urn:microsoft.com/office/officeart/2018/2/layout/IconVerticalSolidList"/>
    <dgm:cxn modelId="{9C84F7CA-64D7-45F3-B17D-27A4E99F4B8C}" type="presParOf" srcId="{52DC351E-EE85-4FC7-B257-CF00D7DDD806}" destId="{A66FB544-6D3F-469C-A3C1-F945D9C9330E}" srcOrd="1" destOrd="0" presId="urn:microsoft.com/office/officeart/2018/2/layout/IconVerticalSolidList"/>
    <dgm:cxn modelId="{B430C9F2-62A1-461F-910E-46125DF3035A}" type="presParOf" srcId="{52DC351E-EE85-4FC7-B257-CF00D7DDD806}" destId="{20E707AC-128E-4495-8AE4-8896BC017539}" srcOrd="2" destOrd="0" presId="urn:microsoft.com/office/officeart/2018/2/layout/IconVerticalSolidList"/>
    <dgm:cxn modelId="{82489157-9E9E-4F37-8A3B-4A5EFEE96E62}" type="presParOf" srcId="{52DC351E-EE85-4FC7-B257-CF00D7DDD806}" destId="{F0503A7D-75C9-488F-91BA-1AA9B399E3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409C4-B009-411F-BDF0-B6CD767C4FFC}">
      <dsp:nvSpPr>
        <dsp:cNvPr id="0" name=""/>
        <dsp:cNvSpPr/>
      </dsp:nvSpPr>
      <dsp:spPr>
        <a:xfrm>
          <a:off x="225430" y="2331558"/>
          <a:ext cx="1525207" cy="15222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5150B-A46C-4337-B4B6-6633948E6229}">
      <dsp:nvSpPr>
        <dsp:cNvPr id="0" name=""/>
        <dsp:cNvSpPr/>
      </dsp:nvSpPr>
      <dsp:spPr>
        <a:xfrm>
          <a:off x="504094" y="2669372"/>
          <a:ext cx="875119" cy="8734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FC3F9-89CD-4577-9916-5F048C3E442E}">
      <dsp:nvSpPr>
        <dsp:cNvPr id="0" name=""/>
        <dsp:cNvSpPr/>
      </dsp:nvSpPr>
      <dsp:spPr>
        <a:xfrm>
          <a:off x="1772732" y="2962296"/>
          <a:ext cx="27712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>
              <a:solidFill>
                <a:schemeClr val="bg1"/>
              </a:solidFill>
            </a:rPr>
            <a:t>Keyword Search</a:t>
          </a:r>
          <a:endParaRPr lang="en-US" sz="1050" b="1" kern="1200" dirty="0">
            <a:solidFill>
              <a:schemeClr val="bg1"/>
            </a:solidFill>
          </a:endParaRPr>
        </a:p>
      </dsp:txBody>
      <dsp:txXfrm>
        <a:off x="1772732" y="2962296"/>
        <a:ext cx="2771264" cy="720000"/>
      </dsp:txXfrm>
    </dsp:sp>
    <dsp:sp modelId="{0C0612F7-E9EB-4A04-BFD6-D6C82E19B21E}">
      <dsp:nvSpPr>
        <dsp:cNvPr id="0" name=""/>
        <dsp:cNvSpPr/>
      </dsp:nvSpPr>
      <dsp:spPr>
        <a:xfrm>
          <a:off x="218109" y="4368306"/>
          <a:ext cx="1517897" cy="14981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B0A0F7-41FC-4C94-AA75-60F9DD45D71E}">
      <dsp:nvSpPr>
        <dsp:cNvPr id="0" name=""/>
        <dsp:cNvSpPr/>
      </dsp:nvSpPr>
      <dsp:spPr>
        <a:xfrm>
          <a:off x="550828" y="4730379"/>
          <a:ext cx="822956" cy="8595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000" r="-2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54331-ABF9-4C75-8E20-E9C32ADB1A56}">
      <dsp:nvSpPr>
        <dsp:cNvPr id="0" name=""/>
        <dsp:cNvSpPr/>
      </dsp:nvSpPr>
      <dsp:spPr>
        <a:xfrm>
          <a:off x="1261524" y="488680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>
              <a:solidFill>
                <a:schemeClr val="bg1"/>
              </a:solidFill>
            </a:rPr>
            <a:t>Boolean Search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261524" y="4886801"/>
        <a:ext cx="3600000" cy="720000"/>
      </dsp:txXfrm>
    </dsp:sp>
    <dsp:sp modelId="{68D7AA41-7778-4EB4-9B3C-C1D9BF438C2F}">
      <dsp:nvSpPr>
        <dsp:cNvPr id="0" name=""/>
        <dsp:cNvSpPr/>
      </dsp:nvSpPr>
      <dsp:spPr>
        <a:xfrm>
          <a:off x="5401788" y="513815"/>
          <a:ext cx="1463041" cy="14630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411581-556C-4BF0-967F-2F2E36802954}">
      <dsp:nvSpPr>
        <dsp:cNvPr id="0" name=""/>
        <dsp:cNvSpPr/>
      </dsp:nvSpPr>
      <dsp:spPr>
        <a:xfrm>
          <a:off x="5684525" y="820476"/>
          <a:ext cx="822956" cy="8229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4850B-88C4-4CE5-B30E-480715CE5D59}">
      <dsp:nvSpPr>
        <dsp:cNvPr id="0" name=""/>
        <dsp:cNvSpPr/>
      </dsp:nvSpPr>
      <dsp:spPr>
        <a:xfrm>
          <a:off x="7153500" y="327960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400" kern="1200" dirty="0">
            <a:solidFill>
              <a:schemeClr val="bg1"/>
            </a:solidFill>
          </a:endParaRPr>
        </a:p>
      </dsp:txBody>
      <dsp:txXfrm>
        <a:off x="7153500" y="3279600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92F33-B952-45CF-B7F5-8276A7E22DFF}">
      <dsp:nvSpPr>
        <dsp:cNvPr id="0" name=""/>
        <dsp:cNvSpPr/>
      </dsp:nvSpPr>
      <dsp:spPr>
        <a:xfrm>
          <a:off x="0" y="386"/>
          <a:ext cx="6477000" cy="9055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ECF17-FECE-4F2F-B41C-A823060FDB05}">
      <dsp:nvSpPr>
        <dsp:cNvPr id="0" name=""/>
        <dsp:cNvSpPr/>
      </dsp:nvSpPr>
      <dsp:spPr>
        <a:xfrm>
          <a:off x="273920" y="204129"/>
          <a:ext cx="498036" cy="4980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6D143-DDB4-4185-8EBA-B6CA970CC10E}">
      <dsp:nvSpPr>
        <dsp:cNvPr id="0" name=""/>
        <dsp:cNvSpPr/>
      </dsp:nvSpPr>
      <dsp:spPr>
        <a:xfrm>
          <a:off x="1045877" y="386"/>
          <a:ext cx="5431122" cy="905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34" tIns="95834" rIns="95834" bIns="9583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• Initial review of abstracts to assess relevance based on the title, publication venue, and year.</a:t>
          </a:r>
          <a:endParaRPr lang="en-US" sz="1400" kern="1200" dirty="0"/>
        </a:p>
      </dsp:txBody>
      <dsp:txXfrm>
        <a:off x="1045877" y="386"/>
        <a:ext cx="5431122" cy="905521"/>
      </dsp:txXfrm>
    </dsp:sp>
    <dsp:sp modelId="{F4B3F7DC-A383-42FB-922C-6537355C9D1B}">
      <dsp:nvSpPr>
        <dsp:cNvPr id="0" name=""/>
        <dsp:cNvSpPr/>
      </dsp:nvSpPr>
      <dsp:spPr>
        <a:xfrm>
          <a:off x="0" y="1143571"/>
          <a:ext cx="6477000" cy="9055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F5155C-9C84-4DCF-A5A7-E8089EF95147}">
      <dsp:nvSpPr>
        <dsp:cNvPr id="0" name=""/>
        <dsp:cNvSpPr/>
      </dsp:nvSpPr>
      <dsp:spPr>
        <a:xfrm>
          <a:off x="273920" y="1336031"/>
          <a:ext cx="498036" cy="4980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2476D-0E6B-40C1-8ED7-0AEBB3DF160F}">
      <dsp:nvSpPr>
        <dsp:cNvPr id="0" name=""/>
        <dsp:cNvSpPr/>
      </dsp:nvSpPr>
      <dsp:spPr>
        <a:xfrm>
          <a:off x="1045877" y="1132288"/>
          <a:ext cx="5431122" cy="905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34" tIns="95834" rIns="95834" bIns="9583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• Direct and indirect relevance to the paper being cross-referenced through the abstract.</a:t>
          </a:r>
          <a:endParaRPr lang="en-US" sz="1400" kern="1200" dirty="0"/>
        </a:p>
      </dsp:txBody>
      <dsp:txXfrm>
        <a:off x="1045877" y="1132288"/>
        <a:ext cx="5431122" cy="905521"/>
      </dsp:txXfrm>
    </dsp:sp>
    <dsp:sp modelId="{8B459797-E878-4CDF-98B6-5A1AE6C90AF0}">
      <dsp:nvSpPr>
        <dsp:cNvPr id="0" name=""/>
        <dsp:cNvSpPr/>
      </dsp:nvSpPr>
      <dsp:spPr>
        <a:xfrm>
          <a:off x="0" y="2264190"/>
          <a:ext cx="6477000" cy="9055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6FB544-6D3F-469C-A3C1-F945D9C9330E}">
      <dsp:nvSpPr>
        <dsp:cNvPr id="0" name=""/>
        <dsp:cNvSpPr/>
      </dsp:nvSpPr>
      <dsp:spPr>
        <a:xfrm>
          <a:off x="273920" y="2467932"/>
          <a:ext cx="498036" cy="4980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03A7D-75C9-488F-91BA-1AA9B399E30A}">
      <dsp:nvSpPr>
        <dsp:cNvPr id="0" name=""/>
        <dsp:cNvSpPr/>
      </dsp:nvSpPr>
      <dsp:spPr>
        <a:xfrm>
          <a:off x="1045877" y="2264190"/>
          <a:ext cx="5431122" cy="905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34" tIns="95834" rIns="95834" bIns="9583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• Consideration of the number of citations and field-weighted citation impact (</a:t>
          </a:r>
          <a:r>
            <a:rPr lang="en-US" sz="1400" b="1" i="0" kern="1200" baseline="0" dirty="0" err="1"/>
            <a:t>fwci</a:t>
          </a:r>
          <a:r>
            <a:rPr lang="en-US" sz="1400" b="1" i="0" kern="1200" baseline="0" dirty="0"/>
            <a:t>), a metric that measures the citation impact of a paper adjusted for disciplinary differences.</a:t>
          </a:r>
          <a:endParaRPr lang="en-US" sz="1400" kern="1200" dirty="0"/>
        </a:p>
      </dsp:txBody>
      <dsp:txXfrm>
        <a:off x="1045877" y="2264190"/>
        <a:ext cx="5431122" cy="905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1B4A7-776C-764E-8031-D69FE2EE7419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AFA13-E4F9-B34E-8DBC-B2194B0DD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27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1CBEC-0CA1-244D-BD67-6BBBDBDC04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397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1CBEC-0CA1-244D-BD67-6BBBDBDC04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30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0877-CEA3-0ACA-C8C0-3F79BDBAA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F1073-D3B4-CEC0-A891-F19ECCACC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95EF8-6638-4D0C-0730-19178CEA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07C8-18B4-F243-8947-31FD648AE1CD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C3DA-B334-65E2-B786-77C055CC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D39A-84C6-C954-5115-5CE81453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A957-118F-1345-A08C-FB4EC5210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39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52AF9-F6F2-C2A2-D3E8-61111AB1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AF354-FDFD-493B-23DD-A0EDB8195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BAEA8-34D6-15AF-9C56-E37352FD7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07C8-18B4-F243-8947-31FD648AE1CD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8FEF2-0069-C88D-F8AF-993E0A44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D152-8BCA-9AE0-1923-CB86D09C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A957-118F-1345-A08C-FB4EC5210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4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CF5C31-43E0-706E-7CE7-52E10331E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EF43A-AE6B-A99C-3AC0-42FF37D3B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49516-A5D2-AEDF-3DAB-CDB5AD57F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07C8-18B4-F243-8947-31FD648AE1CD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C1825-87EE-3FE7-83AC-70AD4F81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7F804-CDDF-1119-D637-02A6B749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A957-118F-1345-A08C-FB4EC5210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8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7163C-6DD6-F9BC-28A5-3C45B125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70089-7F2E-326A-EDF1-E8678A329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0CAAC-0368-BB6F-D1B7-085075A72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07C8-18B4-F243-8947-31FD648AE1CD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20BD6-8DF0-0B35-0500-6EC83ABBD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2DE39-E29D-8888-2EF2-DC53F83C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A957-118F-1345-A08C-FB4EC5210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2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3C85-2F8D-21AC-C48A-98411DB1D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9649B-D910-B725-4BB2-C7C73B610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0EA2E-41F5-F2E7-4C62-C0A044A6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07C8-18B4-F243-8947-31FD648AE1CD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F239D-6749-4329-792D-BC1A38689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4C20B-FFB8-17BF-28C3-792126FF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A957-118F-1345-A08C-FB4EC5210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0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0646-AB7D-5D48-5BF4-1603995A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684B1-15DC-AAC7-5552-13FAC8B5C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004AD-B80E-255A-C14B-0DDBF2F03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88496-BE5F-AB4C-982F-8D5904D9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07C8-18B4-F243-8947-31FD648AE1CD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D198A-3F77-81F1-5BAA-7C8C9FC3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7107B-864F-938D-EC90-7A98AA49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A957-118F-1345-A08C-FB4EC5210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1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7BD7-9557-CE7A-1C30-E1D3A1E15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3658F-B97F-A214-23DA-F6199F68C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7BE9B-F022-4234-0BC6-18602C0A7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9FBE4-1A10-46CD-8353-1FB6526B0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E7B4A1-D4E7-F9CB-1740-9553E774E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4C0D4-1B73-2D56-FC64-5D52F2BE4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07C8-18B4-F243-8947-31FD648AE1CD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275AD-9DB9-81CB-C5BB-A9DA7DBC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7F71EF-103C-2943-614A-DB75019E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A957-118F-1345-A08C-FB4EC5210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0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19EA1-3509-B2B4-2031-174BEF14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00184D-E651-8F84-AADB-D51293CB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07C8-18B4-F243-8947-31FD648AE1CD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8AD44-78A4-849B-2951-8B7A7392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93DC9-DE60-1752-DC71-7440A746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A957-118F-1345-A08C-FB4EC5210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1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A9B250-FC2C-233C-A7E6-18B6DD03E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07C8-18B4-F243-8947-31FD648AE1CD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13D4E7-D9AE-5845-50FA-F68551225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E404B-5892-0037-44A2-0D09C5047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A957-118F-1345-A08C-FB4EC5210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31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DFE6-7657-BB1C-7461-E7041231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BA15B-603B-112B-0A76-B04747E6A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5DBB5-C8B6-145F-FCE8-B7B49D9D5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77F7B-02EB-DDE9-4A34-DC7051C5E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07C8-18B4-F243-8947-31FD648AE1CD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4EEA9-B5DE-515D-9316-2BBDF98E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87C2E-6119-C8EE-BCCE-DAC5024C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A957-118F-1345-A08C-FB4EC5210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8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09C8C-7FFA-2075-10E5-8E09F0F38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4FD50-EB2E-0318-69B9-66494B00B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D4BAD-E571-77FC-A545-D0F0CF1DC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694FD-DF5D-2347-7FF3-B42F361F2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07C8-18B4-F243-8947-31FD648AE1CD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5CF4A-DB41-DF52-9642-91B5C00D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65591-8F6C-5F11-E02B-3D966118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A957-118F-1345-A08C-FB4EC5210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5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B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4919EB-186F-98C2-9D2C-5E994B669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F70E5-EB21-D832-6F65-7219007DC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E89BB-D35C-9924-64B8-F690963DD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7C07C8-18B4-F243-8947-31FD648AE1CD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BF1A-3DFA-7AEE-FDFD-388D0D1C4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77450-EB99-30B2-FAA9-B10E93399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7A957-118F-1345-A08C-FB4EC5210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0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15.sv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E792-6D07-D907-A295-93DB25A11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88" y="2322699"/>
            <a:ext cx="10809084" cy="3081242"/>
          </a:xfrm>
          <a:noFill/>
        </p:spPr>
        <p:txBody>
          <a:bodyPr anchor="ctr">
            <a:normAutofit fontScale="90000"/>
          </a:bodyPr>
          <a:lstStyle/>
          <a:p>
            <a:r>
              <a:rPr lang="en-US" sz="4800" b="1" dirty="0">
                <a:solidFill>
                  <a:srgbClr val="F0F6F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Emotion Detection Using Pre-Trained Transformer Models: BERT</a:t>
            </a:r>
            <a:br>
              <a:rPr lang="en-US" sz="4800" b="1" dirty="0">
                <a:solidFill>
                  <a:srgbClr val="F0F6F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br>
              <a:rPr lang="en-US" sz="4800" b="1" dirty="0">
                <a:solidFill>
                  <a:srgbClr val="F0F6F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br>
              <a:rPr lang="en-US" sz="4800" b="1" dirty="0">
                <a:solidFill>
                  <a:srgbClr val="F0F6F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br>
              <a:rPr lang="en-US" sz="4800" b="1" dirty="0">
                <a:solidFill>
                  <a:srgbClr val="F0F6F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en-US" sz="4800" b="1" i="0" u="none" strike="noStrike" dirty="0">
              <a:solidFill>
                <a:srgbClr val="F0F6FC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BA646-0CB3-665A-AF0F-9342AE1D3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2116" y="4354042"/>
            <a:ext cx="9078628" cy="2099799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"/>
              </a:rPr>
              <a:t>Week 13 Mini Survey</a:t>
            </a:r>
            <a:br>
              <a:rPr lang="en-US" sz="2800" dirty="0">
                <a:solidFill>
                  <a:srgbClr val="FFFFFF"/>
                </a:solidFill>
                <a:latin typeface=""/>
              </a:rPr>
            </a:br>
            <a:r>
              <a:rPr lang="en-US" sz="2800" dirty="0">
                <a:solidFill>
                  <a:srgbClr val="FFFFFF"/>
                </a:solidFill>
                <a:latin typeface=""/>
              </a:rPr>
              <a:t>Luis Alberto Portilla López</a:t>
            </a:r>
          </a:p>
        </p:txBody>
      </p:sp>
      <p:pic>
        <p:nvPicPr>
          <p:cNvPr id="1026" name="Picture 2" descr="Tecnológico de Monterrey (ITESM) - UNICON">
            <a:extLst>
              <a:ext uri="{FF2B5EF4-FFF2-40B4-BE49-F238E27FC236}">
                <a16:creationId xmlns:a16="http://schemas.microsoft.com/office/drawing/2014/main" id="{AFC31118-88AC-C270-74D4-55C3C6B04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4" y="55313"/>
            <a:ext cx="3040825" cy="800217"/>
          </a:xfrm>
          <a:prstGeom prst="rect">
            <a:avLst/>
          </a:prstGeom>
          <a:noFill/>
          <a:effectLst>
            <a:softEdge rad="31031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58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A4C182ED-077F-5EBF-D33D-8E49DAFB7C14}"/>
              </a:ext>
            </a:extLst>
          </p:cNvPr>
          <p:cNvSpPr txBox="1">
            <a:spLocks/>
          </p:cNvSpPr>
          <p:nvPr/>
        </p:nvSpPr>
        <p:spPr>
          <a:xfrm>
            <a:off x="3238835" y="-2713607"/>
            <a:ext cx="5225164" cy="3556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187013CC-63D7-6D73-0BFF-151B8EF7D865}"/>
              </a:ext>
            </a:extLst>
          </p:cNvPr>
          <p:cNvSpPr txBox="1">
            <a:spLocks/>
          </p:cNvSpPr>
          <p:nvPr/>
        </p:nvSpPr>
        <p:spPr>
          <a:xfrm>
            <a:off x="4688007" y="511389"/>
            <a:ext cx="3124284" cy="5848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C47B95-8079-D0EF-0E1C-5DC04869B2B6}"/>
              </a:ext>
            </a:extLst>
          </p:cNvPr>
          <p:cNvSpPr/>
          <p:nvPr/>
        </p:nvSpPr>
        <p:spPr>
          <a:xfrm>
            <a:off x="-19258" y="0"/>
            <a:ext cx="12211257" cy="889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07A2137-AE34-8717-3A3D-BDF45D69F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93" y="59278"/>
            <a:ext cx="12211257" cy="877729"/>
          </a:xfrm>
        </p:spPr>
        <p:txBody>
          <a:bodyPr anchor="ctr">
            <a:noAutofit/>
          </a:bodyPr>
          <a:lstStyle/>
          <a:p>
            <a:r>
              <a:rPr lang="en-US" sz="3600" b="1" dirty="0">
                <a:solidFill>
                  <a:srgbClr val="12608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BERT</a:t>
            </a:r>
            <a:endParaRPr lang="en-US" sz="3600" dirty="0">
              <a:solidFill>
                <a:srgbClr val="12608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1150F-9DC8-1032-C1FB-4668F07CAA8F}"/>
              </a:ext>
            </a:extLst>
          </p:cNvPr>
          <p:cNvSpPr txBox="1"/>
          <p:nvPr/>
        </p:nvSpPr>
        <p:spPr>
          <a:xfrm>
            <a:off x="195493" y="1186647"/>
            <a:ext cx="400789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Bidirectional </a:t>
            </a:r>
          </a:p>
          <a:p>
            <a:r>
              <a:rPr lang="en-US" sz="2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Encoder </a:t>
            </a:r>
          </a:p>
          <a:p>
            <a:r>
              <a:rPr lang="en-US" sz="2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Representations from </a:t>
            </a:r>
          </a:p>
          <a:p>
            <a:r>
              <a:rPr lang="en-US" sz="2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Transformers</a:t>
            </a:r>
          </a:p>
          <a:p>
            <a:endParaRPr lang="en-US" sz="24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endParaRPr lang="en-US" sz="20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026" name="Picture 2" descr="BERT Model – Bidirectional Encoder Representations from Transformers -  QuantPedia">
            <a:extLst>
              <a:ext uri="{FF2B5EF4-FFF2-40B4-BE49-F238E27FC236}">
                <a16:creationId xmlns:a16="http://schemas.microsoft.com/office/drawing/2014/main" id="{E445BD77-6D7E-CF3D-D378-7C3AB7B89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681" y="1294601"/>
            <a:ext cx="3608906" cy="508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B8588D-1D9F-FCEF-D6D8-F65E857B3CA6}"/>
              </a:ext>
            </a:extLst>
          </p:cNvPr>
          <p:cNvSpPr txBox="1"/>
          <p:nvPr/>
        </p:nvSpPr>
        <p:spPr>
          <a:xfrm>
            <a:off x="7812291" y="4161397"/>
            <a:ext cx="4007892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 language model introduced in October 2018 by researchers at Google.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85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FB3E8-D59B-B71E-F248-480D008A9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22E2DC-4F1C-216B-14EB-26AA23362106}"/>
              </a:ext>
            </a:extLst>
          </p:cNvPr>
          <p:cNvSpPr/>
          <p:nvPr/>
        </p:nvSpPr>
        <p:spPr>
          <a:xfrm>
            <a:off x="0" y="-13283"/>
            <a:ext cx="12211257" cy="889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BAF79-DD1B-753D-23A5-9613D825A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26" y="113164"/>
            <a:ext cx="8015288" cy="4714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26081"/>
                </a:solidFill>
                <a:latin typeface=""/>
              </a:rPr>
              <a:t>Search Methodology &amp; Criteria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484276E-E973-33B9-1C57-2B9EAA1909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584652"/>
          <a:ext cx="12192000" cy="6273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612CCD9-8EE7-53DD-8DE3-24AF08440AE4}"/>
              </a:ext>
            </a:extLst>
          </p:cNvPr>
          <p:cNvSpPr txBox="1"/>
          <p:nvPr/>
        </p:nvSpPr>
        <p:spPr>
          <a:xfrm>
            <a:off x="7235429" y="1510595"/>
            <a:ext cx="2010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CRITERIA: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aphicFrame>
        <p:nvGraphicFramePr>
          <p:cNvPr id="10" name="TextBox 6">
            <a:extLst>
              <a:ext uri="{FF2B5EF4-FFF2-40B4-BE49-F238E27FC236}">
                <a16:creationId xmlns:a16="http://schemas.microsoft.com/office/drawing/2014/main" id="{37E06EBF-4AFC-BECC-085B-37955629FC36}"/>
              </a:ext>
            </a:extLst>
          </p:cNvPr>
          <p:cNvGraphicFramePr/>
          <p:nvPr/>
        </p:nvGraphicFramePr>
        <p:xfrm>
          <a:off x="5551714" y="2867425"/>
          <a:ext cx="6477000" cy="3170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9F7B4BD0-7DC7-63F6-CDEE-CF24954D2ECC}"/>
              </a:ext>
            </a:extLst>
          </p:cNvPr>
          <p:cNvSpPr/>
          <p:nvPr/>
        </p:nvSpPr>
        <p:spPr>
          <a:xfrm>
            <a:off x="218116" y="976961"/>
            <a:ext cx="1517897" cy="1498155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 descr="Link">
            <a:extLst>
              <a:ext uri="{FF2B5EF4-FFF2-40B4-BE49-F238E27FC236}">
                <a16:creationId xmlns:a16="http://schemas.microsoft.com/office/drawing/2014/main" id="{3F21CE84-4D1D-1A75-D6FC-EA44C552C905}"/>
              </a:ext>
            </a:extLst>
          </p:cNvPr>
          <p:cNvSpPr/>
          <p:nvPr/>
        </p:nvSpPr>
        <p:spPr>
          <a:xfrm>
            <a:off x="550811" y="1339036"/>
            <a:ext cx="822956" cy="859597"/>
          </a:xfrm>
          <a:prstGeom prst="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D517CC-467B-11E4-31D9-D16F7B91F927}"/>
              </a:ext>
            </a:extLst>
          </p:cNvPr>
          <p:cNvGrpSpPr/>
          <p:nvPr/>
        </p:nvGrpSpPr>
        <p:grpSpPr>
          <a:xfrm>
            <a:off x="1507277" y="1586588"/>
            <a:ext cx="3600000" cy="720000"/>
            <a:chOff x="1510608" y="3887995"/>
            <a:chExt cx="3600000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4693DC-3365-D660-2353-641733001A42}"/>
                </a:ext>
              </a:extLst>
            </p:cNvPr>
            <p:cNvSpPr/>
            <p:nvPr/>
          </p:nvSpPr>
          <p:spPr>
            <a:xfrm>
              <a:off x="1510608" y="3887995"/>
              <a:ext cx="36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543DCD-665C-3A75-6DCF-034CA11CB064}"/>
                </a:ext>
              </a:extLst>
            </p:cNvPr>
            <p:cNvSpPr txBox="1"/>
            <p:nvPr/>
          </p:nvSpPr>
          <p:spPr>
            <a:xfrm>
              <a:off x="1510608" y="3887995"/>
              <a:ext cx="36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marR="0" lvl="0" indent="0" algn="ctr" defTabSz="8890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 cap="all"/>
              </a:pPr>
              <a:r>
                <a:rPr kumimoji="0" lang="en-US" sz="2000" b="1" i="0" u="none" strike="noStrike" kern="1200" cap="all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Citation Chaining and Forward Citation</a:t>
              </a:r>
              <a:endPara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358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58FC1-E221-C7D8-87D9-16D65613E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6F5A41-1E1E-52F0-8F6E-7141C94714B7}"/>
              </a:ext>
            </a:extLst>
          </p:cNvPr>
          <p:cNvSpPr/>
          <p:nvPr/>
        </p:nvSpPr>
        <p:spPr>
          <a:xfrm>
            <a:off x="-19258" y="0"/>
            <a:ext cx="12211257" cy="889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D1B55-EA58-46FC-5D37-2C36D123C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1" y="216344"/>
            <a:ext cx="6977743" cy="4714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26081"/>
                </a:solidFill>
                <a:latin typeface=""/>
              </a:rPr>
              <a:t>Preliminary Terms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8B25AB-0882-C9DE-9473-99F8D307253A}"/>
              </a:ext>
            </a:extLst>
          </p:cNvPr>
          <p:cNvSpPr txBox="1"/>
          <p:nvPr/>
        </p:nvSpPr>
        <p:spPr>
          <a:xfrm>
            <a:off x="2397498" y="1526718"/>
            <a:ext cx="823504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0B0004020202020204" pitchFamily="34" charset="0"/>
                <a:ea typeface="+mn-ea"/>
                <a:cs typeface="+mn-cs"/>
              </a:rPr>
              <a:t>Key terms identified during the week: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0B0004020202020204" pitchFamily="34" charset="0"/>
                <a:ea typeface="+mn-ea"/>
                <a:cs typeface="+mn-cs"/>
              </a:rPr>
            </a:b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0B00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451171-F469-D7BA-F8C5-C6BDC6CB42BF}"/>
              </a:ext>
            </a:extLst>
          </p:cNvPr>
          <p:cNvSpPr txBox="1"/>
          <p:nvPr/>
        </p:nvSpPr>
        <p:spPr>
          <a:xfrm>
            <a:off x="901045" y="5522408"/>
            <a:ext cx="47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4" name="Graphic 13" descr="Key with solid fill">
            <a:extLst>
              <a:ext uri="{FF2B5EF4-FFF2-40B4-BE49-F238E27FC236}">
                <a16:creationId xmlns:a16="http://schemas.microsoft.com/office/drawing/2014/main" id="{27F9486A-9276-B082-4917-13D2198CD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237197">
            <a:off x="1652507" y="1448604"/>
            <a:ext cx="674039" cy="6740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DAFB46-D76C-82FF-3464-13C81F820D92}"/>
              </a:ext>
            </a:extLst>
          </p:cNvPr>
          <p:cNvSpPr txBox="1"/>
          <p:nvPr/>
        </p:nvSpPr>
        <p:spPr>
          <a:xfrm>
            <a:off x="562063" y="3517372"/>
            <a:ext cx="97878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• Transformer Architecture</a:t>
            </a:r>
          </a:p>
          <a:p>
            <a:pPr defTabSz="914400"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0AD2F4-23EB-2E7E-932E-D42665617166}"/>
              </a:ext>
            </a:extLst>
          </p:cNvPr>
          <p:cNvSpPr txBox="1"/>
          <p:nvPr/>
        </p:nvSpPr>
        <p:spPr>
          <a:xfrm>
            <a:off x="562063" y="2786631"/>
            <a:ext cx="14382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BERT</a:t>
            </a:r>
          </a:p>
          <a:p>
            <a:pPr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FF5B3-A5CD-ACD5-E8F1-164FB4CD9112}"/>
              </a:ext>
            </a:extLst>
          </p:cNvPr>
          <p:cNvSpPr txBox="1"/>
          <p:nvPr/>
        </p:nvSpPr>
        <p:spPr>
          <a:xfrm>
            <a:off x="562061" y="4447161"/>
            <a:ext cx="97878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• Masked Language Modeling</a:t>
            </a:r>
          </a:p>
          <a:p>
            <a:pPr defTabSz="914400"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F33010-C5F6-7D79-3671-A39A76544951}"/>
              </a:ext>
            </a:extLst>
          </p:cNvPr>
          <p:cNvSpPr txBox="1"/>
          <p:nvPr/>
        </p:nvSpPr>
        <p:spPr>
          <a:xfrm>
            <a:off x="562061" y="5306964"/>
            <a:ext cx="97878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• Bidirectional Context</a:t>
            </a:r>
          </a:p>
          <a:p>
            <a:pPr defTabSz="914400"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15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27125-16B4-3D9D-1B18-5BF992482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7EE576D-1087-8FFD-7FEE-06BA97B3000A}"/>
              </a:ext>
            </a:extLst>
          </p:cNvPr>
          <p:cNvSpPr/>
          <p:nvPr/>
        </p:nvSpPr>
        <p:spPr>
          <a:xfrm>
            <a:off x="-19258" y="0"/>
            <a:ext cx="12211257" cy="889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D8650-8258-D8C6-7D27-66B1EE6E7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80" y="225851"/>
            <a:ext cx="6977743" cy="4714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26081"/>
                </a:solidFill>
                <a:latin typeface=""/>
              </a:rPr>
              <a:t>Document Comparison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A3F648-723C-AB40-040A-12F75A16BC89}"/>
              </a:ext>
            </a:extLst>
          </p:cNvPr>
          <p:cNvSpPr txBox="1"/>
          <p:nvPr/>
        </p:nvSpPr>
        <p:spPr>
          <a:xfrm>
            <a:off x="6969512" y="2613392"/>
            <a:ext cx="488795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0" lang="en-US" sz="2000" b="1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</a:t>
            </a:r>
            <a:r>
              <a:rPr lang="en-US" sz="20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Does BERT Make Any Sense?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Interpretable Word Sense Disambiguation with Contextualized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Embeddings</a:t>
            </a:r>
            <a:r>
              <a:rPr kumimoji="0" lang="en-US" sz="2000" b="1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</a:t>
            </a:r>
          </a:p>
          <a:p>
            <a:pPr algn="ctr">
              <a:defRPr/>
            </a:pPr>
            <a:endParaRPr kumimoji="0" lang="en-US" sz="20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3" name="Graphic 2" descr="Newspaper with solid fill">
            <a:extLst>
              <a:ext uri="{FF2B5EF4-FFF2-40B4-BE49-F238E27FC236}">
                <a16:creationId xmlns:a16="http://schemas.microsoft.com/office/drawing/2014/main" id="{AC7656A4-CECA-F72D-5264-69E317ED7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046" y="1229001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16B32C-C09E-7AEB-D8BF-A2841245F5D9}"/>
              </a:ext>
            </a:extLst>
          </p:cNvPr>
          <p:cNvSpPr txBox="1"/>
          <p:nvPr/>
        </p:nvSpPr>
        <p:spPr>
          <a:xfrm>
            <a:off x="1054623" y="4357573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</a:t>
            </a:r>
            <a:r>
              <a:rPr lang="en-US" sz="20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A Text Abstraction Summary Model Based on BERT Word Embedding and Reinforcement Learning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</a:t>
            </a:r>
          </a:p>
        </p:txBody>
      </p:sp>
      <p:pic>
        <p:nvPicPr>
          <p:cNvPr id="6" name="Graphic 5" descr="Newspaper with solid fill">
            <a:extLst>
              <a:ext uri="{FF2B5EF4-FFF2-40B4-BE49-F238E27FC236}">
                <a16:creationId xmlns:a16="http://schemas.microsoft.com/office/drawing/2014/main" id="{1613F85B-E12D-B7C7-56B0-7657906F4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6246" y="2644035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7896E1-1A77-DFDF-2ADA-A0075E6D1C12}"/>
              </a:ext>
            </a:extLst>
          </p:cNvPr>
          <p:cNvSpPr txBox="1"/>
          <p:nvPr/>
        </p:nvSpPr>
        <p:spPr>
          <a:xfrm>
            <a:off x="1384446" y="1258860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</a:t>
            </a:r>
            <a:r>
              <a:rPr lang="en-US" sz="20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A Text Abstraction Summary Model Based on BERT Word Embedding and Reinforcement Learning</a:t>
            </a:r>
            <a:r>
              <a:rPr lang="en-US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</a:t>
            </a:r>
          </a:p>
        </p:txBody>
      </p:sp>
      <p:pic>
        <p:nvPicPr>
          <p:cNvPr id="9" name="Content Placeholder 8" descr="Newspaper outline">
            <a:extLst>
              <a:ext uri="{FF2B5EF4-FFF2-40B4-BE49-F238E27FC236}">
                <a16:creationId xmlns:a16="http://schemas.microsoft.com/office/drawing/2014/main" id="{6CCCC997-AC6C-D3AE-C9A3-42F0755DB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046" y="42137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7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640C8-3759-876C-96BC-0AFADF924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498D84-D54A-CEF8-0A45-DA43DB9B27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874908"/>
              </p:ext>
            </p:extLst>
          </p:nvPr>
        </p:nvGraphicFramePr>
        <p:xfrm>
          <a:off x="0" y="0"/>
          <a:ext cx="12192001" cy="7010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241">
                  <a:extLst>
                    <a:ext uri="{9D8B030D-6E8A-4147-A177-3AD203B41FA5}">
                      <a16:colId xmlns:a16="http://schemas.microsoft.com/office/drawing/2014/main" val="2835387084"/>
                    </a:ext>
                  </a:extLst>
                </a:gridCol>
                <a:gridCol w="3033883">
                  <a:extLst>
                    <a:ext uri="{9D8B030D-6E8A-4147-A177-3AD203B41FA5}">
                      <a16:colId xmlns:a16="http://schemas.microsoft.com/office/drawing/2014/main" val="1072575389"/>
                    </a:ext>
                  </a:extLst>
                </a:gridCol>
                <a:gridCol w="3134714">
                  <a:extLst>
                    <a:ext uri="{9D8B030D-6E8A-4147-A177-3AD203B41FA5}">
                      <a16:colId xmlns:a16="http://schemas.microsoft.com/office/drawing/2014/main" val="1132595995"/>
                    </a:ext>
                  </a:extLst>
                </a:gridCol>
                <a:gridCol w="3768163">
                  <a:extLst>
                    <a:ext uri="{9D8B030D-6E8A-4147-A177-3AD203B41FA5}">
                      <a16:colId xmlns:a16="http://schemas.microsoft.com/office/drawing/2014/main" val="2534556186"/>
                    </a:ext>
                  </a:extLst>
                </a:gridCol>
              </a:tblGrid>
              <a:tr h="102131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Category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Deep Learning for Sentiment Analysis: Successful Approaches and Future Challenges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Sentiment Analysis for Social Media Data Using Deep Learning Techniques: Review and Approaches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A Text Abstraction Summary Model Based on BERT Word Embedding and Reinforcement Learning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249824546"/>
                  </a:ext>
                </a:extLst>
              </a:tr>
              <a:tr h="1240781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Primary Focus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Exploration of successful deep learning techniques and challenges in sentiment analysis.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Review of deep learning techniques applied to noisy social media data for sentiment analysis.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Development of a hybrid model for text abstraction and summarization.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473716922"/>
                  </a:ext>
                </a:extLst>
              </a:tr>
              <a:tr h="1021312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Evaluation Metrics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Accuracy, F1-score, Precision, Recall.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Accuracy, F1-score.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ROUGE scores for summarization quality.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779889125"/>
                  </a:ext>
                </a:extLst>
              </a:tr>
              <a:tr h="1940494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Datasets Used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IMDB, Yelp, Amazon Reviews.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Twitter, Instagram, Facebook datasets.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CNN/Daily Mail datasets.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75305266"/>
                  </a:ext>
                </a:extLst>
              </a:tr>
              <a:tr h="1634101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Techniques Employed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CNNs, RNNs, and hybrid models.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LSTMs, CNNs, hybrid approaches.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BERT embeddings, reinforcement learning.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774819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540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9FD016-24D7-AAEC-4426-B22DED04C4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036237"/>
              </p:ext>
            </p:extLst>
          </p:nvPr>
        </p:nvGraphicFramePr>
        <p:xfrm>
          <a:off x="0" y="0"/>
          <a:ext cx="12192001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241">
                  <a:extLst>
                    <a:ext uri="{9D8B030D-6E8A-4147-A177-3AD203B41FA5}">
                      <a16:colId xmlns:a16="http://schemas.microsoft.com/office/drawing/2014/main" val="2835387084"/>
                    </a:ext>
                  </a:extLst>
                </a:gridCol>
                <a:gridCol w="2400434">
                  <a:extLst>
                    <a:ext uri="{9D8B030D-6E8A-4147-A177-3AD203B41FA5}">
                      <a16:colId xmlns:a16="http://schemas.microsoft.com/office/drawing/2014/main" val="1072575389"/>
                    </a:ext>
                  </a:extLst>
                </a:gridCol>
                <a:gridCol w="3768163">
                  <a:extLst>
                    <a:ext uri="{9D8B030D-6E8A-4147-A177-3AD203B41FA5}">
                      <a16:colId xmlns:a16="http://schemas.microsoft.com/office/drawing/2014/main" val="1132595995"/>
                    </a:ext>
                  </a:extLst>
                </a:gridCol>
                <a:gridCol w="3768163">
                  <a:extLst>
                    <a:ext uri="{9D8B030D-6E8A-4147-A177-3AD203B41FA5}">
                      <a16:colId xmlns:a16="http://schemas.microsoft.com/office/drawing/2014/main" val="2534556186"/>
                    </a:ext>
                  </a:extLst>
                </a:gridCol>
              </a:tblGrid>
              <a:tr h="146448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Category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Deep Learning for Sentiment Analysis: Successful Approaches and Future Challenges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Sentiment Analysis for Social Media Data Using Deep Learning Techniques: Review and Approaches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A Text Abstraction Summary Model Based on BERT Word Embedding and Reinforcement Learning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249824546"/>
                  </a:ext>
                </a:extLst>
              </a:tr>
              <a:tr h="2782513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Key Contributions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Overview of state-of-the-art deep learning techniques for sentiment analysis.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Focus on handling noise and informal language in social media datasets.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Introducing a novel hybrid approach using contextual embeddings and reinforcement learning.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75305266"/>
                  </a:ext>
                </a:extLst>
              </a:tr>
              <a:tr h="2611007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Novelty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Analysis of emerging challenges such as sarcasm and domain adaptation.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Proposing noise-handling techniques for deep learning in noisy environments.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Combines deep contextual language models with reinforcement learning for summarization tasks.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774819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515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AB813-4BE2-A679-0312-98F6FAD08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7E48C7-E62B-698F-10DB-0110B4582855}"/>
              </a:ext>
            </a:extLst>
          </p:cNvPr>
          <p:cNvSpPr/>
          <p:nvPr/>
        </p:nvSpPr>
        <p:spPr>
          <a:xfrm>
            <a:off x="-19258" y="0"/>
            <a:ext cx="12211257" cy="889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C6FDFC-DD9A-C0A4-89E0-8BDBA2D35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14" y="208930"/>
            <a:ext cx="6977743" cy="4714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26081"/>
                </a:solidFill>
                <a:latin typeface="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DE17F-BB89-CBEA-C0DD-6C8D94892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14" y="928607"/>
            <a:ext cx="12067886" cy="52968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• Citation: Wiedemann, G., Remus, S., Chawla, A., &amp; Biemann, C. (2019). Does BERT Make Any Sense? Interpretable Word Sense Disambiguation with Contextualized Embeddings. Proceedings of the Conference on Computational Linguistics. </a:t>
            </a:r>
            <a:r>
              <a:rPr lang="en-US" sz="2400" b="1" i="0" u="none" strike="noStrike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Universität</a:t>
            </a: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Hamburg, Germany.</a:t>
            </a:r>
          </a:p>
          <a:p>
            <a:pPr marL="0" indent="0">
              <a:buNone/>
            </a:pP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• Citation: Wang, Q., Liu, P., Zhu, Z., Yin, H., Zhang, Q., &amp; Zhang, L. (2019). A Text Abstraction Summary Model Based on BERT Word Embedding and Reinforcement Learning. Applied Sciences, 9(4701), 1-19. doi:10.3390/app9214701.</a:t>
            </a:r>
          </a:p>
        </p:txBody>
      </p:sp>
    </p:spTree>
    <p:extLst>
      <p:ext uri="{BB962C8B-B14F-4D97-AF65-F5344CB8AC3E}">
        <p14:creationId xmlns:p14="http://schemas.microsoft.com/office/powerpoint/2010/main" val="76834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550</Words>
  <Application>Microsoft Macintosh PowerPoint</Application>
  <PresentationFormat>Widescreen</PresentationFormat>
  <Paragraphs>67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Helvetica Neue</vt:lpstr>
      <vt:lpstr>Office Theme</vt:lpstr>
      <vt:lpstr>Emotion Detection Using Pre-Trained Transformer Models: BERT    </vt:lpstr>
      <vt:lpstr>BERT</vt:lpstr>
      <vt:lpstr>Search Methodology &amp; Criteria</vt:lpstr>
      <vt:lpstr>Preliminary Terms</vt:lpstr>
      <vt:lpstr>Document Comparison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Alberto Portilla López</dc:creator>
  <cp:lastModifiedBy>Luis Alberto Portilla López</cp:lastModifiedBy>
  <cp:revision>3</cp:revision>
  <dcterms:created xsi:type="dcterms:W3CDTF">2024-11-22T00:32:57Z</dcterms:created>
  <dcterms:modified xsi:type="dcterms:W3CDTF">2024-11-22T01:42:48Z</dcterms:modified>
</cp:coreProperties>
</file>