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70" r:id="rId3"/>
    <p:sldId id="276" r:id="rId4"/>
    <p:sldId id="279" r:id="rId5"/>
    <p:sldId id="259" r:id="rId6"/>
    <p:sldId id="273" r:id="rId7"/>
    <p:sldId id="266" r:id="rId8"/>
    <p:sldId id="275" r:id="rId9"/>
    <p:sldId id="280" r:id="rId10"/>
    <p:sldId id="28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1C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491"/>
    <p:restoredTop sz="94657"/>
  </p:normalViewPr>
  <p:slideViewPr>
    <p:cSldViewPr snapToGrid="0">
      <p:cViewPr>
        <p:scale>
          <a:sx n="52" d="100"/>
          <a:sy n="52" d="100"/>
        </p:scale>
        <p:origin x="3992" y="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8.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8.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D60806-9D3A-4524-889E-7392E70ED49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357A3B3-A848-46E5-AD8D-91524E90A3DE}">
      <dgm:prSet custT="1"/>
      <dgm:spPr/>
      <dgm:t>
        <a:bodyPr/>
        <a:lstStyle/>
        <a:p>
          <a:pPr>
            <a:lnSpc>
              <a:spcPct val="100000"/>
            </a:lnSpc>
            <a:defRPr cap="all"/>
          </a:pPr>
          <a:r>
            <a:rPr lang="en-US" sz="2000" b="1" dirty="0">
              <a:solidFill>
                <a:schemeClr val="bg1"/>
              </a:solidFill>
            </a:rPr>
            <a:t>Keyword Search</a:t>
          </a:r>
          <a:endParaRPr lang="en-US" sz="1050" b="1" dirty="0">
            <a:solidFill>
              <a:schemeClr val="bg1"/>
            </a:solidFill>
          </a:endParaRPr>
        </a:p>
      </dgm:t>
    </dgm:pt>
    <dgm:pt modelId="{1117DCCF-BBD7-421D-85A3-C6B24647AB76}" type="parTrans" cxnId="{502577A3-96C8-44AE-A195-38866DE129B3}">
      <dgm:prSet/>
      <dgm:spPr/>
      <dgm:t>
        <a:bodyPr/>
        <a:lstStyle/>
        <a:p>
          <a:endParaRPr lang="en-US"/>
        </a:p>
      </dgm:t>
    </dgm:pt>
    <dgm:pt modelId="{85E4E78A-0457-4E0B-B3FC-DC7C814DBC64}" type="sibTrans" cxnId="{502577A3-96C8-44AE-A195-38866DE129B3}">
      <dgm:prSet/>
      <dgm:spPr/>
      <dgm:t>
        <a:bodyPr/>
        <a:lstStyle/>
        <a:p>
          <a:endParaRPr lang="en-US"/>
        </a:p>
      </dgm:t>
    </dgm:pt>
    <dgm:pt modelId="{302D1406-6CF6-4AD5-ADC8-9506F60731FE}">
      <dgm:prSet custT="1"/>
      <dgm:spPr/>
      <dgm:t>
        <a:bodyPr/>
        <a:lstStyle/>
        <a:p>
          <a:pPr>
            <a:lnSpc>
              <a:spcPct val="100000"/>
            </a:lnSpc>
            <a:defRPr cap="all"/>
          </a:pPr>
          <a:r>
            <a:rPr lang="en-US" sz="2000" b="1" dirty="0">
              <a:solidFill>
                <a:schemeClr val="bg1"/>
              </a:solidFill>
            </a:rPr>
            <a:t>Boolean Search</a:t>
          </a:r>
          <a:endParaRPr lang="en-US" sz="2000" dirty="0">
            <a:solidFill>
              <a:schemeClr val="bg1"/>
            </a:solidFill>
          </a:endParaRPr>
        </a:p>
      </dgm:t>
    </dgm:pt>
    <dgm:pt modelId="{D7E024EF-C82F-40A8-9CDF-3AE6404F240B}" type="parTrans" cxnId="{1A35CF1A-4309-4324-9B8F-9BB68D788460}">
      <dgm:prSet/>
      <dgm:spPr/>
      <dgm:t>
        <a:bodyPr/>
        <a:lstStyle/>
        <a:p>
          <a:endParaRPr lang="en-US"/>
        </a:p>
      </dgm:t>
    </dgm:pt>
    <dgm:pt modelId="{F33724C6-6557-4E56-9FCB-FCCCCBBBE94A}" type="sibTrans" cxnId="{1A35CF1A-4309-4324-9B8F-9BB68D788460}">
      <dgm:prSet/>
      <dgm:spPr/>
      <dgm:t>
        <a:bodyPr/>
        <a:lstStyle/>
        <a:p>
          <a:endParaRPr lang="en-US"/>
        </a:p>
      </dgm:t>
    </dgm:pt>
    <dgm:pt modelId="{E952766D-3771-436C-AADB-CB81188F4A56}">
      <dgm:prSet custT="1"/>
      <dgm:spPr/>
      <dgm:t>
        <a:bodyPr/>
        <a:lstStyle/>
        <a:p>
          <a:pPr>
            <a:lnSpc>
              <a:spcPct val="100000"/>
            </a:lnSpc>
            <a:defRPr cap="all"/>
          </a:pPr>
          <a:endParaRPr lang="en-US" sz="1400" dirty="0">
            <a:solidFill>
              <a:schemeClr val="bg1"/>
            </a:solidFill>
          </a:endParaRPr>
        </a:p>
      </dgm:t>
    </dgm:pt>
    <dgm:pt modelId="{0C7EE04C-F10C-482A-AE57-C41F86ACB1C2}" type="sibTrans" cxnId="{F2138F9C-8112-4CC9-9EFF-71D08059FF65}">
      <dgm:prSet/>
      <dgm:spPr/>
      <dgm:t>
        <a:bodyPr/>
        <a:lstStyle/>
        <a:p>
          <a:endParaRPr lang="en-US"/>
        </a:p>
      </dgm:t>
    </dgm:pt>
    <dgm:pt modelId="{E92B0170-873C-4CA9-BA49-64A2F8339E7D}" type="parTrans" cxnId="{F2138F9C-8112-4CC9-9EFF-71D08059FF65}">
      <dgm:prSet/>
      <dgm:spPr/>
      <dgm:t>
        <a:bodyPr/>
        <a:lstStyle/>
        <a:p>
          <a:endParaRPr lang="en-US"/>
        </a:p>
      </dgm:t>
    </dgm:pt>
    <dgm:pt modelId="{52203037-182C-48EE-932A-A3D2B89F2DFC}" type="pres">
      <dgm:prSet presAssocID="{FAD60806-9D3A-4524-889E-7392E70ED492}" presName="root" presStyleCnt="0">
        <dgm:presLayoutVars>
          <dgm:dir/>
          <dgm:resizeHandles val="exact"/>
        </dgm:presLayoutVars>
      </dgm:prSet>
      <dgm:spPr/>
    </dgm:pt>
    <dgm:pt modelId="{112291B3-AA7E-4840-A7AB-29912A9AB0CD}" type="pres">
      <dgm:prSet presAssocID="{B357A3B3-A848-46E5-AD8D-91524E90A3DE}" presName="compNode" presStyleCnt="0"/>
      <dgm:spPr/>
    </dgm:pt>
    <dgm:pt modelId="{6B4409C4-B009-411F-BDF0-B6CD767C4FFC}" type="pres">
      <dgm:prSet presAssocID="{B357A3B3-A848-46E5-AD8D-91524E90A3DE}" presName="iconBgRect" presStyleLbl="bgShp" presStyleIdx="0" presStyleCnt="3" custScaleX="83339" custScaleY="83259" custLinFactNeighborX="-47973" custLinFactNeighborY="40175"/>
      <dgm:spPr/>
    </dgm:pt>
    <dgm:pt modelId="{5F15150B-A46C-4337-B4B6-6633948E6229}" type="pres">
      <dgm:prSet presAssocID="{B357A3B3-A848-46E5-AD8D-91524E90A3DE}" presName="iconRect" presStyleLbl="node1" presStyleIdx="0" presStyleCnt="3" custScaleX="83339" custScaleY="83259" custLinFactNeighborX="-88027" custLinFactNeighborY="7129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gnifying glass with solid fill"/>
        </a:ext>
      </dgm:extLst>
    </dgm:pt>
    <dgm:pt modelId="{6A9D67E7-C7FB-4084-B310-AC6A7E389E95}" type="pres">
      <dgm:prSet presAssocID="{B357A3B3-A848-46E5-AD8D-91524E90A3DE}" presName="spaceRect" presStyleCnt="0"/>
      <dgm:spPr/>
    </dgm:pt>
    <dgm:pt modelId="{9C1FC3F9-89CD-4577-9916-5F048C3E442E}" type="pres">
      <dgm:prSet presAssocID="{B357A3B3-A848-46E5-AD8D-91524E90A3DE}" presName="textRect" presStyleLbl="revTx" presStyleIdx="0" presStyleCnt="3" custScaleX="87738" custLinFactY="-38061" custLinFactNeighborX="47904" custLinFactNeighborY="-100000">
        <dgm:presLayoutVars>
          <dgm:chMax val="1"/>
          <dgm:chPref val="1"/>
        </dgm:presLayoutVars>
      </dgm:prSet>
      <dgm:spPr/>
    </dgm:pt>
    <dgm:pt modelId="{97C6C039-C849-43C5-B7EE-B5772D6B59A8}" type="pres">
      <dgm:prSet presAssocID="{85E4E78A-0457-4E0B-B3FC-DC7C814DBC64}" presName="sibTrans" presStyleCnt="0"/>
      <dgm:spPr/>
    </dgm:pt>
    <dgm:pt modelId="{E1BEB7B8-E1B9-46FA-8F6A-435389AC1ED3}" type="pres">
      <dgm:prSet presAssocID="{302D1406-6CF6-4AD5-ADC8-9506F60731FE}" presName="compNode" presStyleCnt="0"/>
      <dgm:spPr/>
    </dgm:pt>
    <dgm:pt modelId="{0C0612F7-E9EB-4A04-BFD6-D6C82E19B21E}" type="pres">
      <dgm:prSet presAssocID="{302D1406-6CF6-4AD5-ADC8-9506F60731FE}" presName="iconBgRect" presStyleLbl="bgShp" presStyleIdx="1" presStyleCnt="3" custScaleX="69121" custScaleY="68222" custLinFactX="-100000" custLinFactY="30108" custLinFactNeighborX="-133103" custLinFactNeighborY="100000"/>
      <dgm:spPr/>
    </dgm:pt>
    <dgm:pt modelId="{4FB0A0F7-41FC-4C94-AA75-60F9DD45D71E}" type="pres">
      <dgm:prSet presAssocID="{302D1406-6CF6-4AD5-ADC8-9506F60731FE}" presName="iconRect" presStyleLbl="node1" presStyleIdx="1" presStyleCnt="3" custScaleX="65314" custScaleY="68222" custLinFactX="-200000" custLinFactY="100000" custLinFactNeighborX="-207436" custLinFactNeighborY="130156"/>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000" r="-2000"/>
          </a:stretch>
        </a:blipFill>
      </dgm:spPr>
      <dgm:extLst>
        <a:ext uri="{E40237B7-FDA0-4F09-8148-C483321AD2D9}">
          <dgm14:cNvPr xmlns:dgm14="http://schemas.microsoft.com/office/drawing/2010/diagram" id="0" name="" descr="Venn diagram with solid fill"/>
        </a:ext>
      </dgm:extLst>
    </dgm:pt>
    <dgm:pt modelId="{BEED5897-FB8A-49C6-BFD5-72BDAC76100A}" type="pres">
      <dgm:prSet presAssocID="{302D1406-6CF6-4AD5-ADC8-9506F60731FE}" presName="spaceRect" presStyleCnt="0"/>
      <dgm:spPr/>
    </dgm:pt>
    <dgm:pt modelId="{2D454331-ABF9-4C75-8E20-E9C32ADB1A56}" type="pres">
      <dgm:prSet presAssocID="{302D1406-6CF6-4AD5-ADC8-9506F60731FE}" presName="textRect" presStyleLbl="revTx" presStyleIdx="1" presStyleCnt="3" custLinFactY="17304" custLinFactNeighborX="-84291" custLinFactNeighborY="100000">
        <dgm:presLayoutVars>
          <dgm:chMax val="1"/>
          <dgm:chPref val="1"/>
        </dgm:presLayoutVars>
      </dgm:prSet>
      <dgm:spPr/>
    </dgm:pt>
    <dgm:pt modelId="{2E929313-7127-4F72-B790-EEE3DCD61F58}" type="pres">
      <dgm:prSet presAssocID="{F33724C6-6557-4E56-9FCB-FCCCCBBBE94A}" presName="sibTrans" presStyleCnt="0"/>
      <dgm:spPr/>
    </dgm:pt>
    <dgm:pt modelId="{0EE15607-47FE-40F2-A373-481E1F1DE62A}" type="pres">
      <dgm:prSet presAssocID="{E952766D-3771-436C-AADB-CB81188F4A56}" presName="compNode" presStyleCnt="0"/>
      <dgm:spPr/>
    </dgm:pt>
    <dgm:pt modelId="{68D7AA41-7778-4EB4-9B3C-C1D9BF438C2F}" type="pres">
      <dgm:prSet presAssocID="{E952766D-3771-436C-AADB-CB81188F4A56}" presName="iconBgRect" presStyleLbl="bgShp" presStyleIdx="2" presStyleCnt="3" custScaleX="66623" custScaleY="66623" custLinFactX="-90924" custLinFactNeighborX="-100000" custLinFactNeighborY="-45815"/>
      <dgm:spPr/>
    </dgm:pt>
    <dgm:pt modelId="{D5411581-556C-4BF0-967F-2F2E36802954}" type="pres">
      <dgm:prSet presAssocID="{E952766D-3771-436C-AADB-CB81188F4A56}" presName="iconRect" presStyleLbl="node1" presStyleIdx="2" presStyleCnt="3" custScaleX="65314" custScaleY="65314" custLinFactX="-135714" custLinFactNeighborX="-200000" custLinFactNeighborY="-8091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wspaper"/>
        </a:ext>
      </dgm:extLst>
    </dgm:pt>
    <dgm:pt modelId="{78986BEE-2563-4A63-8D6E-CA2B640DB3A8}" type="pres">
      <dgm:prSet presAssocID="{E952766D-3771-436C-AADB-CB81188F4A56}" presName="spaceRect" presStyleCnt="0"/>
      <dgm:spPr/>
    </dgm:pt>
    <dgm:pt modelId="{D8B4850B-88C4-4CE5-B30E-480715CE5D59}" type="pres">
      <dgm:prSet presAssocID="{E952766D-3771-436C-AADB-CB81188F4A56}" presName="textRect" presStyleLbl="revTx" presStyleIdx="2" presStyleCnt="3" custLinFactY="-4699" custLinFactNeighborX="-38125" custLinFactNeighborY="-100000">
        <dgm:presLayoutVars>
          <dgm:chMax val="1"/>
          <dgm:chPref val="1"/>
        </dgm:presLayoutVars>
      </dgm:prSet>
      <dgm:spPr/>
    </dgm:pt>
  </dgm:ptLst>
  <dgm:cxnLst>
    <dgm:cxn modelId="{1A35CF1A-4309-4324-9B8F-9BB68D788460}" srcId="{FAD60806-9D3A-4524-889E-7392E70ED492}" destId="{302D1406-6CF6-4AD5-ADC8-9506F60731FE}" srcOrd="1" destOrd="0" parTransId="{D7E024EF-C82F-40A8-9CDF-3AE6404F240B}" sibTransId="{F33724C6-6557-4E56-9FCB-FCCCCBBBE94A}"/>
    <dgm:cxn modelId="{13472E7E-FDC0-B044-84C5-5B4EFAC6068E}" type="presOf" srcId="{B357A3B3-A848-46E5-AD8D-91524E90A3DE}" destId="{9C1FC3F9-89CD-4577-9916-5F048C3E442E}" srcOrd="0" destOrd="0" presId="urn:microsoft.com/office/officeart/2018/5/layout/IconCircleLabelList"/>
    <dgm:cxn modelId="{F2138F9C-8112-4CC9-9EFF-71D08059FF65}" srcId="{FAD60806-9D3A-4524-889E-7392E70ED492}" destId="{E952766D-3771-436C-AADB-CB81188F4A56}" srcOrd="2" destOrd="0" parTransId="{E92B0170-873C-4CA9-BA49-64A2F8339E7D}" sibTransId="{0C7EE04C-F10C-482A-AE57-C41F86ACB1C2}"/>
    <dgm:cxn modelId="{502577A3-96C8-44AE-A195-38866DE129B3}" srcId="{FAD60806-9D3A-4524-889E-7392E70ED492}" destId="{B357A3B3-A848-46E5-AD8D-91524E90A3DE}" srcOrd="0" destOrd="0" parTransId="{1117DCCF-BBD7-421D-85A3-C6B24647AB76}" sibTransId="{85E4E78A-0457-4E0B-B3FC-DC7C814DBC64}"/>
    <dgm:cxn modelId="{C7A0F0AC-96CF-4543-A589-871194EBB277}" type="presOf" srcId="{E952766D-3771-436C-AADB-CB81188F4A56}" destId="{D8B4850B-88C4-4CE5-B30E-480715CE5D59}" srcOrd="0" destOrd="0" presId="urn:microsoft.com/office/officeart/2018/5/layout/IconCircleLabelList"/>
    <dgm:cxn modelId="{E4E4E5AF-EE2F-754C-923A-CF28F0A62A5C}" type="presOf" srcId="{302D1406-6CF6-4AD5-ADC8-9506F60731FE}" destId="{2D454331-ABF9-4C75-8E20-E9C32ADB1A56}" srcOrd="0" destOrd="0" presId="urn:microsoft.com/office/officeart/2018/5/layout/IconCircleLabelList"/>
    <dgm:cxn modelId="{123DD5D9-F419-C74E-89A2-97A5504FDDCB}" type="presOf" srcId="{FAD60806-9D3A-4524-889E-7392E70ED492}" destId="{52203037-182C-48EE-932A-A3D2B89F2DFC}" srcOrd="0" destOrd="0" presId="urn:microsoft.com/office/officeart/2018/5/layout/IconCircleLabelList"/>
    <dgm:cxn modelId="{9EF21852-518D-A24E-BE05-1D5DE9C3EBAC}" type="presParOf" srcId="{52203037-182C-48EE-932A-A3D2B89F2DFC}" destId="{112291B3-AA7E-4840-A7AB-29912A9AB0CD}" srcOrd="0" destOrd="0" presId="urn:microsoft.com/office/officeart/2018/5/layout/IconCircleLabelList"/>
    <dgm:cxn modelId="{B15BF9E0-2423-5B4B-BFBA-445CF4EA6B22}" type="presParOf" srcId="{112291B3-AA7E-4840-A7AB-29912A9AB0CD}" destId="{6B4409C4-B009-411F-BDF0-B6CD767C4FFC}" srcOrd="0" destOrd="0" presId="urn:microsoft.com/office/officeart/2018/5/layout/IconCircleLabelList"/>
    <dgm:cxn modelId="{B3F47C16-6A0D-824F-BD92-C1356CDD949D}" type="presParOf" srcId="{112291B3-AA7E-4840-A7AB-29912A9AB0CD}" destId="{5F15150B-A46C-4337-B4B6-6633948E6229}" srcOrd="1" destOrd="0" presId="urn:microsoft.com/office/officeart/2018/5/layout/IconCircleLabelList"/>
    <dgm:cxn modelId="{A710C13F-3A75-0A44-B288-89F7AC48CEED}" type="presParOf" srcId="{112291B3-AA7E-4840-A7AB-29912A9AB0CD}" destId="{6A9D67E7-C7FB-4084-B310-AC6A7E389E95}" srcOrd="2" destOrd="0" presId="urn:microsoft.com/office/officeart/2018/5/layout/IconCircleLabelList"/>
    <dgm:cxn modelId="{E0D25AE4-FAED-AC49-B3D8-B2BBCFEFA641}" type="presParOf" srcId="{112291B3-AA7E-4840-A7AB-29912A9AB0CD}" destId="{9C1FC3F9-89CD-4577-9916-5F048C3E442E}" srcOrd="3" destOrd="0" presId="urn:microsoft.com/office/officeart/2018/5/layout/IconCircleLabelList"/>
    <dgm:cxn modelId="{B36E78A6-FF71-D948-9220-2521B61032CE}" type="presParOf" srcId="{52203037-182C-48EE-932A-A3D2B89F2DFC}" destId="{97C6C039-C849-43C5-B7EE-B5772D6B59A8}" srcOrd="1" destOrd="0" presId="urn:microsoft.com/office/officeart/2018/5/layout/IconCircleLabelList"/>
    <dgm:cxn modelId="{AA8F1A1A-3616-C141-A6DB-770BD8C40751}" type="presParOf" srcId="{52203037-182C-48EE-932A-A3D2B89F2DFC}" destId="{E1BEB7B8-E1B9-46FA-8F6A-435389AC1ED3}" srcOrd="2" destOrd="0" presId="urn:microsoft.com/office/officeart/2018/5/layout/IconCircleLabelList"/>
    <dgm:cxn modelId="{B459EDDF-4461-2E49-9477-5F76C35425B0}" type="presParOf" srcId="{E1BEB7B8-E1B9-46FA-8F6A-435389AC1ED3}" destId="{0C0612F7-E9EB-4A04-BFD6-D6C82E19B21E}" srcOrd="0" destOrd="0" presId="urn:microsoft.com/office/officeart/2018/5/layout/IconCircleLabelList"/>
    <dgm:cxn modelId="{86794ABC-FC81-8943-9C22-8DA6ABF137C4}" type="presParOf" srcId="{E1BEB7B8-E1B9-46FA-8F6A-435389AC1ED3}" destId="{4FB0A0F7-41FC-4C94-AA75-60F9DD45D71E}" srcOrd="1" destOrd="0" presId="urn:microsoft.com/office/officeart/2018/5/layout/IconCircleLabelList"/>
    <dgm:cxn modelId="{13262845-1E6A-1D46-A6AA-7C984DFB7694}" type="presParOf" srcId="{E1BEB7B8-E1B9-46FA-8F6A-435389AC1ED3}" destId="{BEED5897-FB8A-49C6-BFD5-72BDAC76100A}" srcOrd="2" destOrd="0" presId="urn:microsoft.com/office/officeart/2018/5/layout/IconCircleLabelList"/>
    <dgm:cxn modelId="{99E54EC0-AD55-7A42-9FBF-E35BC7A4E14F}" type="presParOf" srcId="{E1BEB7B8-E1B9-46FA-8F6A-435389AC1ED3}" destId="{2D454331-ABF9-4C75-8E20-E9C32ADB1A56}" srcOrd="3" destOrd="0" presId="urn:microsoft.com/office/officeart/2018/5/layout/IconCircleLabelList"/>
    <dgm:cxn modelId="{199F65B9-0F94-EE40-9770-781387AD860B}" type="presParOf" srcId="{52203037-182C-48EE-932A-A3D2B89F2DFC}" destId="{2E929313-7127-4F72-B790-EEE3DCD61F58}" srcOrd="3" destOrd="0" presId="urn:microsoft.com/office/officeart/2018/5/layout/IconCircleLabelList"/>
    <dgm:cxn modelId="{3DA7491C-9465-5740-AF6C-4FFC416DEFE0}" type="presParOf" srcId="{52203037-182C-48EE-932A-A3D2B89F2DFC}" destId="{0EE15607-47FE-40F2-A373-481E1F1DE62A}" srcOrd="4" destOrd="0" presId="urn:microsoft.com/office/officeart/2018/5/layout/IconCircleLabelList"/>
    <dgm:cxn modelId="{3CB44A7F-F018-0944-B710-FEBFA73C8073}" type="presParOf" srcId="{0EE15607-47FE-40F2-A373-481E1F1DE62A}" destId="{68D7AA41-7778-4EB4-9B3C-C1D9BF438C2F}" srcOrd="0" destOrd="0" presId="urn:microsoft.com/office/officeart/2018/5/layout/IconCircleLabelList"/>
    <dgm:cxn modelId="{A9E4DC0A-A83C-7743-9CDF-AF6C25A466EA}" type="presParOf" srcId="{0EE15607-47FE-40F2-A373-481E1F1DE62A}" destId="{D5411581-556C-4BF0-967F-2F2E36802954}" srcOrd="1" destOrd="0" presId="urn:microsoft.com/office/officeart/2018/5/layout/IconCircleLabelList"/>
    <dgm:cxn modelId="{0EBFE7C0-F798-5048-AEC4-DC570652E0DB}" type="presParOf" srcId="{0EE15607-47FE-40F2-A373-481E1F1DE62A}" destId="{78986BEE-2563-4A63-8D6E-CA2B640DB3A8}" srcOrd="2" destOrd="0" presId="urn:microsoft.com/office/officeart/2018/5/layout/IconCircleLabelList"/>
    <dgm:cxn modelId="{54AB1F2D-BF70-CF4E-B78C-F84178823A69}" type="presParOf" srcId="{0EE15607-47FE-40F2-A373-481E1F1DE62A}" destId="{D8B4850B-88C4-4CE5-B30E-480715CE5D5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BF3B28-D09F-484F-AB2E-EDA9F48E07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8388687-7076-48C9-B7D5-ADB82C16BA66}">
      <dgm:prSet/>
      <dgm:spPr/>
      <dgm:t>
        <a:bodyPr/>
        <a:lstStyle/>
        <a:p>
          <a:pPr>
            <a:lnSpc>
              <a:spcPct val="100000"/>
            </a:lnSpc>
          </a:pPr>
          <a:r>
            <a:rPr lang="en-US" b="1" i="0" baseline="0" dirty="0"/>
            <a:t>• Initial review of abstracts to assess relevance based on the title, publication venue, and year.</a:t>
          </a:r>
          <a:endParaRPr lang="en-US" dirty="0"/>
        </a:p>
      </dgm:t>
    </dgm:pt>
    <dgm:pt modelId="{E6B8640D-880B-4814-8A7C-2B7D179C64D6}" type="parTrans" cxnId="{96F1CC45-7993-494D-9EC8-5618C7CE4A73}">
      <dgm:prSet/>
      <dgm:spPr/>
      <dgm:t>
        <a:bodyPr/>
        <a:lstStyle/>
        <a:p>
          <a:endParaRPr lang="en-US"/>
        </a:p>
      </dgm:t>
    </dgm:pt>
    <dgm:pt modelId="{AB40A6A4-5047-4AFA-8F65-C7D904C07949}" type="sibTrans" cxnId="{96F1CC45-7993-494D-9EC8-5618C7CE4A73}">
      <dgm:prSet/>
      <dgm:spPr/>
      <dgm:t>
        <a:bodyPr/>
        <a:lstStyle/>
        <a:p>
          <a:endParaRPr lang="en-US"/>
        </a:p>
      </dgm:t>
    </dgm:pt>
    <dgm:pt modelId="{97A5D9B1-C3BC-4E17-B71C-B01A69D50C55}">
      <dgm:prSet/>
      <dgm:spPr/>
      <dgm:t>
        <a:bodyPr/>
        <a:lstStyle/>
        <a:p>
          <a:pPr>
            <a:lnSpc>
              <a:spcPct val="100000"/>
            </a:lnSpc>
          </a:pPr>
          <a:r>
            <a:rPr lang="en-US" b="1" i="0" baseline="0" dirty="0"/>
            <a:t>• Direct and indirect relevance to the paper being cross-referenced through the abstract.</a:t>
          </a:r>
          <a:endParaRPr lang="en-US" dirty="0"/>
        </a:p>
      </dgm:t>
    </dgm:pt>
    <dgm:pt modelId="{EA1D5892-0FFD-495F-AE6D-9299C5EEEB1C}" type="parTrans" cxnId="{A3738B24-8A2A-4B64-BFDC-E7A7F1672AE5}">
      <dgm:prSet/>
      <dgm:spPr/>
      <dgm:t>
        <a:bodyPr/>
        <a:lstStyle/>
        <a:p>
          <a:endParaRPr lang="en-US"/>
        </a:p>
      </dgm:t>
    </dgm:pt>
    <dgm:pt modelId="{EF58D0E9-11D8-4690-80CD-D259AE43F651}" type="sibTrans" cxnId="{A3738B24-8A2A-4B64-BFDC-E7A7F1672AE5}">
      <dgm:prSet/>
      <dgm:spPr/>
      <dgm:t>
        <a:bodyPr/>
        <a:lstStyle/>
        <a:p>
          <a:endParaRPr lang="en-US"/>
        </a:p>
      </dgm:t>
    </dgm:pt>
    <dgm:pt modelId="{D5C722EE-911F-4C45-934E-74C27C31083F}">
      <dgm:prSet/>
      <dgm:spPr/>
      <dgm:t>
        <a:bodyPr/>
        <a:lstStyle/>
        <a:p>
          <a:pPr>
            <a:lnSpc>
              <a:spcPct val="100000"/>
            </a:lnSpc>
          </a:pPr>
          <a:r>
            <a:rPr lang="en-US" b="1" i="0" baseline="0" dirty="0"/>
            <a:t>• Consideration of the number of citations and field-weighted citation impact (</a:t>
          </a:r>
          <a:r>
            <a:rPr lang="en-US" b="1" i="0" baseline="0" dirty="0" err="1"/>
            <a:t>fwci</a:t>
          </a:r>
          <a:r>
            <a:rPr lang="en-US" b="1" i="0" baseline="0" dirty="0"/>
            <a:t>), a metric that measures the citation impact of a paper adjusted for disciplinary differences.</a:t>
          </a:r>
          <a:endParaRPr lang="en-US" dirty="0"/>
        </a:p>
      </dgm:t>
    </dgm:pt>
    <dgm:pt modelId="{FB2B5529-B5A8-4265-BE47-0FA97C7F324A}" type="parTrans" cxnId="{50D1D7FB-0288-4219-A5C6-42E5095C00A6}">
      <dgm:prSet/>
      <dgm:spPr/>
      <dgm:t>
        <a:bodyPr/>
        <a:lstStyle/>
        <a:p>
          <a:endParaRPr lang="en-US"/>
        </a:p>
      </dgm:t>
    </dgm:pt>
    <dgm:pt modelId="{8061043D-1580-4169-8C5E-ECE1F9B75E36}" type="sibTrans" cxnId="{50D1D7FB-0288-4219-A5C6-42E5095C00A6}">
      <dgm:prSet/>
      <dgm:spPr/>
      <dgm:t>
        <a:bodyPr/>
        <a:lstStyle/>
        <a:p>
          <a:endParaRPr lang="en-US"/>
        </a:p>
      </dgm:t>
    </dgm:pt>
    <dgm:pt modelId="{9788DDEF-5757-4C01-9999-904DB4044DBB}" type="pres">
      <dgm:prSet presAssocID="{E7BF3B28-D09F-484F-AB2E-EDA9F48E0737}" presName="root" presStyleCnt="0">
        <dgm:presLayoutVars>
          <dgm:dir/>
          <dgm:resizeHandles val="exact"/>
        </dgm:presLayoutVars>
      </dgm:prSet>
      <dgm:spPr/>
    </dgm:pt>
    <dgm:pt modelId="{8CB40BC5-CB08-4F45-9011-9942F755A8B6}" type="pres">
      <dgm:prSet presAssocID="{18388687-7076-48C9-B7D5-ADB82C16BA66}" presName="compNode" presStyleCnt="0"/>
      <dgm:spPr/>
    </dgm:pt>
    <dgm:pt modelId="{3F392F33-B952-45CF-B7F5-8276A7E22DFF}" type="pres">
      <dgm:prSet presAssocID="{18388687-7076-48C9-B7D5-ADB82C16BA66}" presName="bgRect" presStyleLbl="bgShp" presStyleIdx="0" presStyleCnt="3"/>
      <dgm:spPr/>
    </dgm:pt>
    <dgm:pt modelId="{691ECF17-FECE-4F2F-B41C-A823060FDB05}" type="pres">
      <dgm:prSet presAssocID="{18388687-7076-48C9-B7D5-ADB82C16BA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spaper"/>
        </a:ext>
      </dgm:extLst>
    </dgm:pt>
    <dgm:pt modelId="{B2CF4673-7746-4017-A32B-56190FD2FD61}" type="pres">
      <dgm:prSet presAssocID="{18388687-7076-48C9-B7D5-ADB82C16BA66}" presName="spaceRect" presStyleCnt="0"/>
      <dgm:spPr/>
    </dgm:pt>
    <dgm:pt modelId="{2916D143-DDB4-4185-8EBA-B6CA970CC10E}" type="pres">
      <dgm:prSet presAssocID="{18388687-7076-48C9-B7D5-ADB82C16BA66}" presName="parTx" presStyleLbl="revTx" presStyleIdx="0" presStyleCnt="3">
        <dgm:presLayoutVars>
          <dgm:chMax val="0"/>
          <dgm:chPref val="0"/>
        </dgm:presLayoutVars>
      </dgm:prSet>
      <dgm:spPr/>
    </dgm:pt>
    <dgm:pt modelId="{B596EBF9-A7EC-4255-B632-D9CC764CF483}" type="pres">
      <dgm:prSet presAssocID="{AB40A6A4-5047-4AFA-8F65-C7D904C07949}" presName="sibTrans" presStyleCnt="0"/>
      <dgm:spPr/>
    </dgm:pt>
    <dgm:pt modelId="{C277B2E8-B06C-435F-9C63-A33033127E40}" type="pres">
      <dgm:prSet presAssocID="{97A5D9B1-C3BC-4E17-B71C-B01A69D50C55}" presName="compNode" presStyleCnt="0"/>
      <dgm:spPr/>
    </dgm:pt>
    <dgm:pt modelId="{F4B3F7DC-A383-42FB-922C-6537355C9D1B}" type="pres">
      <dgm:prSet presAssocID="{97A5D9B1-C3BC-4E17-B71C-B01A69D50C55}" presName="bgRect" presStyleLbl="bgShp" presStyleIdx="1" presStyleCnt="3" custLinFactNeighborX="-2689" custLinFactNeighborY="1246"/>
      <dgm:spPr/>
    </dgm:pt>
    <dgm:pt modelId="{1AF5155C-9C84-4DCF-A5A7-E8089EF95147}" type="pres">
      <dgm:prSet presAssocID="{97A5D9B1-C3BC-4E17-B71C-B01A69D50C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3BC5B6B7-775C-4067-A187-EE79347ECF98}" type="pres">
      <dgm:prSet presAssocID="{97A5D9B1-C3BC-4E17-B71C-B01A69D50C55}" presName="spaceRect" presStyleCnt="0"/>
      <dgm:spPr/>
    </dgm:pt>
    <dgm:pt modelId="{8372476D-0E6B-40C1-8ED7-0AEBB3DF160F}" type="pres">
      <dgm:prSet presAssocID="{97A5D9B1-C3BC-4E17-B71C-B01A69D50C55}" presName="parTx" presStyleLbl="revTx" presStyleIdx="1" presStyleCnt="3">
        <dgm:presLayoutVars>
          <dgm:chMax val="0"/>
          <dgm:chPref val="0"/>
        </dgm:presLayoutVars>
      </dgm:prSet>
      <dgm:spPr/>
    </dgm:pt>
    <dgm:pt modelId="{4DD32247-AEB2-4732-88DC-087B23CB8D13}" type="pres">
      <dgm:prSet presAssocID="{EF58D0E9-11D8-4690-80CD-D259AE43F651}" presName="sibTrans" presStyleCnt="0"/>
      <dgm:spPr/>
    </dgm:pt>
    <dgm:pt modelId="{52DC351E-EE85-4FC7-B257-CF00D7DDD806}" type="pres">
      <dgm:prSet presAssocID="{D5C722EE-911F-4C45-934E-74C27C31083F}" presName="compNode" presStyleCnt="0"/>
      <dgm:spPr/>
    </dgm:pt>
    <dgm:pt modelId="{8B459797-E878-4CDF-98B6-5A1AE6C90AF0}" type="pres">
      <dgm:prSet presAssocID="{D5C722EE-911F-4C45-934E-74C27C31083F}" presName="bgRect" presStyleLbl="bgShp" presStyleIdx="2" presStyleCnt="3"/>
      <dgm:spPr/>
    </dgm:pt>
    <dgm:pt modelId="{A66FB544-6D3F-469C-A3C1-F945D9C9330E}" type="pres">
      <dgm:prSet presAssocID="{D5C722EE-911F-4C45-934E-74C27C3108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sed Quotation Mark"/>
        </a:ext>
      </dgm:extLst>
    </dgm:pt>
    <dgm:pt modelId="{20E707AC-128E-4495-8AE4-8896BC017539}" type="pres">
      <dgm:prSet presAssocID="{D5C722EE-911F-4C45-934E-74C27C31083F}" presName="spaceRect" presStyleCnt="0"/>
      <dgm:spPr/>
    </dgm:pt>
    <dgm:pt modelId="{F0503A7D-75C9-488F-91BA-1AA9B399E30A}" type="pres">
      <dgm:prSet presAssocID="{D5C722EE-911F-4C45-934E-74C27C31083F}" presName="parTx" presStyleLbl="revTx" presStyleIdx="2" presStyleCnt="3">
        <dgm:presLayoutVars>
          <dgm:chMax val="0"/>
          <dgm:chPref val="0"/>
        </dgm:presLayoutVars>
      </dgm:prSet>
      <dgm:spPr/>
    </dgm:pt>
  </dgm:ptLst>
  <dgm:cxnLst>
    <dgm:cxn modelId="{A3738B24-8A2A-4B64-BFDC-E7A7F1672AE5}" srcId="{E7BF3B28-D09F-484F-AB2E-EDA9F48E0737}" destId="{97A5D9B1-C3BC-4E17-B71C-B01A69D50C55}" srcOrd="1" destOrd="0" parTransId="{EA1D5892-0FFD-495F-AE6D-9299C5EEEB1C}" sibTransId="{EF58D0E9-11D8-4690-80CD-D259AE43F651}"/>
    <dgm:cxn modelId="{96F1CC45-7993-494D-9EC8-5618C7CE4A73}" srcId="{E7BF3B28-D09F-484F-AB2E-EDA9F48E0737}" destId="{18388687-7076-48C9-B7D5-ADB82C16BA66}" srcOrd="0" destOrd="0" parTransId="{E6B8640D-880B-4814-8A7C-2B7D179C64D6}" sibTransId="{AB40A6A4-5047-4AFA-8F65-C7D904C07949}"/>
    <dgm:cxn modelId="{C8F79187-7D80-482E-8881-0B0D9F69D989}" type="presOf" srcId="{97A5D9B1-C3BC-4E17-B71C-B01A69D50C55}" destId="{8372476D-0E6B-40C1-8ED7-0AEBB3DF160F}" srcOrd="0" destOrd="0" presId="urn:microsoft.com/office/officeart/2018/2/layout/IconVerticalSolidList"/>
    <dgm:cxn modelId="{838889BA-33A2-4AD9-8A41-DA467656FC7C}" type="presOf" srcId="{18388687-7076-48C9-B7D5-ADB82C16BA66}" destId="{2916D143-DDB4-4185-8EBA-B6CA970CC10E}" srcOrd="0" destOrd="0" presId="urn:microsoft.com/office/officeart/2018/2/layout/IconVerticalSolidList"/>
    <dgm:cxn modelId="{61818AF8-C58C-4DF5-A7CE-92467FB50883}" type="presOf" srcId="{D5C722EE-911F-4C45-934E-74C27C31083F}" destId="{F0503A7D-75C9-488F-91BA-1AA9B399E30A}" srcOrd="0" destOrd="0" presId="urn:microsoft.com/office/officeart/2018/2/layout/IconVerticalSolidList"/>
    <dgm:cxn modelId="{E9BBA9FB-5A44-4627-9467-F01525E04366}" type="presOf" srcId="{E7BF3B28-D09F-484F-AB2E-EDA9F48E0737}" destId="{9788DDEF-5757-4C01-9999-904DB4044DBB}" srcOrd="0" destOrd="0" presId="urn:microsoft.com/office/officeart/2018/2/layout/IconVerticalSolidList"/>
    <dgm:cxn modelId="{50D1D7FB-0288-4219-A5C6-42E5095C00A6}" srcId="{E7BF3B28-D09F-484F-AB2E-EDA9F48E0737}" destId="{D5C722EE-911F-4C45-934E-74C27C31083F}" srcOrd="2" destOrd="0" parTransId="{FB2B5529-B5A8-4265-BE47-0FA97C7F324A}" sibTransId="{8061043D-1580-4169-8C5E-ECE1F9B75E36}"/>
    <dgm:cxn modelId="{57603A23-F193-4615-841E-1CF633C614BC}" type="presParOf" srcId="{9788DDEF-5757-4C01-9999-904DB4044DBB}" destId="{8CB40BC5-CB08-4F45-9011-9942F755A8B6}" srcOrd="0" destOrd="0" presId="urn:microsoft.com/office/officeart/2018/2/layout/IconVerticalSolidList"/>
    <dgm:cxn modelId="{A0DD91F5-F3B8-474A-B16E-98F49AB2F393}" type="presParOf" srcId="{8CB40BC5-CB08-4F45-9011-9942F755A8B6}" destId="{3F392F33-B952-45CF-B7F5-8276A7E22DFF}" srcOrd="0" destOrd="0" presId="urn:microsoft.com/office/officeart/2018/2/layout/IconVerticalSolidList"/>
    <dgm:cxn modelId="{77AFAB5F-C079-4F16-826A-89FF46E63C56}" type="presParOf" srcId="{8CB40BC5-CB08-4F45-9011-9942F755A8B6}" destId="{691ECF17-FECE-4F2F-B41C-A823060FDB05}" srcOrd="1" destOrd="0" presId="urn:microsoft.com/office/officeart/2018/2/layout/IconVerticalSolidList"/>
    <dgm:cxn modelId="{9E5F0DD6-5249-4161-A8EA-3DF4CBB067E9}" type="presParOf" srcId="{8CB40BC5-CB08-4F45-9011-9942F755A8B6}" destId="{B2CF4673-7746-4017-A32B-56190FD2FD61}" srcOrd="2" destOrd="0" presId="urn:microsoft.com/office/officeart/2018/2/layout/IconVerticalSolidList"/>
    <dgm:cxn modelId="{4942272C-E928-431A-97EB-C7D009329487}" type="presParOf" srcId="{8CB40BC5-CB08-4F45-9011-9942F755A8B6}" destId="{2916D143-DDB4-4185-8EBA-B6CA970CC10E}" srcOrd="3" destOrd="0" presId="urn:microsoft.com/office/officeart/2018/2/layout/IconVerticalSolidList"/>
    <dgm:cxn modelId="{7D3D6E34-FBF1-40ED-A777-CE73B64CA9E4}" type="presParOf" srcId="{9788DDEF-5757-4C01-9999-904DB4044DBB}" destId="{B596EBF9-A7EC-4255-B632-D9CC764CF483}" srcOrd="1" destOrd="0" presId="urn:microsoft.com/office/officeart/2018/2/layout/IconVerticalSolidList"/>
    <dgm:cxn modelId="{F1003420-10D1-47E9-A75A-83FFF48FE572}" type="presParOf" srcId="{9788DDEF-5757-4C01-9999-904DB4044DBB}" destId="{C277B2E8-B06C-435F-9C63-A33033127E40}" srcOrd="2" destOrd="0" presId="urn:microsoft.com/office/officeart/2018/2/layout/IconVerticalSolidList"/>
    <dgm:cxn modelId="{866FD878-A928-4F80-96D2-6002BE4AB012}" type="presParOf" srcId="{C277B2E8-B06C-435F-9C63-A33033127E40}" destId="{F4B3F7DC-A383-42FB-922C-6537355C9D1B}" srcOrd="0" destOrd="0" presId="urn:microsoft.com/office/officeart/2018/2/layout/IconVerticalSolidList"/>
    <dgm:cxn modelId="{E20A859D-712D-430D-A555-626EC465ECE5}" type="presParOf" srcId="{C277B2E8-B06C-435F-9C63-A33033127E40}" destId="{1AF5155C-9C84-4DCF-A5A7-E8089EF95147}" srcOrd="1" destOrd="0" presId="urn:microsoft.com/office/officeart/2018/2/layout/IconVerticalSolidList"/>
    <dgm:cxn modelId="{A5157859-9671-4D83-B783-67260D4019C7}" type="presParOf" srcId="{C277B2E8-B06C-435F-9C63-A33033127E40}" destId="{3BC5B6B7-775C-4067-A187-EE79347ECF98}" srcOrd="2" destOrd="0" presId="urn:microsoft.com/office/officeart/2018/2/layout/IconVerticalSolidList"/>
    <dgm:cxn modelId="{ED706F84-9859-4F6F-87A1-A699F3867741}" type="presParOf" srcId="{C277B2E8-B06C-435F-9C63-A33033127E40}" destId="{8372476D-0E6B-40C1-8ED7-0AEBB3DF160F}" srcOrd="3" destOrd="0" presId="urn:microsoft.com/office/officeart/2018/2/layout/IconVerticalSolidList"/>
    <dgm:cxn modelId="{C7CA9ED0-288D-41A2-986C-E8594AE0C867}" type="presParOf" srcId="{9788DDEF-5757-4C01-9999-904DB4044DBB}" destId="{4DD32247-AEB2-4732-88DC-087B23CB8D13}" srcOrd="3" destOrd="0" presId="urn:microsoft.com/office/officeart/2018/2/layout/IconVerticalSolidList"/>
    <dgm:cxn modelId="{2AE0FE5D-632F-4CFB-AE37-1828B29D3FB1}" type="presParOf" srcId="{9788DDEF-5757-4C01-9999-904DB4044DBB}" destId="{52DC351E-EE85-4FC7-B257-CF00D7DDD806}" srcOrd="4" destOrd="0" presId="urn:microsoft.com/office/officeart/2018/2/layout/IconVerticalSolidList"/>
    <dgm:cxn modelId="{8FD9E8DC-AC40-459A-A40F-654BDB8850BB}" type="presParOf" srcId="{52DC351E-EE85-4FC7-B257-CF00D7DDD806}" destId="{8B459797-E878-4CDF-98B6-5A1AE6C90AF0}" srcOrd="0" destOrd="0" presId="urn:microsoft.com/office/officeart/2018/2/layout/IconVerticalSolidList"/>
    <dgm:cxn modelId="{9C84F7CA-64D7-45F3-B17D-27A4E99F4B8C}" type="presParOf" srcId="{52DC351E-EE85-4FC7-B257-CF00D7DDD806}" destId="{A66FB544-6D3F-469C-A3C1-F945D9C9330E}" srcOrd="1" destOrd="0" presId="urn:microsoft.com/office/officeart/2018/2/layout/IconVerticalSolidList"/>
    <dgm:cxn modelId="{B430C9F2-62A1-461F-910E-46125DF3035A}" type="presParOf" srcId="{52DC351E-EE85-4FC7-B257-CF00D7DDD806}" destId="{20E707AC-128E-4495-8AE4-8896BC017539}" srcOrd="2" destOrd="0" presId="urn:microsoft.com/office/officeart/2018/2/layout/IconVerticalSolidList"/>
    <dgm:cxn modelId="{82489157-9E9E-4F37-8A3B-4A5EFEE96E62}" type="presParOf" srcId="{52DC351E-EE85-4FC7-B257-CF00D7DDD806}" destId="{F0503A7D-75C9-488F-91BA-1AA9B399E30A}"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409C4-B009-411F-BDF0-B6CD767C4FFC}">
      <dsp:nvSpPr>
        <dsp:cNvPr id="0" name=""/>
        <dsp:cNvSpPr/>
      </dsp:nvSpPr>
      <dsp:spPr>
        <a:xfrm>
          <a:off x="225430" y="2331558"/>
          <a:ext cx="1525207" cy="15222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5150B-A46C-4337-B4B6-6633948E6229}">
      <dsp:nvSpPr>
        <dsp:cNvPr id="0" name=""/>
        <dsp:cNvSpPr/>
      </dsp:nvSpPr>
      <dsp:spPr>
        <a:xfrm>
          <a:off x="504094" y="2669372"/>
          <a:ext cx="875119" cy="87343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FC3F9-89CD-4577-9916-5F048C3E442E}">
      <dsp:nvSpPr>
        <dsp:cNvPr id="0" name=""/>
        <dsp:cNvSpPr/>
      </dsp:nvSpPr>
      <dsp:spPr>
        <a:xfrm>
          <a:off x="1772732" y="2962296"/>
          <a:ext cx="27712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solidFill>
                <a:schemeClr val="bg1"/>
              </a:solidFill>
            </a:rPr>
            <a:t>Keyword Search</a:t>
          </a:r>
          <a:endParaRPr lang="en-US" sz="1050" b="1" kern="1200" dirty="0">
            <a:solidFill>
              <a:schemeClr val="bg1"/>
            </a:solidFill>
          </a:endParaRPr>
        </a:p>
      </dsp:txBody>
      <dsp:txXfrm>
        <a:off x="1772732" y="2962296"/>
        <a:ext cx="2771264" cy="720000"/>
      </dsp:txXfrm>
    </dsp:sp>
    <dsp:sp modelId="{0C0612F7-E9EB-4A04-BFD6-D6C82E19B21E}">
      <dsp:nvSpPr>
        <dsp:cNvPr id="0" name=""/>
        <dsp:cNvSpPr/>
      </dsp:nvSpPr>
      <dsp:spPr>
        <a:xfrm>
          <a:off x="218109" y="4368306"/>
          <a:ext cx="1517897" cy="14981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0A0F7-41FC-4C94-AA75-60F9DD45D71E}">
      <dsp:nvSpPr>
        <dsp:cNvPr id="0" name=""/>
        <dsp:cNvSpPr/>
      </dsp:nvSpPr>
      <dsp:spPr>
        <a:xfrm>
          <a:off x="550828" y="4730379"/>
          <a:ext cx="822956" cy="85959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000" r="-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454331-ABF9-4C75-8E20-E9C32ADB1A56}">
      <dsp:nvSpPr>
        <dsp:cNvPr id="0" name=""/>
        <dsp:cNvSpPr/>
      </dsp:nvSpPr>
      <dsp:spPr>
        <a:xfrm>
          <a:off x="1261524" y="488680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solidFill>
                <a:schemeClr val="bg1"/>
              </a:solidFill>
            </a:rPr>
            <a:t>Boolean Search</a:t>
          </a:r>
          <a:endParaRPr lang="en-US" sz="2000" kern="1200" dirty="0">
            <a:solidFill>
              <a:schemeClr val="bg1"/>
            </a:solidFill>
          </a:endParaRPr>
        </a:p>
      </dsp:txBody>
      <dsp:txXfrm>
        <a:off x="1261524" y="4886801"/>
        <a:ext cx="3600000" cy="720000"/>
      </dsp:txXfrm>
    </dsp:sp>
    <dsp:sp modelId="{68D7AA41-7778-4EB4-9B3C-C1D9BF438C2F}">
      <dsp:nvSpPr>
        <dsp:cNvPr id="0" name=""/>
        <dsp:cNvSpPr/>
      </dsp:nvSpPr>
      <dsp:spPr>
        <a:xfrm>
          <a:off x="5401788" y="513815"/>
          <a:ext cx="1463041" cy="1463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11581-556C-4BF0-967F-2F2E36802954}">
      <dsp:nvSpPr>
        <dsp:cNvPr id="0" name=""/>
        <dsp:cNvSpPr/>
      </dsp:nvSpPr>
      <dsp:spPr>
        <a:xfrm>
          <a:off x="5684525" y="820476"/>
          <a:ext cx="822956" cy="822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4850B-88C4-4CE5-B30E-480715CE5D59}">
      <dsp:nvSpPr>
        <dsp:cNvPr id="0" name=""/>
        <dsp:cNvSpPr/>
      </dsp:nvSpPr>
      <dsp:spPr>
        <a:xfrm>
          <a:off x="7153500" y="32796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endParaRPr lang="en-US" sz="1400" kern="1200" dirty="0">
            <a:solidFill>
              <a:schemeClr val="bg1"/>
            </a:solidFill>
          </a:endParaRPr>
        </a:p>
      </dsp:txBody>
      <dsp:txXfrm>
        <a:off x="7153500" y="3279600"/>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92F33-B952-45CF-B7F5-8276A7E22DFF}">
      <dsp:nvSpPr>
        <dsp:cNvPr id="0" name=""/>
        <dsp:cNvSpPr/>
      </dsp:nvSpPr>
      <dsp:spPr>
        <a:xfrm>
          <a:off x="0" y="386"/>
          <a:ext cx="6477000" cy="905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ECF17-FECE-4F2F-B41C-A823060FDB05}">
      <dsp:nvSpPr>
        <dsp:cNvPr id="0" name=""/>
        <dsp:cNvSpPr/>
      </dsp:nvSpPr>
      <dsp:spPr>
        <a:xfrm>
          <a:off x="273920" y="204129"/>
          <a:ext cx="498036" cy="4980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6D143-DDB4-4185-8EBA-B6CA970CC10E}">
      <dsp:nvSpPr>
        <dsp:cNvPr id="0" name=""/>
        <dsp:cNvSpPr/>
      </dsp:nvSpPr>
      <dsp:spPr>
        <a:xfrm>
          <a:off x="1045877" y="386"/>
          <a:ext cx="5431122" cy="90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4" tIns="95834" rIns="95834" bIns="95834"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 Initial review of abstracts to assess relevance based on the title, publication venue, and year.</a:t>
          </a:r>
          <a:endParaRPr lang="en-US" sz="1400" kern="1200" dirty="0"/>
        </a:p>
      </dsp:txBody>
      <dsp:txXfrm>
        <a:off x="1045877" y="386"/>
        <a:ext cx="5431122" cy="905521"/>
      </dsp:txXfrm>
    </dsp:sp>
    <dsp:sp modelId="{F4B3F7DC-A383-42FB-922C-6537355C9D1B}">
      <dsp:nvSpPr>
        <dsp:cNvPr id="0" name=""/>
        <dsp:cNvSpPr/>
      </dsp:nvSpPr>
      <dsp:spPr>
        <a:xfrm>
          <a:off x="0" y="1143571"/>
          <a:ext cx="6477000" cy="905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5155C-9C84-4DCF-A5A7-E8089EF95147}">
      <dsp:nvSpPr>
        <dsp:cNvPr id="0" name=""/>
        <dsp:cNvSpPr/>
      </dsp:nvSpPr>
      <dsp:spPr>
        <a:xfrm>
          <a:off x="273920" y="1336031"/>
          <a:ext cx="498036" cy="4980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72476D-0E6B-40C1-8ED7-0AEBB3DF160F}">
      <dsp:nvSpPr>
        <dsp:cNvPr id="0" name=""/>
        <dsp:cNvSpPr/>
      </dsp:nvSpPr>
      <dsp:spPr>
        <a:xfrm>
          <a:off x="1045877" y="1132288"/>
          <a:ext cx="5431122" cy="90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4" tIns="95834" rIns="95834" bIns="95834"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 Direct and indirect relevance to the paper being cross-referenced through the abstract.</a:t>
          </a:r>
          <a:endParaRPr lang="en-US" sz="1400" kern="1200" dirty="0"/>
        </a:p>
      </dsp:txBody>
      <dsp:txXfrm>
        <a:off x="1045877" y="1132288"/>
        <a:ext cx="5431122" cy="905521"/>
      </dsp:txXfrm>
    </dsp:sp>
    <dsp:sp modelId="{8B459797-E878-4CDF-98B6-5A1AE6C90AF0}">
      <dsp:nvSpPr>
        <dsp:cNvPr id="0" name=""/>
        <dsp:cNvSpPr/>
      </dsp:nvSpPr>
      <dsp:spPr>
        <a:xfrm>
          <a:off x="0" y="2264190"/>
          <a:ext cx="6477000" cy="905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6FB544-6D3F-469C-A3C1-F945D9C9330E}">
      <dsp:nvSpPr>
        <dsp:cNvPr id="0" name=""/>
        <dsp:cNvSpPr/>
      </dsp:nvSpPr>
      <dsp:spPr>
        <a:xfrm>
          <a:off x="273920" y="2467932"/>
          <a:ext cx="498036" cy="4980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03A7D-75C9-488F-91BA-1AA9B399E30A}">
      <dsp:nvSpPr>
        <dsp:cNvPr id="0" name=""/>
        <dsp:cNvSpPr/>
      </dsp:nvSpPr>
      <dsp:spPr>
        <a:xfrm>
          <a:off x="1045877" y="2264190"/>
          <a:ext cx="5431122" cy="90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4" tIns="95834" rIns="95834" bIns="95834"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 Consideration of the number of citations and field-weighted citation impact (</a:t>
          </a:r>
          <a:r>
            <a:rPr lang="en-US" sz="1400" b="1" i="0" kern="1200" baseline="0" dirty="0" err="1"/>
            <a:t>fwci</a:t>
          </a:r>
          <a:r>
            <a:rPr lang="en-US" sz="1400" b="1" i="0" kern="1200" baseline="0" dirty="0"/>
            <a:t>), a metric that measures the citation impact of a paper adjusted for disciplinary differences.</a:t>
          </a:r>
          <a:endParaRPr lang="en-US" sz="1400" kern="1200" dirty="0"/>
        </a:p>
      </dsp:txBody>
      <dsp:txXfrm>
        <a:off x="1045877" y="2264190"/>
        <a:ext cx="5431122" cy="90552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26D43-17BA-F544-AB95-5D407A6C49A2}" type="datetimeFigureOut">
              <a:rPr lang="en-US" smtClean="0"/>
              <a:t>11/15/24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A1D3A-E653-6948-B5F8-F8497358170A}" type="slidenum">
              <a:rPr lang="en-US" smtClean="0"/>
              <a:t>‹#›</a:t>
            </a:fld>
            <a:endParaRPr lang="en-US"/>
          </a:p>
        </p:txBody>
      </p:sp>
    </p:spTree>
    <p:extLst>
      <p:ext uri="{BB962C8B-B14F-4D97-AF65-F5344CB8AC3E}">
        <p14:creationId xmlns:p14="http://schemas.microsoft.com/office/powerpoint/2010/main" val="1887714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01CBEC-0CA1-244D-BD67-6BBBDBDC0496}"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339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01CBEC-0CA1-244D-BD67-6BBBDBDC0496}"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230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D083-426A-DF4A-E63E-DC9EB941E0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E1DCB3-C801-542A-5802-7FFE9AECA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BC2A81-CD89-6F39-9E9C-7F4895D06142}"/>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5" name="Footer Placeholder 4">
            <a:extLst>
              <a:ext uri="{FF2B5EF4-FFF2-40B4-BE49-F238E27FC236}">
                <a16:creationId xmlns:a16="http://schemas.microsoft.com/office/drawing/2014/main" id="{F14F7407-250F-2A57-A260-11CCA1CC0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367A7-6816-F8B1-7A0B-AE851AC4B841}"/>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229312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CD7F-35F0-9A96-4394-C89263F07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8579F1-91F9-3B38-98D2-041A922A20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AA8D4-F3A0-3D9D-439F-6EC70D2BD535}"/>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5" name="Footer Placeholder 4">
            <a:extLst>
              <a:ext uri="{FF2B5EF4-FFF2-40B4-BE49-F238E27FC236}">
                <a16:creationId xmlns:a16="http://schemas.microsoft.com/office/drawing/2014/main" id="{B6FE4F1E-43AB-25A3-9028-FE163F730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6730C-1F4A-3409-3F5D-672C3D8D2C1D}"/>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107127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9FFEF-CE0E-F5D1-103F-E330CA176D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AF3316-B9D7-C512-3D62-9C2C04B752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71F3F-405E-1CD9-F3CE-884E2E2B403B}"/>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5" name="Footer Placeholder 4">
            <a:extLst>
              <a:ext uri="{FF2B5EF4-FFF2-40B4-BE49-F238E27FC236}">
                <a16:creationId xmlns:a16="http://schemas.microsoft.com/office/drawing/2014/main" id="{B2431839-EA81-85A4-3B05-818868ADA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19F28-4B48-71A9-7BDB-CC69607A9850}"/>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93255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84AE-9D5B-039F-1EBF-9B5820326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6826D-A3C5-F38F-3FA8-B94BB49C24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58605-A9F8-C5BB-310D-31B7E70EF084}"/>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5" name="Footer Placeholder 4">
            <a:extLst>
              <a:ext uri="{FF2B5EF4-FFF2-40B4-BE49-F238E27FC236}">
                <a16:creationId xmlns:a16="http://schemas.microsoft.com/office/drawing/2014/main" id="{9A169D04-0504-8214-B571-2F404641D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9128D-3407-FA90-7374-180507F6FDE6}"/>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344591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6413-5F24-67D0-EFCE-D21AC2AD5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77197D-66F1-B6A7-89DC-A130C7FE24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54127-2820-1E1F-2128-CCAF40A5B879}"/>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5" name="Footer Placeholder 4">
            <a:extLst>
              <a:ext uri="{FF2B5EF4-FFF2-40B4-BE49-F238E27FC236}">
                <a16:creationId xmlns:a16="http://schemas.microsoft.com/office/drawing/2014/main" id="{351E5047-772B-9AC1-559D-B58AFE5B0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3C378-5D67-4A36-A8AB-C57665ABD2ED}"/>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166974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6FAC-8547-A222-E6AE-A8323069A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C55D7-98EB-0099-3788-CA891CAAA3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CAD18E-9414-3EC0-8C8F-8EFA0D3EC2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8B3648-A0D0-F178-21E6-8B7516E69777}"/>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6" name="Footer Placeholder 5">
            <a:extLst>
              <a:ext uri="{FF2B5EF4-FFF2-40B4-BE49-F238E27FC236}">
                <a16:creationId xmlns:a16="http://schemas.microsoft.com/office/drawing/2014/main" id="{BC42881F-B421-4742-B827-20A4D7B24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5D238-FFD5-F8C7-B8DD-56F41DA2CA60}"/>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73698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5A8C-9CA4-4B14-51BB-4128F1E7AF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0ADA98-2B2E-219D-BBF5-376152F91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DF9ED-84B5-5741-BD02-C12C3AB32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8E60D3-6651-2C30-E0FB-C29B60B2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1EF54-5180-DB52-1B2B-BE42D977F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8F1897-3111-E7DA-2765-325411E392A7}"/>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8" name="Footer Placeholder 7">
            <a:extLst>
              <a:ext uri="{FF2B5EF4-FFF2-40B4-BE49-F238E27FC236}">
                <a16:creationId xmlns:a16="http://schemas.microsoft.com/office/drawing/2014/main" id="{1A060865-9FE1-D6BD-9E68-0089062F45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EF404C-86E5-DAB1-422D-86D817459A62}"/>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25452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5AF7-51D0-6392-27A5-404A15E104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066C01-35FA-3EFF-C1C0-43055A0A4C9E}"/>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4" name="Footer Placeholder 3">
            <a:extLst>
              <a:ext uri="{FF2B5EF4-FFF2-40B4-BE49-F238E27FC236}">
                <a16:creationId xmlns:a16="http://schemas.microsoft.com/office/drawing/2014/main" id="{DEE03D49-1544-C14E-8D9B-232CA27EF0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EA9298-F3A5-3A58-31DE-D355707B0E47}"/>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340704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BB4B5-4E55-7ED7-18B2-A7C36BF70E78}"/>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3" name="Footer Placeholder 2">
            <a:extLst>
              <a:ext uri="{FF2B5EF4-FFF2-40B4-BE49-F238E27FC236}">
                <a16:creationId xmlns:a16="http://schemas.microsoft.com/office/drawing/2014/main" id="{9B33A36B-A2D9-9635-2848-ED33A4E787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0DB08-49FD-6890-CAD9-D3F6AA30B44E}"/>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208616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B952-585F-AF8B-2DE7-EEBCEE851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A494BD-6F2A-317A-9992-5F6830055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07362F-D94C-534F-3AB9-6B4D8D4F2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D293C6-E243-BADD-A2A2-4943BE3E17B7}"/>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6" name="Footer Placeholder 5">
            <a:extLst>
              <a:ext uri="{FF2B5EF4-FFF2-40B4-BE49-F238E27FC236}">
                <a16:creationId xmlns:a16="http://schemas.microsoft.com/office/drawing/2014/main" id="{467BC961-8A01-7CB3-6972-6FD94FEA3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8D204-D87A-0DB4-5FEC-E83D8EB69AEE}"/>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347876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6ABD-5D84-C53D-A147-9CB2F260C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35E43-DC7A-225B-9F58-19969D85B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0ABAC4-16B3-5D8F-1951-F7710CD18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B21FC-7692-8A9C-CC74-E29093A1C585}"/>
              </a:ext>
            </a:extLst>
          </p:cNvPr>
          <p:cNvSpPr>
            <a:spLocks noGrp="1"/>
          </p:cNvSpPr>
          <p:nvPr>
            <p:ph type="dt" sz="half" idx="10"/>
          </p:nvPr>
        </p:nvSpPr>
        <p:spPr/>
        <p:txBody>
          <a:bodyPr/>
          <a:lstStyle/>
          <a:p>
            <a:fld id="{9F310501-1D3D-C440-9145-033CD2737647}" type="datetimeFigureOut">
              <a:rPr lang="en-US" smtClean="0"/>
              <a:t>11/15/24</a:t>
            </a:fld>
            <a:endParaRPr lang="en-US"/>
          </a:p>
        </p:txBody>
      </p:sp>
      <p:sp>
        <p:nvSpPr>
          <p:cNvPr id="6" name="Footer Placeholder 5">
            <a:extLst>
              <a:ext uri="{FF2B5EF4-FFF2-40B4-BE49-F238E27FC236}">
                <a16:creationId xmlns:a16="http://schemas.microsoft.com/office/drawing/2014/main" id="{78229FAF-67FF-4D2E-C4D6-584B6AADA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5D123-3EA3-D98C-92E2-0C40D5643844}"/>
              </a:ext>
            </a:extLst>
          </p:cNvPr>
          <p:cNvSpPr>
            <a:spLocks noGrp="1"/>
          </p:cNvSpPr>
          <p:nvPr>
            <p:ph type="sldNum" sz="quarter" idx="12"/>
          </p:nvPr>
        </p:nvSpPr>
        <p:spPr/>
        <p:txBody>
          <a:bodyPr/>
          <a:lstStyle/>
          <a:p>
            <a:fld id="{59DF1F76-A288-0347-8B31-2FF585B9374D}" type="slidenum">
              <a:rPr lang="en-US" smtClean="0"/>
              <a:t>‹#›</a:t>
            </a:fld>
            <a:endParaRPr lang="en-US"/>
          </a:p>
        </p:txBody>
      </p:sp>
    </p:spTree>
    <p:extLst>
      <p:ext uri="{BB962C8B-B14F-4D97-AF65-F5344CB8AC3E}">
        <p14:creationId xmlns:p14="http://schemas.microsoft.com/office/powerpoint/2010/main" val="152594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2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5B043-C4BE-E566-6BDB-6B7FBC109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CF37A8-E339-1BAA-0E98-55E693011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22819-850A-E3F3-0E8B-C82A3D4E01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310501-1D3D-C440-9145-033CD2737647}" type="datetimeFigureOut">
              <a:rPr lang="en-US" smtClean="0"/>
              <a:t>11/15/24</a:t>
            </a:fld>
            <a:endParaRPr lang="en-US"/>
          </a:p>
        </p:txBody>
      </p:sp>
      <p:sp>
        <p:nvSpPr>
          <p:cNvPr id="5" name="Footer Placeholder 4">
            <a:extLst>
              <a:ext uri="{FF2B5EF4-FFF2-40B4-BE49-F238E27FC236}">
                <a16:creationId xmlns:a16="http://schemas.microsoft.com/office/drawing/2014/main" id="{203A45F3-13FC-40A9-92C2-C77FEDB7FE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9F53520-A503-2C4B-8977-94EBCD43C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DF1F76-A288-0347-8B31-2FF585B9374D}" type="slidenum">
              <a:rPr lang="en-US" smtClean="0"/>
              <a:t>‹#›</a:t>
            </a:fld>
            <a:endParaRPr lang="en-US"/>
          </a:p>
        </p:txBody>
      </p:sp>
    </p:spTree>
    <p:extLst>
      <p:ext uri="{BB962C8B-B14F-4D97-AF65-F5344CB8AC3E}">
        <p14:creationId xmlns:p14="http://schemas.microsoft.com/office/powerpoint/2010/main" val="1409528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16.sv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E792-6D07-D907-A295-93DB25A11599}"/>
              </a:ext>
            </a:extLst>
          </p:cNvPr>
          <p:cNvSpPr>
            <a:spLocks noGrp="1"/>
          </p:cNvSpPr>
          <p:nvPr>
            <p:ph type="ctrTitle"/>
          </p:nvPr>
        </p:nvSpPr>
        <p:spPr>
          <a:xfrm>
            <a:off x="720437" y="1651848"/>
            <a:ext cx="10809084" cy="3081242"/>
          </a:xfrm>
          <a:noFill/>
        </p:spPr>
        <p:txBody>
          <a:bodyPr anchor="ctr">
            <a:normAutofit/>
          </a:bodyPr>
          <a:lstStyle/>
          <a:p>
            <a:r>
              <a:rPr lang="en-US" sz="4800" b="1" dirty="0">
                <a:solidFill>
                  <a:srgbClr val="F0F6FC"/>
                </a:solidFill>
                <a:latin typeface="Helvetica Neue" panose="02000503000000020004" pitchFamily="2" charset="0"/>
                <a:ea typeface="Helvetica Neue" panose="02000503000000020004" pitchFamily="2" charset="0"/>
                <a:cs typeface="Helvetica Neue" panose="02000503000000020004" pitchFamily="2" charset="0"/>
              </a:rPr>
              <a:t>Attention in Sequence-to-Sequence Models</a:t>
            </a:r>
            <a:br>
              <a:rPr lang="en-US" sz="4800" b="1" dirty="0">
                <a:solidFill>
                  <a:srgbClr val="F0F6FC"/>
                </a:solidFill>
                <a:latin typeface="Helvetica Neue" panose="02000503000000020004" pitchFamily="2" charset="0"/>
                <a:ea typeface="Helvetica Neue" panose="02000503000000020004" pitchFamily="2" charset="0"/>
                <a:cs typeface="Helvetica Neue" panose="02000503000000020004" pitchFamily="2" charset="0"/>
              </a:rPr>
            </a:br>
            <a:endParaRPr lang="en-US" sz="4800" b="1" i="0" u="none" strike="noStrike" dirty="0">
              <a:solidFill>
                <a:srgbClr val="F0F6FC"/>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Subtitle 2">
            <a:extLst>
              <a:ext uri="{FF2B5EF4-FFF2-40B4-BE49-F238E27FC236}">
                <a16:creationId xmlns:a16="http://schemas.microsoft.com/office/drawing/2014/main" id="{3B7BA646-0CB3-665A-AF0F-9342AE1D339D}"/>
              </a:ext>
            </a:extLst>
          </p:cNvPr>
          <p:cNvSpPr>
            <a:spLocks noGrp="1"/>
          </p:cNvSpPr>
          <p:nvPr>
            <p:ph type="subTitle" idx="1"/>
          </p:nvPr>
        </p:nvSpPr>
        <p:spPr>
          <a:xfrm>
            <a:off x="1552116" y="4354042"/>
            <a:ext cx="9078628" cy="2099799"/>
          </a:xfrm>
        </p:spPr>
        <p:txBody>
          <a:bodyPr anchor="ctr">
            <a:normAutofit/>
          </a:bodyPr>
          <a:lstStyle/>
          <a:p>
            <a:r>
              <a:rPr lang="en-US" sz="2800" dirty="0">
                <a:solidFill>
                  <a:srgbClr val="FFFFFF"/>
                </a:solidFill>
                <a:latin typeface=""/>
              </a:rPr>
              <a:t>Week 9 Mini Survey</a:t>
            </a:r>
            <a:br>
              <a:rPr lang="en-US" sz="2800" dirty="0">
                <a:solidFill>
                  <a:srgbClr val="FFFFFF"/>
                </a:solidFill>
                <a:latin typeface=""/>
              </a:rPr>
            </a:br>
            <a:r>
              <a:rPr lang="en-US" sz="2800" dirty="0">
                <a:solidFill>
                  <a:srgbClr val="FFFFFF"/>
                </a:solidFill>
                <a:latin typeface=""/>
              </a:rPr>
              <a:t>Luis Alberto Portilla López</a:t>
            </a:r>
          </a:p>
        </p:txBody>
      </p:sp>
      <p:pic>
        <p:nvPicPr>
          <p:cNvPr id="1026" name="Picture 2" descr="Tecnológico de Monterrey (ITESM) - UNICON">
            <a:extLst>
              <a:ext uri="{FF2B5EF4-FFF2-40B4-BE49-F238E27FC236}">
                <a16:creationId xmlns:a16="http://schemas.microsoft.com/office/drawing/2014/main" id="{AFC31118-88AC-C270-74D4-55C3C6B04B62}"/>
              </a:ext>
            </a:extLst>
          </p:cNvPr>
          <p:cNvPicPr>
            <a:picLocks noChangeAspect="1" noChangeArrowheads="1"/>
          </p:cNvPicPr>
          <p:nvPr/>
        </p:nvPicPr>
        <p:blipFill>
          <a:blip r:embed="rId2">
            <a:alphaModFix amt="36000"/>
            <a:extLst>
              <a:ext uri="{28A0092B-C50C-407E-A947-70E740481C1C}">
                <a14:useLocalDpi xmlns:a14="http://schemas.microsoft.com/office/drawing/2010/main" val="0"/>
              </a:ext>
            </a:extLst>
          </a:blip>
          <a:srcRect/>
          <a:stretch>
            <a:fillRect/>
          </a:stretch>
        </p:blipFill>
        <p:spPr bwMode="auto">
          <a:xfrm>
            <a:off x="31704" y="55313"/>
            <a:ext cx="3040825" cy="800217"/>
          </a:xfrm>
          <a:prstGeom prst="rect">
            <a:avLst/>
          </a:prstGeom>
          <a:noFill/>
          <a:effectLst>
            <a:softEdge rad="31031"/>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589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6C02E-3DF2-E4DD-495E-2D338A5ABC33}"/>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28D3E7-0122-581F-74F2-D917025F2B2C}"/>
              </a:ext>
            </a:extLst>
          </p:cNvPr>
          <p:cNvGraphicFramePr>
            <a:graphicFrameLocks noGrp="1"/>
          </p:cNvGraphicFramePr>
          <p:nvPr>
            <p:ph idx="1"/>
            <p:extLst>
              <p:ext uri="{D42A27DB-BD31-4B8C-83A1-F6EECF244321}">
                <p14:modId xmlns:p14="http://schemas.microsoft.com/office/powerpoint/2010/main" val="2394254055"/>
              </p:ext>
            </p:extLst>
          </p:nvPr>
        </p:nvGraphicFramePr>
        <p:xfrm>
          <a:off x="0" y="0"/>
          <a:ext cx="12192000" cy="6858001"/>
        </p:xfrm>
        <a:graphic>
          <a:graphicData uri="http://schemas.openxmlformats.org/drawingml/2006/table">
            <a:tbl>
              <a:tblPr firstRow="1" bandRow="1">
                <a:tableStyleId>{5C22544A-7EE6-4342-B048-85BDC9FD1C3A}</a:tableStyleId>
              </a:tblPr>
              <a:tblGrid>
                <a:gridCol w="1722783">
                  <a:extLst>
                    <a:ext uri="{9D8B030D-6E8A-4147-A177-3AD203B41FA5}">
                      <a16:colId xmlns:a16="http://schemas.microsoft.com/office/drawing/2014/main" val="2835387084"/>
                    </a:ext>
                  </a:extLst>
                </a:gridCol>
                <a:gridCol w="2317589">
                  <a:extLst>
                    <a:ext uri="{9D8B030D-6E8A-4147-A177-3AD203B41FA5}">
                      <a16:colId xmlns:a16="http://schemas.microsoft.com/office/drawing/2014/main" val="1072575389"/>
                    </a:ext>
                  </a:extLst>
                </a:gridCol>
                <a:gridCol w="2394614">
                  <a:extLst>
                    <a:ext uri="{9D8B030D-6E8A-4147-A177-3AD203B41FA5}">
                      <a16:colId xmlns:a16="http://schemas.microsoft.com/office/drawing/2014/main" val="1132595995"/>
                    </a:ext>
                  </a:extLst>
                </a:gridCol>
                <a:gridCol w="2878507">
                  <a:extLst>
                    <a:ext uri="{9D8B030D-6E8A-4147-A177-3AD203B41FA5}">
                      <a16:colId xmlns:a16="http://schemas.microsoft.com/office/drawing/2014/main" val="2534556186"/>
                    </a:ext>
                  </a:extLst>
                </a:gridCol>
                <a:gridCol w="2878507">
                  <a:extLst>
                    <a:ext uri="{9D8B030D-6E8A-4147-A177-3AD203B41FA5}">
                      <a16:colId xmlns:a16="http://schemas.microsoft.com/office/drawing/2014/main" val="2391290321"/>
                    </a:ext>
                  </a:extLst>
                </a:gridCol>
              </a:tblGrid>
              <a:tr h="2082767">
                <a:tc>
                  <a:txBody>
                    <a:bodyPr/>
                    <a:lstStyle/>
                    <a:p>
                      <a:r>
                        <a:rPr lang="en-US" dirty="0"/>
                        <a:t>Characteristic</a:t>
                      </a:r>
                    </a:p>
                  </a:txBody>
                  <a:tcPr/>
                </a:tc>
                <a:tc>
                  <a:txBody>
                    <a:bodyPr/>
                    <a:lstStyle/>
                    <a:p>
                      <a:r>
                        <a:rPr lang="en-US" sz="1800" b="1" kern="1200" dirty="0">
                          <a:solidFill>
                            <a:schemeClr val="lt1"/>
                          </a:solidFill>
                          <a:effectLst/>
                          <a:latin typeface="+mn-lt"/>
                          <a:ea typeface="+mn-ea"/>
                          <a:cs typeface="+mn-cs"/>
                        </a:rPr>
                        <a:t>Attention Is All You Need</a:t>
                      </a:r>
                    </a:p>
                  </a:txBody>
                  <a:tcPr/>
                </a:tc>
                <a:tc>
                  <a:txBody>
                    <a:bodyPr/>
                    <a:lstStyle/>
                    <a:p>
                      <a:r>
                        <a:rPr lang="en-US" sz="1800" b="1" kern="1200" dirty="0">
                          <a:solidFill>
                            <a:schemeClr val="lt1"/>
                          </a:solidFill>
                          <a:effectLst/>
                          <a:latin typeface="+mn-lt"/>
                          <a:ea typeface="+mn-ea"/>
                          <a:cs typeface="+mn-cs"/>
                        </a:rPr>
                        <a:t>A Review on Speech Emotion Recognition Using Deep Learning and Attention Mechanism</a:t>
                      </a:r>
                    </a:p>
                  </a:txBody>
                  <a:tcPr/>
                </a:tc>
                <a:tc>
                  <a:txBody>
                    <a:bodyPr/>
                    <a:lstStyle/>
                    <a:p>
                      <a:r>
                        <a:rPr lang="en-US" sz="1800" b="1" kern="1200" dirty="0">
                          <a:solidFill>
                            <a:schemeClr val="lt1"/>
                          </a:solidFill>
                          <a:effectLst/>
                          <a:latin typeface="+mn-lt"/>
                          <a:ea typeface="+mn-ea"/>
                          <a:cs typeface="+mn-cs"/>
                        </a:rPr>
                        <a:t>Attention Mechanisms in Computer Vision: A Survey</a:t>
                      </a:r>
                    </a:p>
                  </a:txBody>
                  <a:tcPr/>
                </a:tc>
                <a:tc>
                  <a:txBody>
                    <a:bodyPr/>
                    <a:lstStyle/>
                    <a:p>
                      <a:r>
                        <a:rPr lang="en-US" sz="1800" b="1" kern="1200" dirty="0">
                          <a:solidFill>
                            <a:schemeClr val="lt1"/>
                          </a:solidFill>
                          <a:effectLst/>
                          <a:latin typeface="+mn-lt"/>
                          <a:ea typeface="+mn-ea"/>
                          <a:cs typeface="+mn-cs"/>
                        </a:rPr>
                        <a:t>Effective Approaches to Attention-based Neural Machine Translation</a:t>
                      </a:r>
                    </a:p>
                  </a:txBody>
                  <a:tcPr/>
                </a:tc>
                <a:extLst>
                  <a:ext uri="{0D108BD9-81ED-4DB2-BD59-A6C34878D82A}">
                    <a16:rowId xmlns:a16="http://schemas.microsoft.com/office/drawing/2014/main" val="3249824546"/>
                  </a:ext>
                </a:extLst>
              </a:tr>
              <a:tr h="2082767">
                <a:tc>
                  <a:txBody>
                    <a:bodyPr/>
                    <a:lstStyle/>
                    <a:p>
                      <a:r>
                        <a:rPr lang="en-US" sz="1800" b="0" kern="1200" dirty="0">
                          <a:solidFill>
                            <a:schemeClr val="dk1"/>
                          </a:solidFill>
                          <a:effectLst/>
                          <a:latin typeface="+mn-lt"/>
                          <a:ea typeface="+mn-ea"/>
                          <a:cs typeface="+mn-cs"/>
                        </a:rPr>
                        <a:t>Future Directions</a:t>
                      </a:r>
                    </a:p>
                  </a:txBody>
                  <a:tcPr/>
                </a:tc>
                <a:tc>
                  <a:txBody>
                    <a:bodyPr/>
                    <a:lstStyle/>
                    <a:p>
                      <a:r>
                        <a:rPr lang="en-US" sz="1800" kern="1200" dirty="0">
                          <a:solidFill>
                            <a:schemeClr val="dk1"/>
                          </a:solidFill>
                          <a:effectLst/>
                          <a:latin typeface="+mn-lt"/>
                          <a:ea typeface="+mn-ea"/>
                          <a:cs typeface="+mn-cs"/>
                        </a:rPr>
                        <a:t>Scaling Transformers to larger datasets; exploring sparsity in attention mechanisms.</a:t>
                      </a:r>
                    </a:p>
                  </a:txBody>
                  <a:tcPr/>
                </a:tc>
                <a:tc>
                  <a:txBody>
                    <a:bodyPr/>
                    <a:lstStyle/>
                    <a:p>
                      <a:r>
                        <a:rPr lang="en-US" sz="1800" kern="1200" dirty="0">
                          <a:solidFill>
                            <a:schemeClr val="dk1"/>
                          </a:solidFill>
                          <a:effectLst/>
                          <a:latin typeface="+mn-lt"/>
                          <a:ea typeface="+mn-ea"/>
                          <a:cs typeface="+mn-cs"/>
                        </a:rPr>
                        <a:t>Exploring multimodal attention mechanisms (e.g., combining text and speech).</a:t>
                      </a:r>
                    </a:p>
                  </a:txBody>
                  <a:tcPr/>
                </a:tc>
                <a:tc>
                  <a:txBody>
                    <a:bodyPr/>
                    <a:lstStyle/>
                    <a:p>
                      <a:r>
                        <a:rPr lang="en-US" sz="1800" kern="1200" dirty="0">
                          <a:solidFill>
                            <a:schemeClr val="dk1"/>
                          </a:solidFill>
                          <a:effectLst/>
                          <a:latin typeface="+mn-lt"/>
                          <a:ea typeface="+mn-ea"/>
                          <a:cs typeface="+mn-cs"/>
                        </a:rPr>
                        <a:t>Integrating attention into real-time vision tasks and lightweight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sz="1800" kern="1200" dirty="0">
                          <a:solidFill>
                            <a:schemeClr val="dk1"/>
                          </a:solidFill>
                          <a:effectLst/>
                          <a:latin typeface="+mn-lt"/>
                          <a:ea typeface="+mn-ea"/>
                          <a:cs typeface="+mn-cs"/>
                        </a:rPr>
                        <a:t>Refining local attention for better alignment and efficiency in long sequences.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5305266"/>
                  </a:ext>
                </a:extLst>
              </a:tr>
              <a:tr h="1025701">
                <a:tc>
                  <a:txBody>
                    <a:bodyPr/>
                    <a:lstStyle/>
                    <a:p>
                      <a:endParaRPr lang="en-US" sz="1800" b="0" kern="1200" dirty="0">
                        <a:solidFill>
                          <a:schemeClr val="dk1"/>
                        </a:solidFill>
                        <a:effectLst/>
                        <a:latin typeface="+mn-lt"/>
                        <a:ea typeface="+mn-ea"/>
                        <a:cs typeface="+mn-cs"/>
                      </a:endParaRPr>
                    </a:p>
                  </a:txBody>
                  <a:tcPr/>
                </a:tc>
                <a:tc>
                  <a:txBody>
                    <a:bodyPr/>
                    <a:lstStyle/>
                    <a:p>
                      <a:endParaRPr lang="en-US" sz="1800" kern="1200" dirty="0">
                        <a:solidFill>
                          <a:schemeClr val="dk1"/>
                        </a:solidFill>
                        <a:effectLst/>
                        <a:latin typeface="+mn-lt"/>
                        <a:ea typeface="+mn-ea"/>
                        <a:cs typeface="+mn-cs"/>
                      </a:endParaRPr>
                    </a:p>
                  </a:txBody>
                  <a:tcPr/>
                </a:tc>
                <a:tc>
                  <a:txBody>
                    <a:bodyPr/>
                    <a:lstStyle/>
                    <a:p>
                      <a:endParaRPr lang="en-US" sz="1800" kern="1200" dirty="0">
                        <a:solidFill>
                          <a:schemeClr val="dk1"/>
                        </a:solidFill>
                        <a:effectLst/>
                        <a:latin typeface="+mn-lt"/>
                        <a:ea typeface="+mn-ea"/>
                        <a:cs typeface="+mn-cs"/>
                      </a:endParaRPr>
                    </a:p>
                  </a:txBody>
                  <a:tcPr/>
                </a:tc>
                <a:tc>
                  <a:txBody>
                    <a:bodyPr/>
                    <a:lstStyle/>
                    <a:p>
                      <a:endParaRPr lang="en-US" dirty="0"/>
                    </a:p>
                  </a:txBody>
                  <a:tcPr/>
                </a:tc>
                <a:tc>
                  <a:txBody>
                    <a:bodyPr/>
                    <a:lstStyle/>
                    <a:p>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774819795"/>
                  </a:ext>
                </a:extLst>
              </a:tr>
              <a:tr h="833383">
                <a:tc>
                  <a:txBody>
                    <a:bodyPr/>
                    <a:lstStyle/>
                    <a:p>
                      <a:endParaRPr lang="en-US" sz="1800" b="0" kern="1200" dirty="0">
                        <a:solidFill>
                          <a:schemeClr val="dk1"/>
                        </a:solidFill>
                        <a:effectLst/>
                        <a:latin typeface="+mn-lt"/>
                        <a:ea typeface="+mn-ea"/>
                        <a:cs typeface="+mn-cs"/>
                      </a:endParaRPr>
                    </a:p>
                  </a:txBody>
                  <a:tcPr/>
                </a:tc>
                <a:tc>
                  <a:txBody>
                    <a:bodyPr/>
                    <a:lstStyle/>
                    <a:p>
                      <a:endParaRPr lang="en-US" sz="1800" kern="1200" dirty="0">
                        <a:solidFill>
                          <a:schemeClr val="dk1"/>
                        </a:solidFill>
                        <a:effectLst/>
                        <a:latin typeface="+mn-lt"/>
                        <a:ea typeface="+mn-ea"/>
                        <a:cs typeface="+mn-cs"/>
                      </a:endParaRPr>
                    </a:p>
                  </a:txBody>
                  <a:tcPr/>
                </a:tc>
                <a:tc>
                  <a:txBody>
                    <a:bodyPr/>
                    <a:lstStyle/>
                    <a:p>
                      <a:endParaRPr lang="en-US" sz="1800" kern="1200" dirty="0">
                        <a:solidFill>
                          <a:schemeClr val="dk1"/>
                        </a:solidFill>
                        <a:effectLst/>
                        <a:latin typeface="+mn-lt"/>
                        <a:ea typeface="+mn-ea"/>
                        <a:cs typeface="+mn-cs"/>
                      </a:endParaRPr>
                    </a:p>
                  </a:txBody>
                  <a:tcPr/>
                </a:tc>
                <a:tc>
                  <a:txBody>
                    <a:bodyPr/>
                    <a:lstStyle/>
                    <a:p>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66097172"/>
                  </a:ext>
                </a:extLst>
              </a:tr>
              <a:tr h="833383">
                <a:tc>
                  <a:txBody>
                    <a:bodyPr/>
                    <a:lstStyle/>
                    <a:p>
                      <a:endParaRPr lang="en-US" sz="1800" b="0" kern="1200" dirty="0">
                        <a:solidFill>
                          <a:schemeClr val="dk1"/>
                        </a:solidFill>
                        <a:effectLst/>
                        <a:latin typeface="+mn-lt"/>
                        <a:ea typeface="+mn-ea"/>
                        <a:cs typeface="+mn-cs"/>
                      </a:endParaRPr>
                    </a:p>
                  </a:txBody>
                  <a:tcPr/>
                </a:tc>
                <a:tc>
                  <a:txBody>
                    <a:bodyPr/>
                    <a:lstStyle/>
                    <a:p>
                      <a:endParaRPr lang="en-US" sz="1800" kern="1200" dirty="0">
                        <a:solidFill>
                          <a:schemeClr val="dk1"/>
                        </a:solidFill>
                        <a:effectLst/>
                        <a:latin typeface="+mn-lt"/>
                        <a:ea typeface="+mn-ea"/>
                        <a:cs typeface="+mn-cs"/>
                      </a:endParaRPr>
                    </a:p>
                  </a:txBody>
                  <a:tcPr/>
                </a:tc>
                <a:tc>
                  <a:txBody>
                    <a:bodyPr/>
                    <a:lstStyle/>
                    <a:p>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7466075"/>
                  </a:ext>
                </a:extLst>
              </a:tr>
            </a:tbl>
          </a:graphicData>
        </a:graphic>
      </p:graphicFrame>
    </p:spTree>
    <p:extLst>
      <p:ext uri="{BB962C8B-B14F-4D97-AF65-F5344CB8AC3E}">
        <p14:creationId xmlns:p14="http://schemas.microsoft.com/office/powerpoint/2010/main" val="169467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AB813-4BE2-A679-0312-98F6FAD0815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67E48C7-E62B-698F-10DB-0110B4582855}"/>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8C6FDFC-DD9A-C0A4-89E0-8BDBA2D35653}"/>
              </a:ext>
            </a:extLst>
          </p:cNvPr>
          <p:cNvSpPr>
            <a:spLocks noGrp="1"/>
          </p:cNvSpPr>
          <p:nvPr>
            <p:ph type="title"/>
          </p:nvPr>
        </p:nvSpPr>
        <p:spPr>
          <a:xfrm>
            <a:off x="124114" y="208930"/>
            <a:ext cx="6977743" cy="471488"/>
          </a:xfrm>
        </p:spPr>
        <p:txBody>
          <a:bodyPr>
            <a:normAutofit fontScale="90000"/>
          </a:bodyPr>
          <a:lstStyle/>
          <a:p>
            <a:r>
              <a:rPr lang="en-US" b="1" dirty="0">
                <a:solidFill>
                  <a:srgbClr val="126081"/>
                </a:solidFill>
                <a:latin typeface=""/>
              </a:rPr>
              <a:t>References</a:t>
            </a:r>
          </a:p>
        </p:txBody>
      </p:sp>
      <p:sp>
        <p:nvSpPr>
          <p:cNvPr id="3" name="Content Placeholder 2">
            <a:extLst>
              <a:ext uri="{FF2B5EF4-FFF2-40B4-BE49-F238E27FC236}">
                <a16:creationId xmlns:a16="http://schemas.microsoft.com/office/drawing/2014/main" id="{E96DE17F-BB89-CBEA-C0DD-6C8D94892E81}"/>
              </a:ext>
            </a:extLst>
          </p:cNvPr>
          <p:cNvSpPr>
            <a:spLocks noGrp="1"/>
          </p:cNvSpPr>
          <p:nvPr>
            <p:ph idx="1"/>
          </p:nvPr>
        </p:nvSpPr>
        <p:spPr>
          <a:xfrm>
            <a:off x="124114" y="928607"/>
            <a:ext cx="12067886" cy="5296828"/>
          </a:xfrm>
        </p:spPr>
        <p:txBody>
          <a:bodyPr>
            <a:noAutofit/>
          </a:bodyPr>
          <a:lstStyle/>
          <a:p>
            <a:pPr marL="0" indent="0">
              <a:buNone/>
            </a:pP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1. Vaswani, A., </a:t>
            </a:r>
            <a:r>
              <a:rPr lang="en-US" sz="2400" b="1" i="0" u="none" strike="noStrike" dirty="0" err="1">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Shazeer</a:t>
            </a: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N., Parmar, N., </a:t>
            </a:r>
            <a:r>
              <a:rPr lang="en-US" sz="2400" b="1" i="0" u="none" strike="noStrike" dirty="0" err="1">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Uszkoreit</a:t>
            </a: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J., Jones, L., Gomez, A. N., Kaiser, </a:t>
            </a:r>
            <a:r>
              <a:rPr lang="en-US" sz="2400" b="1" i="0" u="none" strike="noStrike" dirty="0" err="1">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Ł</a:t>
            </a: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&amp; </a:t>
            </a:r>
            <a:r>
              <a:rPr lang="en-US" sz="2400" b="1" i="0" u="none" strike="noStrike" dirty="0" err="1">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Polosukhin</a:t>
            </a: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I. (2017). Attention Is All You Need. Advances in Neural Information Processing Systems, 30, 5998–6008. </a:t>
            </a:r>
          </a:p>
          <a:p>
            <a:pPr marL="0" indent="0">
              <a:buNone/>
            </a:pP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2. Latif, S., Qayyum, A., Usama, M., Ullah, S., &amp; Farooq, S. (2020). A Review on Speech Emotion Recognition Using Deep Learning and Attention Mechanism. IEEE Access, 8, 4875–4885. </a:t>
            </a:r>
          </a:p>
          <a:p>
            <a:pPr marL="0" indent="0">
              <a:buNone/>
            </a:pP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3. Khan, S., Naseer, M., Hayat, M., Zamir, S. W., Khan, F. S., &amp; Shah, M. (2021). Attention Mechanisms in Computer Vision: A Survey. IEEE Transactions on Pattern Analysis and Machine Intelligence. </a:t>
            </a:r>
          </a:p>
          <a:p>
            <a:pPr marL="0" indent="0">
              <a:buNone/>
            </a:pP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4. Luong, M.-T., Pham, H., &amp; Manning, C. D. (2015). Effective Approaches to Attention-based Neural Machine Translation. Proceedings of the 2015 Conference on Empirical Methods in Natural Language Processing (EMNLP), 1412–1421. </a:t>
            </a:r>
          </a:p>
        </p:txBody>
      </p:sp>
    </p:spTree>
    <p:extLst>
      <p:ext uri="{BB962C8B-B14F-4D97-AF65-F5344CB8AC3E}">
        <p14:creationId xmlns:p14="http://schemas.microsoft.com/office/powerpoint/2010/main" val="76834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4C182ED-077F-5EBF-D33D-8E49DAFB7C14}"/>
              </a:ext>
            </a:extLst>
          </p:cNvPr>
          <p:cNvSpPr txBox="1">
            <a:spLocks/>
          </p:cNvSpPr>
          <p:nvPr/>
        </p:nvSpPr>
        <p:spPr>
          <a:xfrm>
            <a:off x="3238835" y="-2713607"/>
            <a:ext cx="5225164" cy="35560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endParaRPr lang="en-US" sz="4000" kern="1200" dirty="0">
              <a:solidFill>
                <a:schemeClr val="bg1"/>
              </a:solidFill>
              <a:latin typeface="+mj-lt"/>
              <a:ea typeface="+mj-ea"/>
              <a:cs typeface="+mj-cs"/>
            </a:endParaRPr>
          </a:p>
        </p:txBody>
      </p:sp>
      <p:sp>
        <p:nvSpPr>
          <p:cNvPr id="26" name="Content Placeholder 3">
            <a:extLst>
              <a:ext uri="{FF2B5EF4-FFF2-40B4-BE49-F238E27FC236}">
                <a16:creationId xmlns:a16="http://schemas.microsoft.com/office/drawing/2014/main" id="{187013CC-63D7-6D73-0BFF-151B8EF7D865}"/>
              </a:ext>
            </a:extLst>
          </p:cNvPr>
          <p:cNvSpPr txBox="1">
            <a:spLocks/>
          </p:cNvSpPr>
          <p:nvPr/>
        </p:nvSpPr>
        <p:spPr>
          <a:xfrm>
            <a:off x="4688007" y="511389"/>
            <a:ext cx="3124284" cy="58484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solidFill>
            </a:endParaRPr>
          </a:p>
        </p:txBody>
      </p:sp>
      <p:sp>
        <p:nvSpPr>
          <p:cNvPr id="2" name="Rectangle 1">
            <a:extLst>
              <a:ext uri="{FF2B5EF4-FFF2-40B4-BE49-F238E27FC236}">
                <a16:creationId xmlns:a16="http://schemas.microsoft.com/office/drawing/2014/main" id="{D3C47B95-8079-D0EF-0E1C-5DC04869B2B6}"/>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Aptos" panose="02110004020202020204"/>
              <a:ea typeface="+mn-ea"/>
              <a:cs typeface="+mn-cs"/>
            </a:endParaRPr>
          </a:p>
        </p:txBody>
      </p:sp>
      <p:sp>
        <p:nvSpPr>
          <p:cNvPr id="3" name="Title 1">
            <a:extLst>
              <a:ext uri="{FF2B5EF4-FFF2-40B4-BE49-F238E27FC236}">
                <a16:creationId xmlns:a16="http://schemas.microsoft.com/office/drawing/2014/main" id="{007A2137-AE34-8717-3A3D-BDF45D69F645}"/>
              </a:ext>
            </a:extLst>
          </p:cNvPr>
          <p:cNvSpPr>
            <a:spLocks noGrp="1"/>
          </p:cNvSpPr>
          <p:nvPr>
            <p:ph type="title"/>
          </p:nvPr>
        </p:nvSpPr>
        <p:spPr>
          <a:xfrm>
            <a:off x="195493" y="59278"/>
            <a:ext cx="12211257" cy="877729"/>
          </a:xfrm>
        </p:spPr>
        <p:txBody>
          <a:bodyPr anchor="ctr">
            <a:noAutofit/>
          </a:bodyPr>
          <a:lstStyle/>
          <a:p>
            <a:r>
              <a:rPr lang="en-US" sz="3600" b="1" dirty="0">
                <a:solidFill>
                  <a:srgbClr val="126081"/>
                </a:solidFill>
                <a:effectLst/>
                <a:latin typeface="Helvetica Neue" panose="02000503000000020004" pitchFamily="2" charset="0"/>
                <a:ea typeface="Helvetica Neue" panose="02000503000000020004" pitchFamily="2" charset="0"/>
                <a:cs typeface="Helvetica Neue" panose="02000503000000020004" pitchFamily="2" charset="0"/>
              </a:rPr>
              <a:t>Attention mechanism</a:t>
            </a:r>
            <a:endParaRPr lang="en-US" sz="3600" dirty="0">
              <a:solidFill>
                <a:srgbClr val="12608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F301150F-9DC8-1032-C1FB-4668F07CAA8F}"/>
              </a:ext>
            </a:extLst>
          </p:cNvPr>
          <p:cNvSpPr txBox="1"/>
          <p:nvPr/>
        </p:nvSpPr>
        <p:spPr>
          <a:xfrm>
            <a:off x="-19259" y="1096096"/>
            <a:ext cx="12211257" cy="1446550"/>
          </a:xfrm>
          <a:prstGeom prst="rect">
            <a:avLst/>
          </a:prstGeom>
          <a:noFill/>
        </p:spPr>
        <p:txBody>
          <a:bodyPr wrap="square">
            <a:spAutoFit/>
          </a:bodyPr>
          <a:lstStyle/>
          <a:p>
            <a:r>
              <a:rPr lang="en-US"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Virtually identical to original encoder-decoder architecture. With </a:t>
            </a:r>
            <a:r>
              <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the addition of the attention mechanism, the context vector is eliminated,</a:t>
            </a:r>
            <a:endParaRPr lang="en-US"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ctr">
              <a:buFont typeface="Arial" panose="020B0604020202020204" pitchFamily="34" charset="0"/>
              <a:buChar char="•"/>
            </a:pPr>
            <a:endPar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TextBox 22">
            <a:extLst>
              <a:ext uri="{FF2B5EF4-FFF2-40B4-BE49-F238E27FC236}">
                <a16:creationId xmlns:a16="http://schemas.microsoft.com/office/drawing/2014/main" id="{43CD2693-A47E-5E4C-2DD1-794F2E740454}"/>
              </a:ext>
            </a:extLst>
          </p:cNvPr>
          <p:cNvSpPr txBox="1"/>
          <p:nvPr/>
        </p:nvSpPr>
        <p:spPr>
          <a:xfrm>
            <a:off x="3899646" y="5565820"/>
            <a:ext cx="8041342" cy="1138773"/>
          </a:xfrm>
          <a:prstGeom prst="rect">
            <a:avLst/>
          </a:prstGeom>
          <a:noFill/>
        </p:spPr>
        <p:txBody>
          <a:bodyPr wrap="square" rtlCol="0">
            <a:spAutoFit/>
          </a:bodyPr>
          <a:lstStyle/>
          <a:p>
            <a:pPr algn="r"/>
            <a:r>
              <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although we also eliminate the natural hierarchy with stacked encoder-decoder models</a:t>
            </a:r>
          </a:p>
          <a:p>
            <a:pPr algn="ctr"/>
            <a:endParaRPr lang="en-US" sz="2000" dirty="0">
              <a:solidFill>
                <a:schemeClr val="bg1"/>
              </a:solidFill>
            </a:endParaRPr>
          </a:p>
        </p:txBody>
      </p:sp>
      <p:pic>
        <p:nvPicPr>
          <p:cNvPr id="1026" name="Picture 2" descr="Seq2seq and Attention">
            <a:extLst>
              <a:ext uri="{FF2B5EF4-FFF2-40B4-BE49-F238E27FC236}">
                <a16:creationId xmlns:a16="http://schemas.microsoft.com/office/drawing/2014/main" id="{C747C436-5AB4-A0F1-D6E6-02DA68182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172" y="2100502"/>
            <a:ext cx="5929978" cy="315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85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CC45-9F6D-317F-A39B-FEEB82C44E6D}"/>
            </a:ext>
          </a:extLst>
        </p:cNvPr>
        <p:cNvGrpSpPr/>
        <p:nvPr/>
      </p:nvGrpSpPr>
      <p:grpSpPr>
        <a:xfrm>
          <a:off x="0" y="0"/>
          <a:ext cx="0" cy="0"/>
          <a:chOff x="0" y="0"/>
          <a:chExt cx="0" cy="0"/>
        </a:xfrm>
      </p:grpSpPr>
      <p:sp>
        <p:nvSpPr>
          <p:cNvPr id="25" name="Title 1">
            <a:extLst>
              <a:ext uri="{FF2B5EF4-FFF2-40B4-BE49-F238E27FC236}">
                <a16:creationId xmlns:a16="http://schemas.microsoft.com/office/drawing/2014/main" id="{291EA55F-0AD0-D48D-1115-26141D67097B}"/>
              </a:ext>
            </a:extLst>
          </p:cNvPr>
          <p:cNvSpPr txBox="1">
            <a:spLocks/>
          </p:cNvSpPr>
          <p:nvPr/>
        </p:nvSpPr>
        <p:spPr>
          <a:xfrm>
            <a:off x="3238835" y="-2713607"/>
            <a:ext cx="5225164" cy="35560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endParaRPr lang="en-US" sz="4000" kern="1200" dirty="0">
              <a:solidFill>
                <a:schemeClr val="bg1"/>
              </a:solidFill>
              <a:latin typeface="+mj-lt"/>
              <a:ea typeface="+mj-ea"/>
              <a:cs typeface="+mj-cs"/>
            </a:endParaRPr>
          </a:p>
        </p:txBody>
      </p:sp>
      <p:sp>
        <p:nvSpPr>
          <p:cNvPr id="26" name="Content Placeholder 3">
            <a:extLst>
              <a:ext uri="{FF2B5EF4-FFF2-40B4-BE49-F238E27FC236}">
                <a16:creationId xmlns:a16="http://schemas.microsoft.com/office/drawing/2014/main" id="{176CA86E-3BD2-21A9-9D45-DA8CA463C316}"/>
              </a:ext>
            </a:extLst>
          </p:cNvPr>
          <p:cNvSpPr txBox="1">
            <a:spLocks/>
          </p:cNvSpPr>
          <p:nvPr/>
        </p:nvSpPr>
        <p:spPr>
          <a:xfrm>
            <a:off x="4688007" y="511389"/>
            <a:ext cx="3124284" cy="58484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solidFill>
            </a:endParaRPr>
          </a:p>
        </p:txBody>
      </p:sp>
      <p:sp>
        <p:nvSpPr>
          <p:cNvPr id="2" name="Rectangle 1">
            <a:extLst>
              <a:ext uri="{FF2B5EF4-FFF2-40B4-BE49-F238E27FC236}">
                <a16:creationId xmlns:a16="http://schemas.microsoft.com/office/drawing/2014/main" id="{CF152853-4965-E856-8ED8-6282435D4131}"/>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Aptos" panose="02110004020202020204"/>
              <a:ea typeface="+mn-ea"/>
              <a:cs typeface="+mn-cs"/>
            </a:endParaRPr>
          </a:p>
        </p:txBody>
      </p:sp>
      <p:sp>
        <p:nvSpPr>
          <p:cNvPr id="3" name="Title 1">
            <a:extLst>
              <a:ext uri="{FF2B5EF4-FFF2-40B4-BE49-F238E27FC236}">
                <a16:creationId xmlns:a16="http://schemas.microsoft.com/office/drawing/2014/main" id="{B9142D1C-CD3D-93CB-1BFB-014C5E5BDBDD}"/>
              </a:ext>
            </a:extLst>
          </p:cNvPr>
          <p:cNvSpPr>
            <a:spLocks noGrp="1"/>
          </p:cNvSpPr>
          <p:nvPr>
            <p:ph type="title"/>
          </p:nvPr>
        </p:nvSpPr>
        <p:spPr>
          <a:xfrm>
            <a:off x="97521" y="57057"/>
            <a:ext cx="10540125" cy="877729"/>
          </a:xfrm>
        </p:spPr>
        <p:txBody>
          <a:bodyPr anchor="ctr">
            <a:noAutofit/>
          </a:bodyPr>
          <a:lstStyle/>
          <a:p>
            <a:r>
              <a:rPr lang="en-US" sz="3600" b="1" dirty="0">
                <a:solidFill>
                  <a:srgbClr val="126081"/>
                </a:solidFill>
                <a:effectLst/>
                <a:latin typeface="Helvetica Neue" panose="02000503000000020004" pitchFamily="2" charset="0"/>
                <a:ea typeface="Helvetica Neue" panose="02000503000000020004" pitchFamily="2" charset="0"/>
                <a:cs typeface="Helvetica Neue" panose="02000503000000020004" pitchFamily="2" charset="0"/>
              </a:rPr>
              <a:t>What problem it solves</a:t>
            </a:r>
            <a:endParaRPr lang="en-US" sz="3600" dirty="0">
              <a:solidFill>
                <a:srgbClr val="12608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AB5190D4-A847-D46D-0504-B2BA05576D47}"/>
              </a:ext>
            </a:extLst>
          </p:cNvPr>
          <p:cNvSpPr txBox="1"/>
          <p:nvPr/>
        </p:nvSpPr>
        <p:spPr>
          <a:xfrm>
            <a:off x="289733" y="1270776"/>
            <a:ext cx="3373600" cy="954107"/>
          </a:xfrm>
          <a:prstGeom prst="rect">
            <a:avLst/>
          </a:prstGeom>
          <a:noFill/>
        </p:spPr>
        <p:txBody>
          <a:bodyPr wrap="square">
            <a:spAutoFit/>
          </a:bodyPr>
          <a:lstStyle/>
          <a:p>
            <a:pPr algn="ctr"/>
            <a:endPar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ctr">
              <a:buFont typeface="Arial" panose="020B0604020202020204" pitchFamily="34" charset="0"/>
              <a:buChar char="•"/>
            </a:pPr>
            <a:endPar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2" name="TextBox 21">
            <a:extLst>
              <a:ext uri="{FF2B5EF4-FFF2-40B4-BE49-F238E27FC236}">
                <a16:creationId xmlns:a16="http://schemas.microsoft.com/office/drawing/2014/main" id="{FF42FD1F-CE8C-5B0D-E557-9659CCE5F74B}"/>
              </a:ext>
            </a:extLst>
          </p:cNvPr>
          <p:cNvSpPr txBox="1"/>
          <p:nvPr/>
        </p:nvSpPr>
        <p:spPr>
          <a:xfrm>
            <a:off x="253873" y="1405815"/>
            <a:ext cx="11615181" cy="1938992"/>
          </a:xfrm>
          <a:prstGeom prst="rect">
            <a:avLst/>
          </a:prstGeom>
          <a:noFill/>
        </p:spPr>
        <p:txBody>
          <a:bodyPr wrap="square" rtlCol="0">
            <a:spAutoFit/>
          </a:bodyPr>
          <a:lstStyle/>
          <a:p>
            <a:r>
              <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Although better than normal RNN’s, non-attention Encoder-Decoder mechanisms still struggle with longer sequences, due to the gradual loss of information from one layer to another in the encoder, and then having to compress it all in the fixed-size context vector, this is improved with the attention mechanism</a:t>
            </a:r>
          </a:p>
        </p:txBody>
      </p:sp>
      <p:pic>
        <p:nvPicPr>
          <p:cNvPr id="2050" name="Picture 2" descr="The encoder−decoder model with a fixed−length context vector of five,... |  Download Scientific Diagram">
            <a:extLst>
              <a:ext uri="{FF2B5EF4-FFF2-40B4-BE49-F238E27FC236}">
                <a16:creationId xmlns:a16="http://schemas.microsoft.com/office/drawing/2014/main" id="{F7F7F608-B23D-5005-BDEA-5E79368D0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666" y="3429000"/>
            <a:ext cx="9053147" cy="320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71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FB0E9-81AC-AA59-A9D1-CB92D897E210}"/>
            </a:ext>
          </a:extLst>
        </p:cNvPr>
        <p:cNvGrpSpPr/>
        <p:nvPr/>
      </p:nvGrpSpPr>
      <p:grpSpPr>
        <a:xfrm>
          <a:off x="0" y="0"/>
          <a:ext cx="0" cy="0"/>
          <a:chOff x="0" y="0"/>
          <a:chExt cx="0" cy="0"/>
        </a:xfrm>
      </p:grpSpPr>
      <p:sp>
        <p:nvSpPr>
          <p:cNvPr id="25" name="Title 1">
            <a:extLst>
              <a:ext uri="{FF2B5EF4-FFF2-40B4-BE49-F238E27FC236}">
                <a16:creationId xmlns:a16="http://schemas.microsoft.com/office/drawing/2014/main" id="{D7CA50E4-DC70-60EA-A664-729D571BCE88}"/>
              </a:ext>
            </a:extLst>
          </p:cNvPr>
          <p:cNvSpPr txBox="1">
            <a:spLocks/>
          </p:cNvSpPr>
          <p:nvPr/>
        </p:nvSpPr>
        <p:spPr>
          <a:xfrm>
            <a:off x="3238835" y="-2713607"/>
            <a:ext cx="5225164" cy="35560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endParaRPr lang="en-US" sz="4000" kern="1200" dirty="0">
              <a:solidFill>
                <a:schemeClr val="bg1"/>
              </a:solidFill>
              <a:latin typeface="+mj-lt"/>
              <a:ea typeface="+mj-ea"/>
              <a:cs typeface="+mj-cs"/>
            </a:endParaRPr>
          </a:p>
        </p:txBody>
      </p:sp>
      <p:sp>
        <p:nvSpPr>
          <p:cNvPr id="26" name="Content Placeholder 3">
            <a:extLst>
              <a:ext uri="{FF2B5EF4-FFF2-40B4-BE49-F238E27FC236}">
                <a16:creationId xmlns:a16="http://schemas.microsoft.com/office/drawing/2014/main" id="{819B373D-20B1-CB11-4039-75510E21473C}"/>
              </a:ext>
            </a:extLst>
          </p:cNvPr>
          <p:cNvSpPr txBox="1">
            <a:spLocks/>
          </p:cNvSpPr>
          <p:nvPr/>
        </p:nvSpPr>
        <p:spPr>
          <a:xfrm>
            <a:off x="4688007" y="511389"/>
            <a:ext cx="3124284" cy="58484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solidFill>
            </a:endParaRPr>
          </a:p>
        </p:txBody>
      </p:sp>
      <p:sp>
        <p:nvSpPr>
          <p:cNvPr id="2" name="Rectangle 1">
            <a:extLst>
              <a:ext uri="{FF2B5EF4-FFF2-40B4-BE49-F238E27FC236}">
                <a16:creationId xmlns:a16="http://schemas.microsoft.com/office/drawing/2014/main" id="{D61BEA85-F32E-1382-B43F-ECC6BB95F240}"/>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Aptos" panose="02110004020202020204"/>
              <a:ea typeface="+mn-ea"/>
              <a:cs typeface="+mn-cs"/>
            </a:endParaRPr>
          </a:p>
        </p:txBody>
      </p:sp>
      <p:sp>
        <p:nvSpPr>
          <p:cNvPr id="3" name="Title 1">
            <a:extLst>
              <a:ext uri="{FF2B5EF4-FFF2-40B4-BE49-F238E27FC236}">
                <a16:creationId xmlns:a16="http://schemas.microsoft.com/office/drawing/2014/main" id="{BA285E8D-AE0F-4D17-B20A-9EA57196BACD}"/>
              </a:ext>
            </a:extLst>
          </p:cNvPr>
          <p:cNvSpPr>
            <a:spLocks noGrp="1"/>
          </p:cNvSpPr>
          <p:nvPr>
            <p:ph type="title"/>
          </p:nvPr>
        </p:nvSpPr>
        <p:spPr>
          <a:xfrm>
            <a:off x="97521" y="57057"/>
            <a:ext cx="10540125" cy="877729"/>
          </a:xfrm>
        </p:spPr>
        <p:txBody>
          <a:bodyPr anchor="ctr">
            <a:noAutofit/>
          </a:bodyPr>
          <a:lstStyle/>
          <a:p>
            <a:r>
              <a:rPr lang="en-US" sz="3600" b="1" dirty="0">
                <a:solidFill>
                  <a:srgbClr val="126081"/>
                </a:solidFill>
                <a:latin typeface="Helvetica Neue" panose="02000503000000020004" pitchFamily="2" charset="0"/>
                <a:ea typeface="Helvetica Neue" panose="02000503000000020004" pitchFamily="2" charset="0"/>
                <a:cs typeface="Helvetica Neue" panose="02000503000000020004" pitchFamily="2" charset="0"/>
              </a:rPr>
              <a:t>C</a:t>
            </a:r>
            <a:r>
              <a:rPr lang="en-US" sz="3600" b="1" dirty="0">
                <a:solidFill>
                  <a:srgbClr val="126081"/>
                </a:solidFill>
                <a:effectLst/>
                <a:latin typeface="Helvetica Neue" panose="02000503000000020004" pitchFamily="2" charset="0"/>
                <a:ea typeface="Helvetica Neue" panose="02000503000000020004" pitchFamily="2" charset="0"/>
                <a:cs typeface="Helvetica Neue" panose="02000503000000020004" pitchFamily="2" charset="0"/>
              </a:rPr>
              <a:t>hallenges</a:t>
            </a:r>
            <a:endParaRPr lang="en-US" sz="3600" dirty="0">
              <a:solidFill>
                <a:srgbClr val="12608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B342EB55-992B-89B3-BC8E-E63440D63C5F}"/>
              </a:ext>
            </a:extLst>
          </p:cNvPr>
          <p:cNvSpPr txBox="1"/>
          <p:nvPr/>
        </p:nvSpPr>
        <p:spPr>
          <a:xfrm>
            <a:off x="485670" y="2123827"/>
            <a:ext cx="11172930" cy="2677656"/>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Computational complexity, especially for larger sequences of data</a:t>
            </a:r>
          </a:p>
          <a:p>
            <a:pPr marL="285750" indent="-285750">
              <a:buFont typeface="Arial" panose="020B0604020202020204" pitchFamily="34" charset="0"/>
              <a:buChar char="•"/>
            </a:pPr>
            <a:endPar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Lack of explicit hierarchy</a:t>
            </a:r>
          </a:p>
          <a:p>
            <a:pPr marL="285750" indent="-285750">
              <a:buFont typeface="Arial" panose="020B0604020202020204" pitchFamily="34" charset="0"/>
              <a:buChar char="•"/>
            </a:pPr>
            <a:endPar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Struggles with noisy datasets, prone to overfitting on smaller models</a:t>
            </a:r>
          </a:p>
        </p:txBody>
      </p:sp>
    </p:spTree>
    <p:extLst>
      <p:ext uri="{BB962C8B-B14F-4D97-AF65-F5344CB8AC3E}">
        <p14:creationId xmlns:p14="http://schemas.microsoft.com/office/powerpoint/2010/main" val="56308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B3E8-D59B-B71E-F248-480D008A9E6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622E2DC-4F1C-216B-14EB-26AA23362106}"/>
              </a:ext>
            </a:extLst>
          </p:cNvPr>
          <p:cNvSpPr/>
          <p:nvPr/>
        </p:nvSpPr>
        <p:spPr>
          <a:xfrm>
            <a:off x="0" y="-13283"/>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74BAF79-DD1B-753D-23A5-9613D825A99F}"/>
              </a:ext>
            </a:extLst>
          </p:cNvPr>
          <p:cNvSpPr>
            <a:spLocks noGrp="1"/>
          </p:cNvSpPr>
          <p:nvPr>
            <p:ph type="title"/>
          </p:nvPr>
        </p:nvSpPr>
        <p:spPr>
          <a:xfrm>
            <a:off x="225426" y="113164"/>
            <a:ext cx="8015288" cy="471488"/>
          </a:xfrm>
        </p:spPr>
        <p:txBody>
          <a:bodyPr>
            <a:normAutofit fontScale="90000"/>
          </a:bodyPr>
          <a:lstStyle/>
          <a:p>
            <a:r>
              <a:rPr lang="en-US" b="1" dirty="0">
                <a:solidFill>
                  <a:srgbClr val="126081"/>
                </a:solidFill>
                <a:latin typeface=""/>
              </a:rPr>
              <a:t>Search Methodology &amp; Criteria</a:t>
            </a:r>
          </a:p>
        </p:txBody>
      </p:sp>
      <p:graphicFrame>
        <p:nvGraphicFramePr>
          <p:cNvPr id="6" name="Content Placeholder 2">
            <a:extLst>
              <a:ext uri="{FF2B5EF4-FFF2-40B4-BE49-F238E27FC236}">
                <a16:creationId xmlns:a16="http://schemas.microsoft.com/office/drawing/2014/main" id="{1484276E-E973-33B9-1C57-2B9EAA190921}"/>
              </a:ext>
            </a:extLst>
          </p:cNvPr>
          <p:cNvGraphicFramePr>
            <a:graphicFrameLocks noGrp="1"/>
          </p:cNvGraphicFramePr>
          <p:nvPr>
            <p:ph idx="1"/>
          </p:nvPr>
        </p:nvGraphicFramePr>
        <p:xfrm>
          <a:off x="0" y="584652"/>
          <a:ext cx="12192000" cy="6273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4612CCD9-8EE7-53DD-8DE3-24AF08440AE4}"/>
              </a:ext>
            </a:extLst>
          </p:cNvPr>
          <p:cNvSpPr txBox="1"/>
          <p:nvPr/>
        </p:nvSpPr>
        <p:spPr>
          <a:xfrm>
            <a:off x="7235429" y="1510595"/>
            <a:ext cx="201057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white"/>
                </a:solidFill>
                <a:effectLst/>
                <a:uLnTx/>
                <a:uFillTx/>
                <a:latin typeface="Aptos" panose="02110004020202020204"/>
                <a:ea typeface="+mn-ea"/>
                <a:cs typeface="+mn-cs"/>
              </a:rPr>
              <a:t>CRITERIA:</a:t>
            </a:r>
            <a:endParaRPr kumimoji="0" lang="en-US" sz="22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aphicFrame>
        <p:nvGraphicFramePr>
          <p:cNvPr id="10" name="TextBox 6">
            <a:extLst>
              <a:ext uri="{FF2B5EF4-FFF2-40B4-BE49-F238E27FC236}">
                <a16:creationId xmlns:a16="http://schemas.microsoft.com/office/drawing/2014/main" id="{37E06EBF-4AFC-BECC-085B-37955629FC36}"/>
              </a:ext>
            </a:extLst>
          </p:cNvPr>
          <p:cNvGraphicFramePr/>
          <p:nvPr/>
        </p:nvGraphicFramePr>
        <p:xfrm>
          <a:off x="5551714" y="2867425"/>
          <a:ext cx="6477000" cy="31700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Oval 14">
            <a:extLst>
              <a:ext uri="{FF2B5EF4-FFF2-40B4-BE49-F238E27FC236}">
                <a16:creationId xmlns:a16="http://schemas.microsoft.com/office/drawing/2014/main" id="{9F7B4BD0-7DC7-63F6-CDEE-CF24954D2ECC}"/>
              </a:ext>
            </a:extLst>
          </p:cNvPr>
          <p:cNvSpPr/>
          <p:nvPr/>
        </p:nvSpPr>
        <p:spPr>
          <a:xfrm>
            <a:off x="218116" y="976961"/>
            <a:ext cx="1517897" cy="1498155"/>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Aptos" panose="02110004020202020204"/>
              <a:ea typeface="+mn-ea"/>
              <a:cs typeface="+mn-cs"/>
            </a:endParaRPr>
          </a:p>
        </p:txBody>
      </p:sp>
      <p:sp>
        <p:nvSpPr>
          <p:cNvPr id="16" name="Rectangle 15" descr="Link">
            <a:extLst>
              <a:ext uri="{FF2B5EF4-FFF2-40B4-BE49-F238E27FC236}">
                <a16:creationId xmlns:a16="http://schemas.microsoft.com/office/drawing/2014/main" id="{3F21CE84-4D1D-1A75-D6FC-EA44C552C905}"/>
              </a:ext>
            </a:extLst>
          </p:cNvPr>
          <p:cNvSpPr/>
          <p:nvPr/>
        </p:nvSpPr>
        <p:spPr>
          <a:xfrm>
            <a:off x="550811" y="1339036"/>
            <a:ext cx="822956" cy="859597"/>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7" name="Group 16">
            <a:extLst>
              <a:ext uri="{FF2B5EF4-FFF2-40B4-BE49-F238E27FC236}">
                <a16:creationId xmlns:a16="http://schemas.microsoft.com/office/drawing/2014/main" id="{D5D517CC-467B-11E4-31D9-D16F7B91F927}"/>
              </a:ext>
            </a:extLst>
          </p:cNvPr>
          <p:cNvGrpSpPr/>
          <p:nvPr/>
        </p:nvGrpSpPr>
        <p:grpSpPr>
          <a:xfrm>
            <a:off x="1507277" y="1586588"/>
            <a:ext cx="3600000" cy="720000"/>
            <a:chOff x="1510608" y="3887995"/>
            <a:chExt cx="3600000" cy="720000"/>
          </a:xfrm>
        </p:grpSpPr>
        <p:sp>
          <p:nvSpPr>
            <p:cNvPr id="18" name="Rectangle 17">
              <a:extLst>
                <a:ext uri="{FF2B5EF4-FFF2-40B4-BE49-F238E27FC236}">
                  <a16:creationId xmlns:a16="http://schemas.microsoft.com/office/drawing/2014/main" id="{724693DC-3365-D660-2353-641733001A42}"/>
                </a:ext>
              </a:extLst>
            </p:cNvPr>
            <p:cNvSpPr/>
            <p:nvPr/>
          </p:nvSpPr>
          <p:spPr>
            <a:xfrm>
              <a:off x="1510608" y="3887995"/>
              <a:ext cx="360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Aptos" panose="02110004020202020204"/>
                <a:ea typeface="+mn-ea"/>
                <a:cs typeface="+mn-cs"/>
              </a:endParaRPr>
            </a:p>
          </p:txBody>
        </p:sp>
        <p:sp>
          <p:nvSpPr>
            <p:cNvPr id="19" name="TextBox 18">
              <a:extLst>
                <a:ext uri="{FF2B5EF4-FFF2-40B4-BE49-F238E27FC236}">
                  <a16:creationId xmlns:a16="http://schemas.microsoft.com/office/drawing/2014/main" id="{8B543DCD-665C-3A75-6DCF-034CA11CB064}"/>
                </a:ext>
              </a:extLst>
            </p:cNvPr>
            <p:cNvSpPr txBox="1"/>
            <p:nvPr/>
          </p:nvSpPr>
          <p:spPr>
            <a:xfrm>
              <a:off x="1510608" y="3887995"/>
              <a:ext cx="360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89000" rtl="0" eaLnBrk="1" fontAlgn="auto" latinLnBrk="0" hangingPunct="1">
                <a:lnSpc>
                  <a:spcPct val="100000"/>
                </a:lnSpc>
                <a:spcBef>
                  <a:spcPct val="0"/>
                </a:spcBef>
                <a:spcAft>
                  <a:spcPct val="35000"/>
                </a:spcAft>
                <a:buClrTx/>
                <a:buSzTx/>
                <a:buFontTx/>
                <a:buNone/>
                <a:tabLst/>
                <a:defRPr cap="all"/>
              </a:pPr>
              <a:r>
                <a:rPr kumimoji="0" lang="en-US" sz="2000" b="1" i="0" u="none" strike="noStrike" kern="1200" cap="all" spc="0" normalizeH="0" baseline="0" noProof="0" dirty="0">
                  <a:ln>
                    <a:noFill/>
                  </a:ln>
                  <a:solidFill>
                    <a:prstClr val="white"/>
                  </a:solidFill>
                  <a:effectLst/>
                  <a:uLnTx/>
                  <a:uFillTx/>
                  <a:latin typeface="Aptos" panose="02110004020202020204"/>
                  <a:ea typeface="+mn-ea"/>
                  <a:cs typeface="+mn-cs"/>
                </a:rPr>
                <a:t>Citation Chaining and Forward Citation</a:t>
              </a:r>
              <a:endParaRPr kumimoji="0" lang="en-US" sz="2000" b="0" i="0" u="none" strike="noStrike" kern="1200" cap="all" spc="0" normalizeH="0" baseline="0" noProof="0" dirty="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302358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8FC1-E221-C7D8-87D9-16D65613E7E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E6F5A41-1E1E-52F0-8F6E-7141C94714B7}"/>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3FD1B55-EA58-46FC-5D37-2C36D123CC3D}"/>
              </a:ext>
            </a:extLst>
          </p:cNvPr>
          <p:cNvSpPr>
            <a:spLocks noGrp="1"/>
          </p:cNvSpPr>
          <p:nvPr>
            <p:ph type="title"/>
          </p:nvPr>
        </p:nvSpPr>
        <p:spPr>
          <a:xfrm>
            <a:off x="121701" y="216344"/>
            <a:ext cx="6977743" cy="471488"/>
          </a:xfrm>
        </p:spPr>
        <p:txBody>
          <a:bodyPr>
            <a:normAutofit fontScale="90000"/>
          </a:bodyPr>
          <a:lstStyle/>
          <a:p>
            <a:r>
              <a:rPr lang="en-US" b="1" dirty="0">
                <a:solidFill>
                  <a:srgbClr val="126081"/>
                </a:solidFill>
                <a:latin typeface=""/>
              </a:rPr>
              <a:t>Preliminary Terms</a:t>
            </a:r>
          </a:p>
        </p:txBody>
      </p:sp>
      <p:sp>
        <p:nvSpPr>
          <p:cNvPr id="4" name="TextBox 3">
            <a:extLst>
              <a:ext uri="{FF2B5EF4-FFF2-40B4-BE49-F238E27FC236}">
                <a16:creationId xmlns:a16="http://schemas.microsoft.com/office/drawing/2014/main" id="{C08B25AB-0882-C9DE-9473-99F8D307253A}"/>
              </a:ext>
            </a:extLst>
          </p:cNvPr>
          <p:cNvSpPr txBox="1"/>
          <p:nvPr/>
        </p:nvSpPr>
        <p:spPr>
          <a:xfrm>
            <a:off x="2397498" y="1526718"/>
            <a:ext cx="8235043" cy="13542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ptos Display" panose="020B0004020202020204" pitchFamily="34" charset="0"/>
                <a:ea typeface="+mn-ea"/>
                <a:cs typeface="+mn-cs"/>
              </a:rPr>
              <a:t>Key terms identified during the week:</a:t>
            </a:r>
            <a:br>
              <a:rPr kumimoji="0" lang="en-US" sz="3200" b="1" i="0" u="none" strike="noStrike" kern="1200" cap="none" spc="0" normalizeH="0" baseline="0" noProof="0" dirty="0">
                <a:ln>
                  <a:noFill/>
                </a:ln>
                <a:solidFill>
                  <a:prstClr val="white"/>
                </a:solidFill>
                <a:effectLst/>
                <a:uLnTx/>
                <a:uFillTx/>
                <a:latin typeface="Aptos Display" panose="020B0004020202020204" pitchFamily="34" charset="0"/>
                <a:ea typeface="+mn-ea"/>
                <a:cs typeface="+mn-cs"/>
              </a:rPr>
            </a:br>
            <a:endParaRPr kumimoji="0" lang="en-US" sz="3200" b="1" i="0" u="none" strike="noStrike" kern="1200" cap="none" spc="0" normalizeH="0" baseline="0" noProof="0" dirty="0">
              <a:ln>
                <a:noFill/>
              </a:ln>
              <a:solidFill>
                <a:prstClr val="white"/>
              </a:solidFill>
              <a:effectLst/>
              <a:uLnTx/>
              <a:uFillTx/>
              <a:latin typeface="Aptos Display" panose="020B00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91451171-F469-D7BA-F8C5-C6BDC6CB42BF}"/>
              </a:ext>
            </a:extLst>
          </p:cNvPr>
          <p:cNvSpPr txBox="1"/>
          <p:nvPr/>
        </p:nvSpPr>
        <p:spPr>
          <a:xfrm>
            <a:off x="901045" y="5522408"/>
            <a:ext cx="473206" cy="52322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45FA19C8-4906-D741-AC14-0A59A4D9F58A}"/>
              </a:ext>
            </a:extLst>
          </p:cNvPr>
          <p:cNvSpPr txBox="1"/>
          <p:nvPr/>
        </p:nvSpPr>
        <p:spPr>
          <a:xfrm>
            <a:off x="562062" y="6097325"/>
            <a:ext cx="2209259" cy="954107"/>
          </a:xfrm>
          <a:prstGeom prst="rect">
            <a:avLst/>
          </a:prstGeom>
          <a:noFill/>
        </p:spPr>
        <p:txBody>
          <a:bodyPr wrap="none" rtlCol="0">
            <a:spAutoFit/>
          </a:bodyPr>
          <a:lstStyle/>
          <a:p>
            <a:pPr marL="285750" indent="-285750">
              <a:buFont typeface="Arial" panose="020B0604020202020204" pitchFamily="34" charset="0"/>
              <a:buChar char="•"/>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Alignment</a:t>
            </a:r>
          </a:p>
          <a:p>
            <a:pPr>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4" name="Graphic 13" descr="Key with solid fill">
            <a:extLst>
              <a:ext uri="{FF2B5EF4-FFF2-40B4-BE49-F238E27FC236}">
                <a16:creationId xmlns:a16="http://schemas.microsoft.com/office/drawing/2014/main" id="{27F9486A-9276-B082-4917-13D2198CD0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237197">
            <a:off x="1652507" y="1448604"/>
            <a:ext cx="674039" cy="674039"/>
          </a:xfrm>
          <a:prstGeom prst="rect">
            <a:avLst/>
          </a:prstGeom>
        </p:spPr>
      </p:pic>
      <p:sp>
        <p:nvSpPr>
          <p:cNvPr id="7" name="TextBox 6">
            <a:extLst>
              <a:ext uri="{FF2B5EF4-FFF2-40B4-BE49-F238E27FC236}">
                <a16:creationId xmlns:a16="http://schemas.microsoft.com/office/drawing/2014/main" id="{0ADAFB46-D76C-82FF-3464-13C81F820D92}"/>
              </a:ext>
            </a:extLst>
          </p:cNvPr>
          <p:cNvSpPr txBox="1"/>
          <p:nvPr/>
        </p:nvSpPr>
        <p:spPr>
          <a:xfrm>
            <a:off x="562063" y="3517372"/>
            <a:ext cx="9787885" cy="954107"/>
          </a:xfrm>
          <a:prstGeom prst="rect">
            <a:avLst/>
          </a:prstGeom>
          <a:noFill/>
        </p:spPr>
        <p:txBody>
          <a:bodyPr wrap="square">
            <a:spAutoFit/>
          </a:bodyPr>
          <a:lstStyle/>
          <a:p>
            <a:pPr defTabSz="914400">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 Self-attention</a:t>
            </a:r>
          </a:p>
          <a:p>
            <a:pPr defTabSz="914400">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170AD2F4-23EB-2E7E-932E-D42665617166}"/>
              </a:ext>
            </a:extLst>
          </p:cNvPr>
          <p:cNvSpPr txBox="1"/>
          <p:nvPr/>
        </p:nvSpPr>
        <p:spPr>
          <a:xfrm>
            <a:off x="562063" y="2786631"/>
            <a:ext cx="2044149" cy="954107"/>
          </a:xfrm>
          <a:prstGeom prst="rect">
            <a:avLst/>
          </a:prstGeom>
          <a:noFill/>
        </p:spPr>
        <p:txBody>
          <a:bodyPr wrap="none" rtlCol="0">
            <a:spAutoFit/>
          </a:bodyPr>
          <a:lstStyle/>
          <a:p>
            <a:pPr marL="285750" indent="-285750">
              <a:buFont typeface="Arial" panose="020B0604020202020204" pitchFamily="34" charset="0"/>
              <a:buChar char="•"/>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Attention</a:t>
            </a:r>
          </a:p>
          <a:p>
            <a:pPr>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60DFF5B3-A5CD-ACD5-E8F1-164FB4CD9112}"/>
              </a:ext>
            </a:extLst>
          </p:cNvPr>
          <p:cNvSpPr txBox="1"/>
          <p:nvPr/>
        </p:nvSpPr>
        <p:spPr>
          <a:xfrm>
            <a:off x="562061" y="4447161"/>
            <a:ext cx="9787885" cy="954107"/>
          </a:xfrm>
          <a:prstGeom prst="rect">
            <a:avLst/>
          </a:prstGeom>
          <a:noFill/>
        </p:spPr>
        <p:txBody>
          <a:bodyPr wrap="square">
            <a:spAutoFit/>
          </a:bodyPr>
          <a:lstStyle/>
          <a:p>
            <a:pPr defTabSz="914400">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 Global attention</a:t>
            </a:r>
          </a:p>
          <a:p>
            <a:pPr defTabSz="914400">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ABF33010-C5F6-7D79-3671-A39A76544951}"/>
              </a:ext>
            </a:extLst>
          </p:cNvPr>
          <p:cNvSpPr txBox="1"/>
          <p:nvPr/>
        </p:nvSpPr>
        <p:spPr>
          <a:xfrm>
            <a:off x="562061" y="5306964"/>
            <a:ext cx="9787885" cy="954107"/>
          </a:xfrm>
          <a:prstGeom prst="rect">
            <a:avLst/>
          </a:prstGeom>
          <a:noFill/>
        </p:spPr>
        <p:txBody>
          <a:bodyPr wrap="square">
            <a:spAutoFit/>
          </a:bodyPr>
          <a:lstStyle/>
          <a:p>
            <a:pPr defTabSz="914400">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 </a:t>
            </a:r>
            <a:r>
              <a:rPr lang="en-US" sz="2800" b="1"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rPr>
              <a:t>Local </a:t>
            </a: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attention</a:t>
            </a:r>
          </a:p>
          <a:p>
            <a:pPr defTabSz="914400">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98115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27125-16B4-3D9D-1B18-5BF99248269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C7EE576D-1087-8FFD-7FEE-06BA97B3000A}"/>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C7D8650-8258-D8C6-7D27-66B1EE6E7E10}"/>
              </a:ext>
            </a:extLst>
          </p:cNvPr>
          <p:cNvSpPr>
            <a:spLocks noGrp="1"/>
          </p:cNvSpPr>
          <p:nvPr>
            <p:ph type="title"/>
          </p:nvPr>
        </p:nvSpPr>
        <p:spPr>
          <a:xfrm>
            <a:off x="172880" y="225851"/>
            <a:ext cx="6977743" cy="471488"/>
          </a:xfrm>
        </p:spPr>
        <p:txBody>
          <a:bodyPr>
            <a:normAutofit fontScale="90000"/>
          </a:bodyPr>
          <a:lstStyle/>
          <a:p>
            <a:r>
              <a:rPr lang="en-US" b="1" dirty="0">
                <a:solidFill>
                  <a:srgbClr val="126081"/>
                </a:solidFill>
                <a:latin typeface=""/>
              </a:rPr>
              <a:t>Document Comparison</a:t>
            </a:r>
          </a:p>
        </p:txBody>
      </p:sp>
      <p:pic>
        <p:nvPicPr>
          <p:cNvPr id="12" name="Content Placeholder 8" descr="Newspaper outline">
            <a:extLst>
              <a:ext uri="{FF2B5EF4-FFF2-40B4-BE49-F238E27FC236}">
                <a16:creationId xmlns:a16="http://schemas.microsoft.com/office/drawing/2014/main" id="{62F376DD-AD39-70A8-13C8-7EEF7756CC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8685" y="5334165"/>
            <a:ext cx="914400" cy="914400"/>
          </a:xfrm>
          <a:prstGeom prst="rect">
            <a:avLst/>
          </a:prstGeom>
        </p:spPr>
      </p:pic>
      <p:sp>
        <p:nvSpPr>
          <p:cNvPr id="17" name="TextBox 16">
            <a:extLst>
              <a:ext uri="{FF2B5EF4-FFF2-40B4-BE49-F238E27FC236}">
                <a16:creationId xmlns:a16="http://schemas.microsoft.com/office/drawing/2014/main" id="{7D1E60FE-EA19-FC42-940F-14C85F8F571A}"/>
              </a:ext>
            </a:extLst>
          </p:cNvPr>
          <p:cNvSpPr txBox="1"/>
          <p:nvPr/>
        </p:nvSpPr>
        <p:spPr>
          <a:xfrm>
            <a:off x="5849902" y="5541425"/>
            <a:ext cx="6588196" cy="1015663"/>
          </a:xfrm>
          <a:prstGeom prst="rect">
            <a:avLst/>
          </a:prstGeom>
          <a:noFill/>
        </p:spPr>
        <p:txBody>
          <a:bodyPr wrap="square" rtlCol="0">
            <a:spAutoFit/>
          </a:bodyPr>
          <a:lstStyle/>
          <a:p>
            <a:pPr algn="ctr">
              <a:defRPr/>
            </a:pPr>
            <a:r>
              <a:rPr kumimoji="0" lang="en-US" sz="20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r>
              <a:rPr lang="en-US" sz="20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Effective Approaches to Attention-based Neural Machine Translation</a:t>
            </a:r>
            <a:r>
              <a:rPr kumimoji="0" lang="en-US" sz="20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TextBox 18">
            <a:extLst>
              <a:ext uri="{FF2B5EF4-FFF2-40B4-BE49-F238E27FC236}">
                <a16:creationId xmlns:a16="http://schemas.microsoft.com/office/drawing/2014/main" id="{E2A3F648-723C-AB40-040A-12F75A16BC89}"/>
              </a:ext>
            </a:extLst>
          </p:cNvPr>
          <p:cNvSpPr txBox="1"/>
          <p:nvPr/>
        </p:nvSpPr>
        <p:spPr>
          <a:xfrm>
            <a:off x="6096000" y="2832525"/>
            <a:ext cx="6096000" cy="1015663"/>
          </a:xfrm>
          <a:prstGeom prst="rect">
            <a:avLst/>
          </a:prstGeom>
          <a:noFill/>
        </p:spPr>
        <p:txBody>
          <a:bodyPr wrap="square">
            <a:spAutoFit/>
          </a:bodyPr>
          <a:lstStyle/>
          <a:p>
            <a:pPr algn="ctr">
              <a:defRPr/>
            </a:pPr>
            <a:r>
              <a:rPr kumimoji="0" lang="en-US" sz="2000" b="1" i="0"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r>
              <a:rPr lang="en-US" sz="20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 Review on Speech Emotion Recognition Using Deep Learning and Attention Mechanism</a:t>
            </a:r>
            <a:r>
              <a:rPr kumimoji="0" lang="en-US" sz="2000" b="1" i="0"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p>
          <a:p>
            <a:pPr algn="ctr">
              <a:defRPr/>
            </a:pPr>
            <a:endParaRPr kumimoji="0" lang="en-US" sz="2000" b="1" i="0" u="sng"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 name="Graphic 2" descr="Newspaper with solid fill">
            <a:extLst>
              <a:ext uri="{FF2B5EF4-FFF2-40B4-BE49-F238E27FC236}">
                <a16:creationId xmlns:a16="http://schemas.microsoft.com/office/drawing/2014/main" id="{AC7656A4-CECA-F72D-5264-69E317ED7A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046" y="1229001"/>
            <a:ext cx="914400" cy="914400"/>
          </a:xfrm>
          <a:prstGeom prst="rect">
            <a:avLst/>
          </a:prstGeom>
        </p:spPr>
      </p:pic>
      <p:sp>
        <p:nvSpPr>
          <p:cNvPr id="5" name="TextBox 4">
            <a:extLst>
              <a:ext uri="{FF2B5EF4-FFF2-40B4-BE49-F238E27FC236}">
                <a16:creationId xmlns:a16="http://schemas.microsoft.com/office/drawing/2014/main" id="{C416B32C-C09E-7AEB-D8BF-A2841245F5D9}"/>
              </a:ext>
            </a:extLst>
          </p:cNvPr>
          <p:cNvSpPr txBox="1"/>
          <p:nvPr/>
        </p:nvSpPr>
        <p:spPr>
          <a:xfrm>
            <a:off x="1054623" y="4055448"/>
            <a:ext cx="6096000" cy="707886"/>
          </a:xfrm>
          <a:prstGeom prst="rect">
            <a:avLst/>
          </a:prstGeom>
          <a:noFill/>
        </p:spPr>
        <p:txBody>
          <a:bodyPr wrap="square">
            <a:spAutoFit/>
          </a:bodyPr>
          <a:lstStyle/>
          <a:p>
            <a:pPr algn="ctr"/>
            <a:r>
              <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US" sz="20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Attention Mechanisms in Computer Vision: A Survey</a:t>
            </a:r>
            <a:r>
              <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p>
        </p:txBody>
      </p:sp>
      <p:pic>
        <p:nvPicPr>
          <p:cNvPr id="6" name="Graphic 5" descr="Newspaper with solid fill">
            <a:extLst>
              <a:ext uri="{FF2B5EF4-FFF2-40B4-BE49-F238E27FC236}">
                <a16:creationId xmlns:a16="http://schemas.microsoft.com/office/drawing/2014/main" id="{1613F85B-E12D-B7C7-56B0-7657906F46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8685" y="2683848"/>
            <a:ext cx="914400" cy="914400"/>
          </a:xfrm>
          <a:prstGeom prst="rect">
            <a:avLst/>
          </a:prstGeom>
        </p:spPr>
      </p:pic>
      <p:sp>
        <p:nvSpPr>
          <p:cNvPr id="4" name="TextBox 3">
            <a:extLst>
              <a:ext uri="{FF2B5EF4-FFF2-40B4-BE49-F238E27FC236}">
                <a16:creationId xmlns:a16="http://schemas.microsoft.com/office/drawing/2014/main" id="{C87896E1-1A77-DFDF-2ADA-A0075E6D1C12}"/>
              </a:ext>
            </a:extLst>
          </p:cNvPr>
          <p:cNvSpPr txBox="1"/>
          <p:nvPr/>
        </p:nvSpPr>
        <p:spPr>
          <a:xfrm>
            <a:off x="1054623" y="1392432"/>
            <a:ext cx="6096000" cy="400110"/>
          </a:xfrm>
          <a:prstGeom prst="rect">
            <a:avLst/>
          </a:prstGeom>
          <a:noFill/>
        </p:spPr>
        <p:txBody>
          <a:bodyPr wrap="square">
            <a:spAutoFit/>
          </a:bodyPr>
          <a:lstStyle/>
          <a:p>
            <a:pPr algn="ctr"/>
            <a:r>
              <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US" sz="20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Attention Is All You Need</a:t>
            </a:r>
            <a:r>
              <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p>
        </p:txBody>
      </p:sp>
      <p:pic>
        <p:nvPicPr>
          <p:cNvPr id="8" name="Graphic 7" descr="Newspaper with solid fill">
            <a:extLst>
              <a:ext uri="{FF2B5EF4-FFF2-40B4-BE49-F238E27FC236}">
                <a16:creationId xmlns:a16="http://schemas.microsoft.com/office/drawing/2014/main" id="{A5B46DB0-6B8E-771C-506B-91F4D2B44F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046" y="3800200"/>
            <a:ext cx="914400" cy="914400"/>
          </a:xfrm>
          <a:prstGeom prst="rect">
            <a:avLst/>
          </a:prstGeom>
        </p:spPr>
      </p:pic>
    </p:spTree>
    <p:extLst>
      <p:ext uri="{BB962C8B-B14F-4D97-AF65-F5344CB8AC3E}">
        <p14:creationId xmlns:p14="http://schemas.microsoft.com/office/powerpoint/2010/main" val="378117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E9FD016-24D7-AAEC-4426-B22DED04C4E1}"/>
              </a:ext>
            </a:extLst>
          </p:cNvPr>
          <p:cNvGraphicFramePr>
            <a:graphicFrameLocks noGrp="1"/>
          </p:cNvGraphicFramePr>
          <p:nvPr>
            <p:ph idx="1"/>
            <p:extLst>
              <p:ext uri="{D42A27DB-BD31-4B8C-83A1-F6EECF244321}">
                <p14:modId xmlns:p14="http://schemas.microsoft.com/office/powerpoint/2010/main" val="1863053601"/>
              </p:ext>
            </p:extLst>
          </p:nvPr>
        </p:nvGraphicFramePr>
        <p:xfrm>
          <a:off x="0" y="0"/>
          <a:ext cx="12192000" cy="7495504"/>
        </p:xfrm>
        <a:graphic>
          <a:graphicData uri="http://schemas.openxmlformats.org/drawingml/2006/table">
            <a:tbl>
              <a:tblPr firstRow="1" bandRow="1">
                <a:tableStyleId>{5C22544A-7EE6-4342-B048-85BDC9FD1C3A}</a:tableStyleId>
              </a:tblPr>
              <a:tblGrid>
                <a:gridCol w="1722783">
                  <a:extLst>
                    <a:ext uri="{9D8B030D-6E8A-4147-A177-3AD203B41FA5}">
                      <a16:colId xmlns:a16="http://schemas.microsoft.com/office/drawing/2014/main" val="2835387084"/>
                    </a:ext>
                  </a:extLst>
                </a:gridCol>
                <a:gridCol w="1833696">
                  <a:extLst>
                    <a:ext uri="{9D8B030D-6E8A-4147-A177-3AD203B41FA5}">
                      <a16:colId xmlns:a16="http://schemas.microsoft.com/office/drawing/2014/main" val="1072575389"/>
                    </a:ext>
                  </a:extLst>
                </a:gridCol>
                <a:gridCol w="2878507">
                  <a:extLst>
                    <a:ext uri="{9D8B030D-6E8A-4147-A177-3AD203B41FA5}">
                      <a16:colId xmlns:a16="http://schemas.microsoft.com/office/drawing/2014/main" val="1132595995"/>
                    </a:ext>
                  </a:extLst>
                </a:gridCol>
                <a:gridCol w="2878507">
                  <a:extLst>
                    <a:ext uri="{9D8B030D-6E8A-4147-A177-3AD203B41FA5}">
                      <a16:colId xmlns:a16="http://schemas.microsoft.com/office/drawing/2014/main" val="2534556186"/>
                    </a:ext>
                  </a:extLst>
                </a:gridCol>
                <a:gridCol w="2878507">
                  <a:extLst>
                    <a:ext uri="{9D8B030D-6E8A-4147-A177-3AD203B41FA5}">
                      <a16:colId xmlns:a16="http://schemas.microsoft.com/office/drawing/2014/main" val="2391290321"/>
                    </a:ext>
                  </a:extLst>
                </a:gridCol>
              </a:tblGrid>
              <a:tr h="965915">
                <a:tc>
                  <a:txBody>
                    <a:bodyPr/>
                    <a:lstStyle/>
                    <a:p>
                      <a:r>
                        <a:rPr lang="en-US" dirty="0"/>
                        <a:t>Characteristic</a:t>
                      </a:r>
                    </a:p>
                  </a:txBody>
                  <a:tcPr/>
                </a:tc>
                <a:tc>
                  <a:txBody>
                    <a:bodyPr/>
                    <a:lstStyle/>
                    <a:p>
                      <a:r>
                        <a:rPr lang="en-US" sz="1800" b="1" kern="1200" dirty="0">
                          <a:solidFill>
                            <a:schemeClr val="lt1"/>
                          </a:solidFill>
                          <a:effectLst/>
                          <a:latin typeface="+mn-lt"/>
                          <a:ea typeface="+mn-ea"/>
                          <a:cs typeface="+mn-cs"/>
                        </a:rPr>
                        <a:t>Attention Is All You Need</a:t>
                      </a:r>
                    </a:p>
                  </a:txBody>
                  <a:tcPr/>
                </a:tc>
                <a:tc>
                  <a:txBody>
                    <a:bodyPr/>
                    <a:lstStyle/>
                    <a:p>
                      <a:r>
                        <a:rPr lang="en-US" sz="1800" b="1" kern="1200" dirty="0">
                          <a:solidFill>
                            <a:schemeClr val="lt1"/>
                          </a:solidFill>
                          <a:effectLst/>
                          <a:latin typeface="+mn-lt"/>
                          <a:ea typeface="+mn-ea"/>
                          <a:cs typeface="+mn-cs"/>
                        </a:rPr>
                        <a:t>A Review on Speech Emotion Recognition Using Deep Learning and Attention Mechanism</a:t>
                      </a:r>
                    </a:p>
                  </a:txBody>
                  <a:tcPr/>
                </a:tc>
                <a:tc>
                  <a:txBody>
                    <a:bodyPr/>
                    <a:lstStyle/>
                    <a:p>
                      <a:r>
                        <a:rPr lang="en-US" sz="1800" b="1" kern="1200" dirty="0">
                          <a:solidFill>
                            <a:schemeClr val="lt1"/>
                          </a:solidFill>
                          <a:effectLst/>
                          <a:latin typeface="+mn-lt"/>
                          <a:ea typeface="+mn-ea"/>
                          <a:cs typeface="+mn-cs"/>
                        </a:rPr>
                        <a:t>Attention Mechanisms in Computer Vision: A Survey</a:t>
                      </a:r>
                    </a:p>
                  </a:txBody>
                  <a:tcPr/>
                </a:tc>
                <a:tc>
                  <a:txBody>
                    <a:bodyPr/>
                    <a:lstStyle/>
                    <a:p>
                      <a:r>
                        <a:rPr lang="en-US" sz="1800" b="1" kern="1200" dirty="0">
                          <a:solidFill>
                            <a:schemeClr val="lt1"/>
                          </a:solidFill>
                          <a:effectLst/>
                          <a:latin typeface="+mn-lt"/>
                          <a:ea typeface="+mn-ea"/>
                          <a:cs typeface="+mn-cs"/>
                        </a:rPr>
                        <a:t>Effective Approaches to Attention-based Neural Machine Translation</a:t>
                      </a:r>
                    </a:p>
                  </a:txBody>
                  <a:tcPr/>
                </a:tc>
                <a:extLst>
                  <a:ext uri="{0D108BD9-81ED-4DB2-BD59-A6C34878D82A}">
                    <a16:rowId xmlns:a16="http://schemas.microsoft.com/office/drawing/2014/main" val="3249824546"/>
                  </a:ext>
                </a:extLst>
              </a:tr>
              <a:tr h="1835239">
                <a:tc>
                  <a:txBody>
                    <a:bodyPr/>
                    <a:lstStyle/>
                    <a:p>
                      <a:r>
                        <a:rPr lang="en-US" dirty="0"/>
                        <a:t>Primary Focus</a:t>
                      </a:r>
                    </a:p>
                  </a:txBody>
                  <a:tcPr/>
                </a:tc>
                <a:tc>
                  <a:txBody>
                    <a:bodyPr/>
                    <a:lstStyle/>
                    <a:p>
                      <a:r>
                        <a:rPr lang="en-US" sz="1800" kern="1200" dirty="0">
                          <a:solidFill>
                            <a:schemeClr val="dk1"/>
                          </a:solidFill>
                          <a:effectLst/>
                          <a:latin typeface="+mn-lt"/>
                          <a:ea typeface="+mn-ea"/>
                          <a:cs typeface="+mn-cs"/>
                        </a:rPr>
                        <a:t>Proposing the Transformer architecture with self-attention for NLP tasks.</a:t>
                      </a:r>
                    </a:p>
                  </a:txBody>
                  <a:tcPr/>
                </a:tc>
                <a:tc>
                  <a:txBody>
                    <a:bodyPr/>
                    <a:lstStyle/>
                    <a:p>
                      <a:r>
                        <a:rPr lang="en-US" sz="1800" kern="1200" dirty="0">
                          <a:solidFill>
                            <a:schemeClr val="dk1"/>
                          </a:solidFill>
                          <a:effectLst/>
                          <a:latin typeface="+mn-lt"/>
                          <a:ea typeface="+mn-ea"/>
                          <a:cs typeface="+mn-cs"/>
                        </a:rPr>
                        <a:t>Analyzing attention mechanisms in speech emotion recognition (SER).</a:t>
                      </a:r>
                    </a:p>
                  </a:txBody>
                  <a:tcPr/>
                </a:tc>
                <a:tc>
                  <a:txBody>
                    <a:bodyPr/>
                    <a:lstStyle/>
                    <a:p>
                      <a:r>
                        <a:rPr lang="en-US" sz="1800" kern="1200" dirty="0">
                          <a:solidFill>
                            <a:schemeClr val="dk1"/>
                          </a:solidFill>
                          <a:effectLst/>
                          <a:latin typeface="+mn-lt"/>
                          <a:ea typeface="+mn-ea"/>
                          <a:cs typeface="+mn-cs"/>
                        </a:rPr>
                        <a:t>Surveying attention mechanisms applied in computer vision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sz="1800" kern="1200" dirty="0">
                          <a:solidFill>
                            <a:schemeClr val="dk1"/>
                          </a:solidFill>
                          <a:effectLst/>
                          <a:latin typeface="+mn-lt"/>
                          <a:ea typeface="+mn-ea"/>
                          <a:cs typeface="+mn-cs"/>
                        </a:rPr>
                        <a:t>Introducing global and local attention mechanisms for NMT.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5305266"/>
                  </a:ext>
                </a:extLst>
              </a:tr>
              <a:tr h="1545465">
                <a:tc>
                  <a:txBody>
                    <a:bodyPr/>
                    <a:lstStyle/>
                    <a:p>
                      <a:r>
                        <a:rPr lang="en-US" dirty="0"/>
                        <a:t>Types of Attention</a:t>
                      </a:r>
                    </a:p>
                  </a:txBody>
                  <a:tcPr/>
                </a:tc>
                <a:tc>
                  <a:txBody>
                    <a:bodyPr/>
                    <a:lstStyle/>
                    <a:p>
                      <a:r>
                        <a:rPr lang="en-US" sz="1800" kern="1200" dirty="0">
                          <a:solidFill>
                            <a:schemeClr val="dk1"/>
                          </a:solidFill>
                          <a:effectLst/>
                          <a:latin typeface="+mn-lt"/>
                          <a:ea typeface="+mn-ea"/>
                          <a:cs typeface="+mn-cs"/>
                        </a:rPr>
                        <a:t>Self-attention (scaled dot-product attention).</a:t>
                      </a:r>
                    </a:p>
                  </a:txBody>
                  <a:tcPr/>
                </a:tc>
                <a:tc>
                  <a:txBody>
                    <a:bodyPr/>
                    <a:lstStyle/>
                    <a:p>
                      <a:r>
                        <a:rPr lang="en-US" sz="1800" kern="1200" dirty="0">
                          <a:solidFill>
                            <a:schemeClr val="dk1"/>
                          </a:solidFill>
                          <a:effectLst/>
                          <a:latin typeface="+mn-lt"/>
                          <a:ea typeface="+mn-ea"/>
                          <a:cs typeface="+mn-cs"/>
                        </a:rPr>
                        <a:t>Hybrid attention combining temporal and spatial attention for SER.</a:t>
                      </a:r>
                    </a:p>
                  </a:txBody>
                  <a:tcPr/>
                </a:tc>
                <a:tc>
                  <a:txBody>
                    <a:bodyPr/>
                    <a:lstStyle/>
                    <a:p>
                      <a:r>
                        <a:rPr lang="en-US" sz="1800" kern="1200" dirty="0">
                          <a:solidFill>
                            <a:schemeClr val="dk1"/>
                          </a:solidFill>
                          <a:effectLst/>
                          <a:latin typeface="+mn-lt"/>
                          <a:ea typeface="+mn-ea"/>
                          <a:cs typeface="+mn-cs"/>
                        </a:rPr>
                        <a:t>Spatial, channel-wise, temporal, and self-attention mechanisms.</a:t>
                      </a:r>
                    </a:p>
                    <a:p>
                      <a:endParaRPr lang="en-US" dirty="0"/>
                    </a:p>
                  </a:txBody>
                  <a:tcPr/>
                </a:tc>
                <a:tc>
                  <a:txBody>
                    <a:bodyPr/>
                    <a:lstStyle/>
                    <a:p>
                      <a:r>
                        <a:rPr lang="en-US" sz="1800" kern="1200" dirty="0">
                          <a:solidFill>
                            <a:schemeClr val="dk1"/>
                          </a:solidFill>
                          <a:effectLst/>
                          <a:latin typeface="+mn-lt"/>
                          <a:ea typeface="+mn-ea"/>
                          <a:cs typeface="+mn-cs"/>
                        </a:rPr>
                        <a:t>Global and local attention mechanisms.</a:t>
                      </a:r>
                    </a:p>
                  </a:txBody>
                  <a:tcPr/>
                </a:tc>
                <a:extLst>
                  <a:ext uri="{0D108BD9-81ED-4DB2-BD59-A6C34878D82A}">
                    <a16:rowId xmlns:a16="http://schemas.microsoft.com/office/drawing/2014/main" val="2774819795"/>
                  </a:ext>
                </a:extLst>
              </a:tr>
              <a:tr h="1255690">
                <a:tc>
                  <a:txBody>
                    <a:bodyPr/>
                    <a:lstStyle/>
                    <a:p>
                      <a:r>
                        <a:rPr lang="en-US" sz="1800" b="0" kern="1200" dirty="0">
                          <a:solidFill>
                            <a:schemeClr val="dk1"/>
                          </a:solidFill>
                          <a:effectLst/>
                          <a:latin typeface="+mn-lt"/>
                          <a:ea typeface="+mn-ea"/>
                          <a:cs typeface="+mn-cs"/>
                        </a:rPr>
                        <a:t>Model Architecture</a:t>
                      </a:r>
                    </a:p>
                  </a:txBody>
                  <a:tcPr/>
                </a:tc>
                <a:tc>
                  <a:txBody>
                    <a:bodyPr/>
                    <a:lstStyle/>
                    <a:p>
                      <a:r>
                        <a:rPr lang="en-US" sz="1800" kern="1200" dirty="0">
                          <a:solidFill>
                            <a:schemeClr val="dk1"/>
                          </a:solidFill>
                          <a:effectLst/>
                          <a:latin typeface="+mn-lt"/>
                          <a:ea typeface="+mn-ea"/>
                          <a:cs typeface="+mn-cs"/>
                        </a:rPr>
                        <a:t>Transformer architecture without recurrence or convolution.</a:t>
                      </a:r>
                    </a:p>
                  </a:txBody>
                  <a:tcPr/>
                </a:tc>
                <a:tc>
                  <a:txBody>
                    <a:bodyPr/>
                    <a:lstStyle/>
                    <a:p>
                      <a:r>
                        <a:rPr lang="en-US" sz="1800" kern="1200" dirty="0">
                          <a:solidFill>
                            <a:schemeClr val="dk1"/>
                          </a:solidFill>
                          <a:effectLst/>
                          <a:latin typeface="+mn-lt"/>
                          <a:ea typeface="+mn-ea"/>
                          <a:cs typeface="+mn-cs"/>
                        </a:rPr>
                        <a:t>Encoder-decoder models with attention mechanisms.</a:t>
                      </a:r>
                    </a:p>
                  </a:txBody>
                  <a:tcPr/>
                </a:tc>
                <a:tc>
                  <a:txBody>
                    <a:bodyPr/>
                    <a:lstStyle/>
                    <a:p>
                      <a:r>
                        <a:rPr lang="en-US" sz="1800" kern="1200" dirty="0">
                          <a:solidFill>
                            <a:schemeClr val="dk1"/>
                          </a:solidFill>
                          <a:effectLst/>
                          <a:latin typeface="+mn-lt"/>
                          <a:ea typeface="+mn-ea"/>
                          <a:cs typeface="+mn-cs"/>
                        </a:rPr>
                        <a:t>Hybrid CNN and attention architectures; Transformer-based models.</a:t>
                      </a:r>
                    </a:p>
                  </a:txBody>
                  <a:tcPr/>
                </a:tc>
                <a:tc>
                  <a:txBody>
                    <a:bodyPr/>
                    <a:lstStyle/>
                    <a:p>
                      <a:r>
                        <a:rPr lang="en-US" sz="1800" kern="1200" dirty="0">
                          <a:solidFill>
                            <a:schemeClr val="dk1"/>
                          </a:solidFill>
                          <a:effectLst/>
                          <a:latin typeface="+mn-lt"/>
                          <a:ea typeface="+mn-ea"/>
                          <a:cs typeface="+mn-cs"/>
                        </a:rPr>
                        <a:t>Encoder-decoder models with attention 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66097172"/>
                  </a:ext>
                </a:extLst>
              </a:tr>
              <a:tr h="1255690">
                <a:tc>
                  <a:txBody>
                    <a:bodyPr/>
                    <a:lstStyle/>
                    <a:p>
                      <a:r>
                        <a:rPr lang="en-US" sz="1800" b="0" kern="1200" dirty="0">
                          <a:solidFill>
                            <a:schemeClr val="dk1"/>
                          </a:solidFill>
                          <a:effectLst/>
                          <a:latin typeface="+mn-lt"/>
                          <a:ea typeface="+mn-ea"/>
                          <a:cs typeface="+mn-cs"/>
                        </a:rPr>
                        <a:t>Datasets</a:t>
                      </a:r>
                    </a:p>
                  </a:txBody>
                  <a:tcPr/>
                </a:tc>
                <a:tc>
                  <a:txBody>
                    <a:bodyPr/>
                    <a:lstStyle/>
                    <a:p>
                      <a:r>
                        <a:rPr lang="en-US" sz="1800" kern="1200" dirty="0">
                          <a:solidFill>
                            <a:schemeClr val="dk1"/>
                          </a:solidFill>
                          <a:effectLst/>
                          <a:latin typeface="+mn-lt"/>
                          <a:ea typeface="+mn-ea"/>
                          <a:cs typeface="+mn-cs"/>
                        </a:rPr>
                        <a:t>WMT’14 English-to-German and English-to-French datasets.</a:t>
                      </a:r>
                    </a:p>
                  </a:txBody>
                  <a:tcPr/>
                </a:tc>
                <a:tc>
                  <a:txBody>
                    <a:bodyPr/>
                    <a:lstStyle/>
                    <a:p>
                      <a:r>
                        <a:rPr lang="en-US" sz="1800" kern="1200" dirty="0">
                          <a:solidFill>
                            <a:schemeClr val="dk1"/>
                          </a:solidFill>
                          <a:effectLst/>
                          <a:latin typeface="+mn-lt"/>
                          <a:ea typeface="+mn-ea"/>
                          <a:cs typeface="+mn-cs"/>
                        </a:rPr>
                        <a:t>IEMOCAP, RAVDESS, and other SER-specific datasets.</a:t>
                      </a:r>
                    </a:p>
                  </a:txBody>
                  <a:tcPr/>
                </a:tc>
                <a:tc>
                  <a:txBody>
                    <a:bodyPr/>
                    <a:lstStyle/>
                    <a:p>
                      <a:r>
                        <a:rPr lang="en-US" sz="1800" kern="1200" dirty="0">
                          <a:solidFill>
                            <a:schemeClr val="dk1"/>
                          </a:solidFill>
                          <a:effectLst/>
                          <a:latin typeface="+mn-lt"/>
                          <a:ea typeface="+mn-ea"/>
                          <a:cs typeface="+mn-cs"/>
                        </a:rPr>
                        <a:t>ImageNet, COCO, and other standard vision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WMT’15 English-to-Czech and IWSLT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7466075"/>
                  </a:ext>
                </a:extLst>
              </a:tr>
            </a:tbl>
          </a:graphicData>
        </a:graphic>
      </p:graphicFrame>
    </p:spTree>
    <p:extLst>
      <p:ext uri="{BB962C8B-B14F-4D97-AF65-F5344CB8AC3E}">
        <p14:creationId xmlns:p14="http://schemas.microsoft.com/office/powerpoint/2010/main" val="224251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640C8-3759-876C-96BC-0AFADF924E2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498D84-D54A-CEF8-0A45-DA43DB9B27E8}"/>
              </a:ext>
            </a:extLst>
          </p:cNvPr>
          <p:cNvGraphicFramePr>
            <a:graphicFrameLocks noGrp="1"/>
          </p:cNvGraphicFramePr>
          <p:nvPr>
            <p:ph idx="1"/>
            <p:extLst>
              <p:ext uri="{D42A27DB-BD31-4B8C-83A1-F6EECF244321}">
                <p14:modId xmlns:p14="http://schemas.microsoft.com/office/powerpoint/2010/main" val="1403389437"/>
              </p:ext>
            </p:extLst>
          </p:nvPr>
        </p:nvGraphicFramePr>
        <p:xfrm>
          <a:off x="0" y="0"/>
          <a:ext cx="12192000" cy="8044144"/>
        </p:xfrm>
        <a:graphic>
          <a:graphicData uri="http://schemas.openxmlformats.org/drawingml/2006/table">
            <a:tbl>
              <a:tblPr firstRow="1" bandRow="1">
                <a:tableStyleId>{5C22544A-7EE6-4342-B048-85BDC9FD1C3A}</a:tableStyleId>
              </a:tblPr>
              <a:tblGrid>
                <a:gridCol w="1722783">
                  <a:extLst>
                    <a:ext uri="{9D8B030D-6E8A-4147-A177-3AD203B41FA5}">
                      <a16:colId xmlns:a16="http://schemas.microsoft.com/office/drawing/2014/main" val="2835387084"/>
                    </a:ext>
                  </a:extLst>
                </a:gridCol>
                <a:gridCol w="2317589">
                  <a:extLst>
                    <a:ext uri="{9D8B030D-6E8A-4147-A177-3AD203B41FA5}">
                      <a16:colId xmlns:a16="http://schemas.microsoft.com/office/drawing/2014/main" val="1072575389"/>
                    </a:ext>
                  </a:extLst>
                </a:gridCol>
                <a:gridCol w="2394614">
                  <a:extLst>
                    <a:ext uri="{9D8B030D-6E8A-4147-A177-3AD203B41FA5}">
                      <a16:colId xmlns:a16="http://schemas.microsoft.com/office/drawing/2014/main" val="1132595995"/>
                    </a:ext>
                  </a:extLst>
                </a:gridCol>
                <a:gridCol w="2878507">
                  <a:extLst>
                    <a:ext uri="{9D8B030D-6E8A-4147-A177-3AD203B41FA5}">
                      <a16:colId xmlns:a16="http://schemas.microsoft.com/office/drawing/2014/main" val="2534556186"/>
                    </a:ext>
                  </a:extLst>
                </a:gridCol>
                <a:gridCol w="2878507">
                  <a:extLst>
                    <a:ext uri="{9D8B030D-6E8A-4147-A177-3AD203B41FA5}">
                      <a16:colId xmlns:a16="http://schemas.microsoft.com/office/drawing/2014/main" val="2391290321"/>
                    </a:ext>
                  </a:extLst>
                </a:gridCol>
              </a:tblGrid>
              <a:tr h="965915">
                <a:tc>
                  <a:txBody>
                    <a:bodyPr/>
                    <a:lstStyle/>
                    <a:p>
                      <a:r>
                        <a:rPr lang="en-US" dirty="0"/>
                        <a:t>Characteristic</a:t>
                      </a:r>
                    </a:p>
                  </a:txBody>
                  <a:tcPr/>
                </a:tc>
                <a:tc>
                  <a:txBody>
                    <a:bodyPr/>
                    <a:lstStyle/>
                    <a:p>
                      <a:r>
                        <a:rPr lang="en-US" sz="1800" b="1" kern="1200" dirty="0">
                          <a:solidFill>
                            <a:schemeClr val="lt1"/>
                          </a:solidFill>
                          <a:effectLst/>
                          <a:latin typeface="+mn-lt"/>
                          <a:ea typeface="+mn-ea"/>
                          <a:cs typeface="+mn-cs"/>
                        </a:rPr>
                        <a:t>Attention Is All You Need</a:t>
                      </a:r>
                    </a:p>
                  </a:txBody>
                  <a:tcPr/>
                </a:tc>
                <a:tc>
                  <a:txBody>
                    <a:bodyPr/>
                    <a:lstStyle/>
                    <a:p>
                      <a:r>
                        <a:rPr lang="en-US" sz="1800" b="1" kern="1200" dirty="0">
                          <a:solidFill>
                            <a:schemeClr val="lt1"/>
                          </a:solidFill>
                          <a:effectLst/>
                          <a:latin typeface="+mn-lt"/>
                          <a:ea typeface="+mn-ea"/>
                          <a:cs typeface="+mn-cs"/>
                        </a:rPr>
                        <a:t>A Review on Speech Emotion Recognition Using Deep Learning and Attention Mechanism</a:t>
                      </a:r>
                    </a:p>
                  </a:txBody>
                  <a:tcPr/>
                </a:tc>
                <a:tc>
                  <a:txBody>
                    <a:bodyPr/>
                    <a:lstStyle/>
                    <a:p>
                      <a:r>
                        <a:rPr lang="en-US" sz="1800" b="1" kern="1200" dirty="0">
                          <a:solidFill>
                            <a:schemeClr val="lt1"/>
                          </a:solidFill>
                          <a:effectLst/>
                          <a:latin typeface="+mn-lt"/>
                          <a:ea typeface="+mn-ea"/>
                          <a:cs typeface="+mn-cs"/>
                        </a:rPr>
                        <a:t>Attention Mechanisms in Computer Vision: A Survey</a:t>
                      </a:r>
                    </a:p>
                  </a:txBody>
                  <a:tcPr/>
                </a:tc>
                <a:tc>
                  <a:txBody>
                    <a:bodyPr/>
                    <a:lstStyle/>
                    <a:p>
                      <a:r>
                        <a:rPr lang="en-US" sz="1800" b="1" kern="1200" dirty="0">
                          <a:solidFill>
                            <a:schemeClr val="lt1"/>
                          </a:solidFill>
                          <a:effectLst/>
                          <a:latin typeface="+mn-lt"/>
                          <a:ea typeface="+mn-ea"/>
                          <a:cs typeface="+mn-cs"/>
                        </a:rPr>
                        <a:t>Effective Approaches to Attention-based Neural Machine Translation</a:t>
                      </a:r>
                    </a:p>
                  </a:txBody>
                  <a:tcPr/>
                </a:tc>
                <a:extLst>
                  <a:ext uri="{0D108BD9-81ED-4DB2-BD59-A6C34878D82A}">
                    <a16:rowId xmlns:a16="http://schemas.microsoft.com/office/drawing/2014/main" val="3249824546"/>
                  </a:ext>
                </a:extLst>
              </a:tr>
              <a:tr h="1835239">
                <a:tc>
                  <a:txBody>
                    <a:bodyPr/>
                    <a:lstStyle/>
                    <a:p>
                      <a:r>
                        <a:rPr lang="en-US" sz="1800" b="0" kern="1200" dirty="0">
                          <a:solidFill>
                            <a:schemeClr val="dk1"/>
                          </a:solidFill>
                          <a:effectLst/>
                          <a:latin typeface="+mn-lt"/>
                          <a:ea typeface="+mn-ea"/>
                          <a:cs typeface="+mn-cs"/>
                        </a:rPr>
                        <a:t>Evaluation Metrics</a:t>
                      </a:r>
                    </a:p>
                  </a:txBody>
                  <a:tcPr/>
                </a:tc>
                <a:tc>
                  <a:txBody>
                    <a:bodyPr/>
                    <a:lstStyle/>
                    <a:p>
                      <a:r>
                        <a:rPr lang="en-US" sz="1800" kern="1200" dirty="0">
                          <a:solidFill>
                            <a:schemeClr val="dk1"/>
                          </a:solidFill>
                          <a:effectLst/>
                          <a:latin typeface="+mn-lt"/>
                          <a:ea typeface="+mn-ea"/>
                          <a:cs typeface="+mn-cs"/>
                        </a:rPr>
                        <a:t>BLEU scores for translation quality.</a:t>
                      </a:r>
                    </a:p>
                  </a:txBody>
                  <a:tcPr/>
                </a:tc>
                <a:tc>
                  <a:txBody>
                    <a:bodyPr/>
                    <a:lstStyle/>
                    <a:p>
                      <a:r>
                        <a:rPr lang="en-US" sz="1800" kern="1200" dirty="0">
                          <a:solidFill>
                            <a:schemeClr val="dk1"/>
                          </a:solidFill>
                          <a:effectLst/>
                          <a:latin typeface="+mn-lt"/>
                          <a:ea typeface="+mn-ea"/>
                          <a:cs typeface="+mn-cs"/>
                        </a:rPr>
                        <a:t>Accuracy, F1 score, and emotion-specific metrics.</a:t>
                      </a:r>
                    </a:p>
                  </a:txBody>
                  <a:tcPr/>
                </a:tc>
                <a:tc>
                  <a:txBody>
                    <a:bodyPr/>
                    <a:lstStyle/>
                    <a:p>
                      <a:r>
                        <a:rPr lang="en-US" sz="1800" kern="1200" dirty="0">
                          <a:solidFill>
                            <a:schemeClr val="dk1"/>
                          </a:solidFill>
                          <a:effectLst/>
                          <a:latin typeface="+mn-lt"/>
                          <a:ea typeface="+mn-ea"/>
                          <a:cs typeface="+mn-cs"/>
                        </a:rPr>
                        <a:t>Top-1 accuracy, mean Average Precision (</a:t>
                      </a:r>
                      <a:r>
                        <a:rPr lang="en-US" sz="1800" kern="1200" dirty="0" err="1">
                          <a:solidFill>
                            <a:schemeClr val="dk1"/>
                          </a:solidFill>
                          <a:effectLst/>
                          <a:latin typeface="+mn-lt"/>
                          <a:ea typeface="+mn-ea"/>
                          <a:cs typeface="+mn-cs"/>
                        </a:rPr>
                        <a:t>mAP</a:t>
                      </a:r>
                      <a:r>
                        <a:rPr lang="en-US" sz="1800" kern="1200" dirty="0">
                          <a:solidFill>
                            <a:schemeClr val="dk1"/>
                          </a:solidFill>
                          <a:effectLst/>
                          <a:latin typeface="+mn-lt"/>
                          <a:ea typeface="+mn-ea"/>
                          <a:cs typeface="+mn-cs"/>
                        </a:rPr>
                        <a:t>), and F1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sz="1800" kern="1200" dirty="0">
                          <a:solidFill>
                            <a:schemeClr val="dk1"/>
                          </a:solidFill>
                          <a:effectLst/>
                          <a:latin typeface="+mn-lt"/>
                          <a:ea typeface="+mn-ea"/>
                          <a:cs typeface="+mn-cs"/>
                        </a:rPr>
                        <a:t>BLEU scores for translation 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5305266"/>
                  </a:ext>
                </a:extLst>
              </a:tr>
              <a:tr h="1545465">
                <a:tc>
                  <a:txBody>
                    <a:bodyPr/>
                    <a:lstStyle/>
                    <a:p>
                      <a:r>
                        <a:rPr lang="en-US" sz="1800" b="0" kern="1200" dirty="0">
                          <a:solidFill>
                            <a:schemeClr val="dk1"/>
                          </a:solidFill>
                          <a:effectLst/>
                          <a:latin typeface="+mn-lt"/>
                          <a:ea typeface="+mn-ea"/>
                          <a:cs typeface="+mn-cs"/>
                        </a:rPr>
                        <a:t>Contributions and Novelty</a:t>
                      </a:r>
                    </a:p>
                  </a:txBody>
                  <a:tcPr/>
                </a:tc>
                <a:tc>
                  <a:txBody>
                    <a:bodyPr/>
                    <a:lstStyle/>
                    <a:p>
                      <a:r>
                        <a:rPr lang="en-US" sz="1800" kern="1200" dirty="0">
                          <a:solidFill>
                            <a:schemeClr val="dk1"/>
                          </a:solidFill>
                          <a:effectLst/>
                          <a:latin typeface="+mn-lt"/>
                          <a:ea typeface="+mn-ea"/>
                          <a:cs typeface="+mn-cs"/>
                        </a:rPr>
                        <a:t>Introduced the Transformer and positional encodings; eliminated the need for recurrence.</a:t>
                      </a:r>
                    </a:p>
                  </a:txBody>
                  <a:tcPr/>
                </a:tc>
                <a:tc>
                  <a:txBody>
                    <a:bodyPr/>
                    <a:lstStyle/>
                    <a:p>
                      <a:r>
                        <a:rPr lang="en-US" sz="1800" kern="1200" dirty="0">
                          <a:solidFill>
                            <a:schemeClr val="dk1"/>
                          </a:solidFill>
                          <a:effectLst/>
                          <a:latin typeface="+mn-lt"/>
                          <a:ea typeface="+mn-ea"/>
                          <a:cs typeface="+mn-cs"/>
                        </a:rPr>
                        <a:t>Highlighted how attention improves emotion detection by focusing on relevant parts of audio signals.</a:t>
                      </a:r>
                    </a:p>
                  </a:txBody>
                  <a:tcPr/>
                </a:tc>
                <a:tc>
                  <a:txBody>
                    <a:bodyPr/>
                    <a:lstStyle/>
                    <a:p>
                      <a:r>
                        <a:rPr lang="en-US" sz="1800" kern="1200" dirty="0">
                          <a:solidFill>
                            <a:schemeClr val="dk1"/>
                          </a:solidFill>
                          <a:effectLst/>
                          <a:latin typeface="+mn-lt"/>
                          <a:ea typeface="+mn-ea"/>
                          <a:cs typeface="+mn-cs"/>
                        </a:rPr>
                        <a:t>Comprehensive analysis of attention’s role in vision; proposed unified taxonomy.</a:t>
                      </a:r>
                    </a:p>
                    <a:p>
                      <a:endParaRPr lang="en-US" dirty="0"/>
                    </a:p>
                  </a:txBody>
                  <a:tcPr/>
                </a:tc>
                <a:tc>
                  <a:txBody>
                    <a:bodyPr/>
                    <a:lstStyle/>
                    <a:p>
                      <a:r>
                        <a:rPr lang="en-US" sz="1800" kern="1200" dirty="0">
                          <a:solidFill>
                            <a:schemeClr val="dk1"/>
                          </a:solidFill>
                          <a:effectLst/>
                          <a:latin typeface="+mn-lt"/>
                          <a:ea typeface="+mn-ea"/>
                          <a:cs typeface="+mn-cs"/>
                        </a:rPr>
                        <a:t>Introduced local attention for faster computations while retaining relevance.</a:t>
                      </a:r>
                    </a:p>
                  </a:txBody>
                  <a:tcPr/>
                </a:tc>
                <a:extLst>
                  <a:ext uri="{0D108BD9-81ED-4DB2-BD59-A6C34878D82A}">
                    <a16:rowId xmlns:a16="http://schemas.microsoft.com/office/drawing/2014/main" val="2774819795"/>
                  </a:ext>
                </a:extLst>
              </a:tr>
              <a:tr h="1255690">
                <a:tc>
                  <a:txBody>
                    <a:bodyPr/>
                    <a:lstStyle/>
                    <a:p>
                      <a:r>
                        <a:rPr lang="en-US" sz="1800" b="0" kern="1200" dirty="0">
                          <a:solidFill>
                            <a:schemeClr val="dk1"/>
                          </a:solidFill>
                          <a:effectLst/>
                          <a:latin typeface="+mn-lt"/>
                          <a:ea typeface="+mn-ea"/>
                          <a:cs typeface="+mn-cs"/>
                        </a:rPr>
                        <a:t>Challenges and Limitations</a:t>
                      </a:r>
                    </a:p>
                  </a:txBody>
                  <a:tcPr/>
                </a:tc>
                <a:tc>
                  <a:txBody>
                    <a:bodyPr/>
                    <a:lstStyle/>
                    <a:p>
                      <a:r>
                        <a:rPr lang="en-US" sz="1800" kern="1200" dirty="0">
                          <a:solidFill>
                            <a:schemeClr val="dk1"/>
                          </a:solidFill>
                          <a:effectLst/>
                          <a:latin typeface="+mn-lt"/>
                          <a:ea typeface="+mn-ea"/>
                          <a:cs typeface="+mn-cs"/>
                        </a:rPr>
                        <a:t>High computational and memory requirements; quadratic scaling with input length.</a:t>
                      </a:r>
                    </a:p>
                  </a:txBody>
                  <a:tcPr/>
                </a:tc>
                <a:tc>
                  <a:txBody>
                    <a:bodyPr/>
                    <a:lstStyle/>
                    <a:p>
                      <a:r>
                        <a:rPr lang="en-US" sz="1800" kern="1200" dirty="0">
                          <a:solidFill>
                            <a:schemeClr val="dk1"/>
                          </a:solidFill>
                          <a:effectLst/>
                          <a:latin typeface="+mn-lt"/>
                          <a:ea typeface="+mn-ea"/>
                          <a:cs typeface="+mn-cs"/>
                        </a:rPr>
                        <a:t>Struggles with noisy audio and variability in emotional expressions.</a:t>
                      </a:r>
                    </a:p>
                  </a:txBody>
                  <a:tcPr/>
                </a:tc>
                <a:tc>
                  <a:txBody>
                    <a:bodyPr/>
                    <a:lstStyle/>
                    <a:p>
                      <a:r>
                        <a:rPr lang="en-US" sz="1800" kern="1200" dirty="0">
                          <a:solidFill>
                            <a:schemeClr val="dk1"/>
                          </a:solidFill>
                          <a:effectLst/>
                          <a:latin typeface="+mn-lt"/>
                          <a:ea typeface="+mn-ea"/>
                          <a:cs typeface="+mn-cs"/>
                        </a:rPr>
                        <a:t>Increased computational complexity; overfitting in small datasets.</a:t>
                      </a:r>
                    </a:p>
                  </a:txBody>
                  <a:tcPr/>
                </a:tc>
                <a:tc>
                  <a:txBody>
                    <a:bodyPr/>
                    <a:lstStyle/>
                    <a:p>
                      <a:r>
                        <a:rPr lang="en-US" sz="1800" kern="1200" dirty="0">
                          <a:solidFill>
                            <a:schemeClr val="dk1"/>
                          </a:solidFill>
                          <a:effectLst/>
                          <a:latin typeface="+mn-lt"/>
                          <a:ea typeface="+mn-ea"/>
                          <a:cs typeface="+mn-cs"/>
                        </a:rPr>
                        <a:t>Local attention may miss critical global context; limited interpretability of alignment.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66097172"/>
                  </a:ext>
                </a:extLst>
              </a:tr>
              <a:tr h="1255690">
                <a:tc>
                  <a:txBody>
                    <a:bodyPr/>
                    <a:lstStyle/>
                    <a:p>
                      <a:r>
                        <a:rPr lang="en-US" sz="1800" b="0" kern="1200" dirty="0">
                          <a:solidFill>
                            <a:schemeClr val="dk1"/>
                          </a:solidFill>
                          <a:effectLst/>
                          <a:latin typeface="+mn-lt"/>
                          <a:ea typeface="+mn-ea"/>
                          <a:cs typeface="+mn-cs"/>
                        </a:rPr>
                        <a:t>Performance Insights</a:t>
                      </a:r>
                    </a:p>
                  </a:txBody>
                  <a:tcPr/>
                </a:tc>
                <a:tc>
                  <a:txBody>
                    <a:bodyPr/>
                    <a:lstStyle/>
                    <a:p>
                      <a:r>
                        <a:rPr lang="en-US" sz="1800" kern="1200" dirty="0">
                          <a:solidFill>
                            <a:schemeClr val="dk1"/>
                          </a:solidFill>
                          <a:effectLst/>
                          <a:latin typeface="+mn-lt"/>
                          <a:ea typeface="+mn-ea"/>
                          <a:cs typeface="+mn-cs"/>
                        </a:rPr>
                        <a:t>Achieved state-of-the-art results on machine translation benchmarks.</a:t>
                      </a:r>
                    </a:p>
                  </a:txBody>
                  <a:tcPr/>
                </a:tc>
                <a:tc>
                  <a:txBody>
                    <a:bodyPr/>
                    <a:lstStyle/>
                    <a:p>
                      <a:r>
                        <a:rPr lang="en-US" sz="1800" kern="1200" dirty="0">
                          <a:solidFill>
                            <a:schemeClr val="dk1"/>
                          </a:solidFill>
                          <a:effectLst/>
                          <a:latin typeface="+mn-lt"/>
                          <a:ea typeface="+mn-ea"/>
                          <a:cs typeface="+mn-cs"/>
                        </a:rPr>
                        <a:t>Improved emotion detection accuracy and robustness compared to non-attention models.</a:t>
                      </a:r>
                    </a:p>
                  </a:txBody>
                  <a:tcPr/>
                </a:tc>
                <a:tc>
                  <a:txBody>
                    <a:bodyPr/>
                    <a:lstStyle/>
                    <a:p>
                      <a:r>
                        <a:rPr lang="en-US" sz="1800" kern="1200" dirty="0">
                          <a:solidFill>
                            <a:schemeClr val="dk1"/>
                          </a:solidFill>
                          <a:effectLst/>
                          <a:latin typeface="+mn-lt"/>
                          <a:ea typeface="+mn-ea"/>
                          <a:cs typeface="+mn-cs"/>
                        </a:rPr>
                        <a:t>Attention enhances interpretability and performance in object detection, segmentation, and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Improved translation accuracy and speed compared to models without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7466075"/>
                  </a:ext>
                </a:extLst>
              </a:tr>
            </a:tbl>
          </a:graphicData>
        </a:graphic>
      </p:graphicFrame>
    </p:spTree>
    <p:extLst>
      <p:ext uri="{BB962C8B-B14F-4D97-AF65-F5344CB8AC3E}">
        <p14:creationId xmlns:p14="http://schemas.microsoft.com/office/powerpoint/2010/main" val="358054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2203</TotalTime>
  <Words>940</Words>
  <Application>Microsoft Macintosh PowerPoint</Application>
  <PresentationFormat>Widescreen</PresentationFormat>
  <Paragraphs>102</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Helvetica Neue</vt:lpstr>
      <vt:lpstr>Office Theme</vt:lpstr>
      <vt:lpstr>Attention in Sequence-to-Sequence Models </vt:lpstr>
      <vt:lpstr>Attention mechanism</vt:lpstr>
      <vt:lpstr>What problem it solves</vt:lpstr>
      <vt:lpstr>Challenges</vt:lpstr>
      <vt:lpstr>Search Methodology &amp; Criteria</vt:lpstr>
      <vt:lpstr>Preliminary Terms</vt:lpstr>
      <vt:lpstr>Document Comparison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Alberto Portilla López</dc:creator>
  <cp:lastModifiedBy>Luis Alberto Portilla López</cp:lastModifiedBy>
  <cp:revision>1</cp:revision>
  <dcterms:created xsi:type="dcterms:W3CDTF">2024-11-15T19:12:36Z</dcterms:created>
  <dcterms:modified xsi:type="dcterms:W3CDTF">2024-11-17T07:55:43Z</dcterms:modified>
</cp:coreProperties>
</file>