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76" r:id="rId4"/>
    <p:sldId id="279" r:id="rId5"/>
    <p:sldId id="259" r:id="rId6"/>
    <p:sldId id="273" r:id="rId7"/>
    <p:sldId id="266" r:id="rId8"/>
    <p:sldId id="275" r:id="rId9"/>
    <p:sldId id="28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082"/>
    <a:srgbClr val="03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/>
    <p:restoredTop sz="94699"/>
  </p:normalViewPr>
  <p:slideViewPr>
    <p:cSldViewPr snapToGrid="0">
      <p:cViewPr varScale="1">
        <p:scale>
          <a:sx n="115" d="100"/>
          <a:sy n="11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60806-9D3A-4524-889E-7392E70ED49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57A3B3-A848-46E5-AD8D-91524E90A3D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Keyword Search</a:t>
          </a:r>
          <a:endParaRPr lang="en-US" sz="1050" b="1" dirty="0">
            <a:solidFill>
              <a:schemeClr val="bg1"/>
            </a:solidFill>
          </a:endParaRPr>
        </a:p>
      </dgm:t>
    </dgm:pt>
    <dgm:pt modelId="{1117DCCF-BBD7-421D-85A3-C6B24647AB76}" type="parTrans" cxnId="{502577A3-96C8-44AE-A195-38866DE129B3}">
      <dgm:prSet/>
      <dgm:spPr/>
      <dgm:t>
        <a:bodyPr/>
        <a:lstStyle/>
        <a:p>
          <a:endParaRPr lang="en-US"/>
        </a:p>
      </dgm:t>
    </dgm:pt>
    <dgm:pt modelId="{85E4E78A-0457-4E0B-B3FC-DC7C814DBC64}" type="sibTrans" cxnId="{502577A3-96C8-44AE-A195-38866DE129B3}">
      <dgm:prSet/>
      <dgm:spPr/>
      <dgm:t>
        <a:bodyPr/>
        <a:lstStyle/>
        <a:p>
          <a:endParaRPr lang="en-US"/>
        </a:p>
      </dgm:t>
    </dgm:pt>
    <dgm:pt modelId="{302D1406-6CF6-4AD5-ADC8-9506F60731F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>
              <a:solidFill>
                <a:schemeClr val="bg1"/>
              </a:solidFill>
            </a:rPr>
            <a:t>Boolean Search</a:t>
          </a:r>
          <a:endParaRPr lang="en-US" sz="2000" dirty="0">
            <a:solidFill>
              <a:schemeClr val="bg1"/>
            </a:solidFill>
          </a:endParaRPr>
        </a:p>
      </dgm:t>
    </dgm:pt>
    <dgm:pt modelId="{D7E024EF-C82F-40A8-9CDF-3AE6404F240B}" type="parTrans" cxnId="{1A35CF1A-4309-4324-9B8F-9BB68D788460}">
      <dgm:prSet/>
      <dgm:spPr/>
      <dgm:t>
        <a:bodyPr/>
        <a:lstStyle/>
        <a:p>
          <a:endParaRPr lang="en-US"/>
        </a:p>
      </dgm:t>
    </dgm:pt>
    <dgm:pt modelId="{F33724C6-6557-4E56-9FCB-FCCCCBBBE94A}" type="sibTrans" cxnId="{1A35CF1A-4309-4324-9B8F-9BB68D788460}">
      <dgm:prSet/>
      <dgm:spPr/>
      <dgm:t>
        <a:bodyPr/>
        <a:lstStyle/>
        <a:p>
          <a:endParaRPr lang="en-US"/>
        </a:p>
      </dgm:t>
    </dgm:pt>
    <dgm:pt modelId="{E952766D-3771-436C-AADB-CB81188F4A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400" dirty="0">
            <a:solidFill>
              <a:schemeClr val="bg1"/>
            </a:solidFill>
          </a:endParaRPr>
        </a:p>
      </dgm:t>
    </dgm:pt>
    <dgm:pt modelId="{0C7EE04C-F10C-482A-AE57-C41F86ACB1C2}" type="sibTrans" cxnId="{F2138F9C-8112-4CC9-9EFF-71D08059FF65}">
      <dgm:prSet/>
      <dgm:spPr/>
      <dgm:t>
        <a:bodyPr/>
        <a:lstStyle/>
        <a:p>
          <a:endParaRPr lang="en-US"/>
        </a:p>
      </dgm:t>
    </dgm:pt>
    <dgm:pt modelId="{E92B0170-873C-4CA9-BA49-64A2F8339E7D}" type="parTrans" cxnId="{F2138F9C-8112-4CC9-9EFF-71D08059FF65}">
      <dgm:prSet/>
      <dgm:spPr/>
      <dgm:t>
        <a:bodyPr/>
        <a:lstStyle/>
        <a:p>
          <a:endParaRPr lang="en-US"/>
        </a:p>
      </dgm:t>
    </dgm:pt>
    <dgm:pt modelId="{52203037-182C-48EE-932A-A3D2B89F2DFC}" type="pres">
      <dgm:prSet presAssocID="{FAD60806-9D3A-4524-889E-7392E70ED492}" presName="root" presStyleCnt="0">
        <dgm:presLayoutVars>
          <dgm:dir/>
          <dgm:resizeHandles val="exact"/>
        </dgm:presLayoutVars>
      </dgm:prSet>
      <dgm:spPr/>
    </dgm:pt>
    <dgm:pt modelId="{112291B3-AA7E-4840-A7AB-29912A9AB0CD}" type="pres">
      <dgm:prSet presAssocID="{B357A3B3-A848-46E5-AD8D-91524E90A3DE}" presName="compNode" presStyleCnt="0"/>
      <dgm:spPr/>
    </dgm:pt>
    <dgm:pt modelId="{6B4409C4-B009-411F-BDF0-B6CD767C4FFC}" type="pres">
      <dgm:prSet presAssocID="{B357A3B3-A848-46E5-AD8D-91524E90A3DE}" presName="iconBgRect" presStyleLbl="bgShp" presStyleIdx="0" presStyleCnt="3" custScaleX="83339" custScaleY="83259" custLinFactNeighborX="-47973" custLinFactNeighborY="40175"/>
      <dgm:spPr/>
    </dgm:pt>
    <dgm:pt modelId="{5F15150B-A46C-4337-B4B6-6633948E6229}" type="pres">
      <dgm:prSet presAssocID="{B357A3B3-A848-46E5-AD8D-91524E90A3DE}" presName="iconRect" presStyleLbl="node1" presStyleIdx="0" presStyleCnt="3" custScaleX="83339" custScaleY="83259" custLinFactNeighborX="-88027" custLinFactNeighborY="7129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6A9D67E7-C7FB-4084-B310-AC6A7E389E95}" type="pres">
      <dgm:prSet presAssocID="{B357A3B3-A848-46E5-AD8D-91524E90A3DE}" presName="spaceRect" presStyleCnt="0"/>
      <dgm:spPr/>
    </dgm:pt>
    <dgm:pt modelId="{9C1FC3F9-89CD-4577-9916-5F048C3E442E}" type="pres">
      <dgm:prSet presAssocID="{B357A3B3-A848-46E5-AD8D-91524E90A3DE}" presName="textRect" presStyleLbl="revTx" presStyleIdx="0" presStyleCnt="3" custScaleX="87738" custLinFactY="-38061" custLinFactNeighborX="47904" custLinFactNeighborY="-100000">
        <dgm:presLayoutVars>
          <dgm:chMax val="1"/>
          <dgm:chPref val="1"/>
        </dgm:presLayoutVars>
      </dgm:prSet>
      <dgm:spPr/>
    </dgm:pt>
    <dgm:pt modelId="{97C6C039-C849-43C5-B7EE-B5772D6B59A8}" type="pres">
      <dgm:prSet presAssocID="{85E4E78A-0457-4E0B-B3FC-DC7C814DBC64}" presName="sibTrans" presStyleCnt="0"/>
      <dgm:spPr/>
    </dgm:pt>
    <dgm:pt modelId="{E1BEB7B8-E1B9-46FA-8F6A-435389AC1ED3}" type="pres">
      <dgm:prSet presAssocID="{302D1406-6CF6-4AD5-ADC8-9506F60731FE}" presName="compNode" presStyleCnt="0"/>
      <dgm:spPr/>
    </dgm:pt>
    <dgm:pt modelId="{0C0612F7-E9EB-4A04-BFD6-D6C82E19B21E}" type="pres">
      <dgm:prSet presAssocID="{302D1406-6CF6-4AD5-ADC8-9506F60731FE}" presName="iconBgRect" presStyleLbl="bgShp" presStyleIdx="1" presStyleCnt="3" custScaleX="69121" custScaleY="68222" custLinFactX="-100000" custLinFactY="30108" custLinFactNeighborX="-133103" custLinFactNeighborY="100000"/>
      <dgm:spPr/>
    </dgm:pt>
    <dgm:pt modelId="{4FB0A0F7-41FC-4C94-AA75-60F9DD45D71E}" type="pres">
      <dgm:prSet presAssocID="{302D1406-6CF6-4AD5-ADC8-9506F60731FE}" presName="iconRect" presStyleLbl="node1" presStyleIdx="1" presStyleCnt="3" custScaleX="65314" custScaleY="68222" custLinFactX="-200000" custLinFactY="100000" custLinFactNeighborX="-207436" custLinFactNeighborY="13015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Venn diagram with solid fill"/>
        </a:ext>
      </dgm:extLst>
    </dgm:pt>
    <dgm:pt modelId="{BEED5897-FB8A-49C6-BFD5-72BDAC76100A}" type="pres">
      <dgm:prSet presAssocID="{302D1406-6CF6-4AD5-ADC8-9506F60731FE}" presName="spaceRect" presStyleCnt="0"/>
      <dgm:spPr/>
    </dgm:pt>
    <dgm:pt modelId="{2D454331-ABF9-4C75-8E20-E9C32ADB1A56}" type="pres">
      <dgm:prSet presAssocID="{302D1406-6CF6-4AD5-ADC8-9506F60731FE}" presName="textRect" presStyleLbl="revTx" presStyleIdx="1" presStyleCnt="3" custLinFactY="17304" custLinFactNeighborX="-84291" custLinFactNeighborY="100000">
        <dgm:presLayoutVars>
          <dgm:chMax val="1"/>
          <dgm:chPref val="1"/>
        </dgm:presLayoutVars>
      </dgm:prSet>
      <dgm:spPr/>
    </dgm:pt>
    <dgm:pt modelId="{2E929313-7127-4F72-B790-EEE3DCD61F58}" type="pres">
      <dgm:prSet presAssocID="{F33724C6-6557-4E56-9FCB-FCCCCBBBE94A}" presName="sibTrans" presStyleCnt="0"/>
      <dgm:spPr/>
    </dgm:pt>
    <dgm:pt modelId="{0EE15607-47FE-40F2-A373-481E1F1DE62A}" type="pres">
      <dgm:prSet presAssocID="{E952766D-3771-436C-AADB-CB81188F4A56}" presName="compNode" presStyleCnt="0"/>
      <dgm:spPr/>
    </dgm:pt>
    <dgm:pt modelId="{68D7AA41-7778-4EB4-9B3C-C1D9BF438C2F}" type="pres">
      <dgm:prSet presAssocID="{E952766D-3771-436C-AADB-CB81188F4A56}" presName="iconBgRect" presStyleLbl="bgShp" presStyleIdx="2" presStyleCnt="3" custScaleX="66623" custScaleY="66623" custLinFactX="-90924" custLinFactNeighborX="-100000" custLinFactNeighborY="-45815"/>
      <dgm:spPr/>
    </dgm:pt>
    <dgm:pt modelId="{D5411581-556C-4BF0-967F-2F2E36802954}" type="pres">
      <dgm:prSet presAssocID="{E952766D-3771-436C-AADB-CB81188F4A56}" presName="iconRect" presStyleLbl="node1" presStyleIdx="2" presStyleCnt="3" custScaleX="65314" custScaleY="65314" custLinFactX="-135714" custLinFactNeighborX="-200000" custLinFactNeighborY="-809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78986BEE-2563-4A63-8D6E-CA2B640DB3A8}" type="pres">
      <dgm:prSet presAssocID="{E952766D-3771-436C-AADB-CB81188F4A56}" presName="spaceRect" presStyleCnt="0"/>
      <dgm:spPr/>
    </dgm:pt>
    <dgm:pt modelId="{D8B4850B-88C4-4CE5-B30E-480715CE5D59}" type="pres">
      <dgm:prSet presAssocID="{E952766D-3771-436C-AADB-CB81188F4A56}" presName="textRect" presStyleLbl="revTx" presStyleIdx="2" presStyleCnt="3" custLinFactY="-4699" custLinFactNeighborX="-38125" custLinFactNeighborY="-100000">
        <dgm:presLayoutVars>
          <dgm:chMax val="1"/>
          <dgm:chPref val="1"/>
        </dgm:presLayoutVars>
      </dgm:prSet>
      <dgm:spPr/>
    </dgm:pt>
  </dgm:ptLst>
  <dgm:cxnLst>
    <dgm:cxn modelId="{1A35CF1A-4309-4324-9B8F-9BB68D788460}" srcId="{FAD60806-9D3A-4524-889E-7392E70ED492}" destId="{302D1406-6CF6-4AD5-ADC8-9506F60731FE}" srcOrd="1" destOrd="0" parTransId="{D7E024EF-C82F-40A8-9CDF-3AE6404F240B}" sibTransId="{F33724C6-6557-4E56-9FCB-FCCCCBBBE94A}"/>
    <dgm:cxn modelId="{13472E7E-FDC0-B044-84C5-5B4EFAC6068E}" type="presOf" srcId="{B357A3B3-A848-46E5-AD8D-91524E90A3DE}" destId="{9C1FC3F9-89CD-4577-9916-5F048C3E442E}" srcOrd="0" destOrd="0" presId="urn:microsoft.com/office/officeart/2018/5/layout/IconCircleLabelList"/>
    <dgm:cxn modelId="{F2138F9C-8112-4CC9-9EFF-71D08059FF65}" srcId="{FAD60806-9D3A-4524-889E-7392E70ED492}" destId="{E952766D-3771-436C-AADB-CB81188F4A56}" srcOrd="2" destOrd="0" parTransId="{E92B0170-873C-4CA9-BA49-64A2F8339E7D}" sibTransId="{0C7EE04C-F10C-482A-AE57-C41F86ACB1C2}"/>
    <dgm:cxn modelId="{502577A3-96C8-44AE-A195-38866DE129B3}" srcId="{FAD60806-9D3A-4524-889E-7392E70ED492}" destId="{B357A3B3-A848-46E5-AD8D-91524E90A3DE}" srcOrd="0" destOrd="0" parTransId="{1117DCCF-BBD7-421D-85A3-C6B24647AB76}" sibTransId="{85E4E78A-0457-4E0B-B3FC-DC7C814DBC64}"/>
    <dgm:cxn modelId="{C7A0F0AC-96CF-4543-A589-871194EBB277}" type="presOf" srcId="{E952766D-3771-436C-AADB-CB81188F4A56}" destId="{D8B4850B-88C4-4CE5-B30E-480715CE5D59}" srcOrd="0" destOrd="0" presId="urn:microsoft.com/office/officeart/2018/5/layout/IconCircleLabelList"/>
    <dgm:cxn modelId="{E4E4E5AF-EE2F-754C-923A-CF28F0A62A5C}" type="presOf" srcId="{302D1406-6CF6-4AD5-ADC8-9506F60731FE}" destId="{2D454331-ABF9-4C75-8E20-E9C32ADB1A56}" srcOrd="0" destOrd="0" presId="urn:microsoft.com/office/officeart/2018/5/layout/IconCircleLabelList"/>
    <dgm:cxn modelId="{123DD5D9-F419-C74E-89A2-97A5504FDDCB}" type="presOf" srcId="{FAD60806-9D3A-4524-889E-7392E70ED492}" destId="{52203037-182C-48EE-932A-A3D2B89F2DFC}" srcOrd="0" destOrd="0" presId="urn:microsoft.com/office/officeart/2018/5/layout/IconCircleLabelList"/>
    <dgm:cxn modelId="{9EF21852-518D-A24E-BE05-1D5DE9C3EBAC}" type="presParOf" srcId="{52203037-182C-48EE-932A-A3D2B89F2DFC}" destId="{112291B3-AA7E-4840-A7AB-29912A9AB0CD}" srcOrd="0" destOrd="0" presId="urn:microsoft.com/office/officeart/2018/5/layout/IconCircleLabelList"/>
    <dgm:cxn modelId="{B15BF9E0-2423-5B4B-BFBA-445CF4EA6B22}" type="presParOf" srcId="{112291B3-AA7E-4840-A7AB-29912A9AB0CD}" destId="{6B4409C4-B009-411F-BDF0-B6CD767C4FFC}" srcOrd="0" destOrd="0" presId="urn:microsoft.com/office/officeart/2018/5/layout/IconCircleLabelList"/>
    <dgm:cxn modelId="{B3F47C16-6A0D-824F-BD92-C1356CDD949D}" type="presParOf" srcId="{112291B3-AA7E-4840-A7AB-29912A9AB0CD}" destId="{5F15150B-A46C-4337-B4B6-6633948E6229}" srcOrd="1" destOrd="0" presId="urn:microsoft.com/office/officeart/2018/5/layout/IconCircleLabelList"/>
    <dgm:cxn modelId="{A710C13F-3A75-0A44-B288-89F7AC48CEED}" type="presParOf" srcId="{112291B3-AA7E-4840-A7AB-29912A9AB0CD}" destId="{6A9D67E7-C7FB-4084-B310-AC6A7E389E95}" srcOrd="2" destOrd="0" presId="urn:microsoft.com/office/officeart/2018/5/layout/IconCircleLabelList"/>
    <dgm:cxn modelId="{E0D25AE4-FAED-AC49-B3D8-B2BBCFEFA641}" type="presParOf" srcId="{112291B3-AA7E-4840-A7AB-29912A9AB0CD}" destId="{9C1FC3F9-89CD-4577-9916-5F048C3E442E}" srcOrd="3" destOrd="0" presId="urn:microsoft.com/office/officeart/2018/5/layout/IconCircleLabelList"/>
    <dgm:cxn modelId="{B36E78A6-FF71-D948-9220-2521B61032CE}" type="presParOf" srcId="{52203037-182C-48EE-932A-A3D2B89F2DFC}" destId="{97C6C039-C849-43C5-B7EE-B5772D6B59A8}" srcOrd="1" destOrd="0" presId="urn:microsoft.com/office/officeart/2018/5/layout/IconCircleLabelList"/>
    <dgm:cxn modelId="{AA8F1A1A-3616-C141-A6DB-770BD8C40751}" type="presParOf" srcId="{52203037-182C-48EE-932A-A3D2B89F2DFC}" destId="{E1BEB7B8-E1B9-46FA-8F6A-435389AC1ED3}" srcOrd="2" destOrd="0" presId="urn:microsoft.com/office/officeart/2018/5/layout/IconCircleLabelList"/>
    <dgm:cxn modelId="{B459EDDF-4461-2E49-9477-5F76C35425B0}" type="presParOf" srcId="{E1BEB7B8-E1B9-46FA-8F6A-435389AC1ED3}" destId="{0C0612F7-E9EB-4A04-BFD6-D6C82E19B21E}" srcOrd="0" destOrd="0" presId="urn:microsoft.com/office/officeart/2018/5/layout/IconCircleLabelList"/>
    <dgm:cxn modelId="{86794ABC-FC81-8943-9C22-8DA6ABF137C4}" type="presParOf" srcId="{E1BEB7B8-E1B9-46FA-8F6A-435389AC1ED3}" destId="{4FB0A0F7-41FC-4C94-AA75-60F9DD45D71E}" srcOrd="1" destOrd="0" presId="urn:microsoft.com/office/officeart/2018/5/layout/IconCircleLabelList"/>
    <dgm:cxn modelId="{13262845-1E6A-1D46-A6AA-7C984DFB7694}" type="presParOf" srcId="{E1BEB7B8-E1B9-46FA-8F6A-435389AC1ED3}" destId="{BEED5897-FB8A-49C6-BFD5-72BDAC76100A}" srcOrd="2" destOrd="0" presId="urn:microsoft.com/office/officeart/2018/5/layout/IconCircleLabelList"/>
    <dgm:cxn modelId="{99E54EC0-AD55-7A42-9FBF-E35BC7A4E14F}" type="presParOf" srcId="{E1BEB7B8-E1B9-46FA-8F6A-435389AC1ED3}" destId="{2D454331-ABF9-4C75-8E20-E9C32ADB1A56}" srcOrd="3" destOrd="0" presId="urn:microsoft.com/office/officeart/2018/5/layout/IconCircleLabelList"/>
    <dgm:cxn modelId="{199F65B9-0F94-EE40-9770-781387AD860B}" type="presParOf" srcId="{52203037-182C-48EE-932A-A3D2B89F2DFC}" destId="{2E929313-7127-4F72-B790-EEE3DCD61F58}" srcOrd="3" destOrd="0" presId="urn:microsoft.com/office/officeart/2018/5/layout/IconCircleLabelList"/>
    <dgm:cxn modelId="{3DA7491C-9465-5740-AF6C-4FFC416DEFE0}" type="presParOf" srcId="{52203037-182C-48EE-932A-A3D2B89F2DFC}" destId="{0EE15607-47FE-40F2-A373-481E1F1DE62A}" srcOrd="4" destOrd="0" presId="urn:microsoft.com/office/officeart/2018/5/layout/IconCircleLabelList"/>
    <dgm:cxn modelId="{3CB44A7F-F018-0944-B710-FEBFA73C8073}" type="presParOf" srcId="{0EE15607-47FE-40F2-A373-481E1F1DE62A}" destId="{68D7AA41-7778-4EB4-9B3C-C1D9BF438C2F}" srcOrd="0" destOrd="0" presId="urn:microsoft.com/office/officeart/2018/5/layout/IconCircleLabelList"/>
    <dgm:cxn modelId="{A9E4DC0A-A83C-7743-9CDF-AF6C25A466EA}" type="presParOf" srcId="{0EE15607-47FE-40F2-A373-481E1F1DE62A}" destId="{D5411581-556C-4BF0-967F-2F2E36802954}" srcOrd="1" destOrd="0" presId="urn:microsoft.com/office/officeart/2018/5/layout/IconCircleLabelList"/>
    <dgm:cxn modelId="{0EBFE7C0-F798-5048-AEC4-DC570652E0DB}" type="presParOf" srcId="{0EE15607-47FE-40F2-A373-481E1F1DE62A}" destId="{78986BEE-2563-4A63-8D6E-CA2B640DB3A8}" srcOrd="2" destOrd="0" presId="urn:microsoft.com/office/officeart/2018/5/layout/IconCircleLabelList"/>
    <dgm:cxn modelId="{54AB1F2D-BF70-CF4E-B78C-F84178823A69}" type="presParOf" srcId="{0EE15607-47FE-40F2-A373-481E1F1DE62A}" destId="{D8B4850B-88C4-4CE5-B30E-480715CE5D5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F3B28-D09F-484F-AB2E-EDA9F48E07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88687-7076-48C9-B7D5-ADB82C16B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Initial review of abstracts to assess relevance based on the title, publication venue, and year.</a:t>
          </a:r>
          <a:endParaRPr lang="en-US" dirty="0"/>
        </a:p>
      </dgm:t>
    </dgm:pt>
    <dgm:pt modelId="{E6B8640D-880B-4814-8A7C-2B7D179C64D6}" type="parTrans" cxnId="{96F1CC45-7993-494D-9EC8-5618C7CE4A73}">
      <dgm:prSet/>
      <dgm:spPr/>
      <dgm:t>
        <a:bodyPr/>
        <a:lstStyle/>
        <a:p>
          <a:endParaRPr lang="en-US"/>
        </a:p>
      </dgm:t>
    </dgm:pt>
    <dgm:pt modelId="{AB40A6A4-5047-4AFA-8F65-C7D904C07949}" type="sibTrans" cxnId="{96F1CC45-7993-494D-9EC8-5618C7CE4A73}">
      <dgm:prSet/>
      <dgm:spPr/>
      <dgm:t>
        <a:bodyPr/>
        <a:lstStyle/>
        <a:p>
          <a:endParaRPr lang="en-US"/>
        </a:p>
      </dgm:t>
    </dgm:pt>
    <dgm:pt modelId="{97A5D9B1-C3BC-4E17-B71C-B01A69D50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Direct and indirect relevance to the paper being cross-referenced through the abstract.</a:t>
          </a:r>
          <a:endParaRPr lang="en-US" dirty="0"/>
        </a:p>
      </dgm:t>
    </dgm:pt>
    <dgm:pt modelId="{EA1D5892-0FFD-495F-AE6D-9299C5EEEB1C}" type="parTrans" cxnId="{A3738B24-8A2A-4B64-BFDC-E7A7F1672AE5}">
      <dgm:prSet/>
      <dgm:spPr/>
      <dgm:t>
        <a:bodyPr/>
        <a:lstStyle/>
        <a:p>
          <a:endParaRPr lang="en-US"/>
        </a:p>
      </dgm:t>
    </dgm:pt>
    <dgm:pt modelId="{EF58D0E9-11D8-4690-80CD-D259AE43F651}" type="sibTrans" cxnId="{A3738B24-8A2A-4B64-BFDC-E7A7F1672AE5}">
      <dgm:prSet/>
      <dgm:spPr/>
      <dgm:t>
        <a:bodyPr/>
        <a:lstStyle/>
        <a:p>
          <a:endParaRPr lang="en-US"/>
        </a:p>
      </dgm:t>
    </dgm:pt>
    <dgm:pt modelId="{D5C722EE-911F-4C45-934E-74C27C310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• Consideration of the number of citations and field-weighted citation impact (</a:t>
          </a:r>
          <a:r>
            <a:rPr lang="en-US" b="1" i="0" baseline="0" dirty="0" err="1"/>
            <a:t>fwci</a:t>
          </a:r>
          <a:r>
            <a:rPr lang="en-US" b="1" i="0" baseline="0" dirty="0"/>
            <a:t>), a metric that measures the citation impact of a paper adjusted for disciplinary differences.</a:t>
          </a:r>
          <a:endParaRPr lang="en-US" dirty="0"/>
        </a:p>
      </dgm:t>
    </dgm:pt>
    <dgm:pt modelId="{FB2B5529-B5A8-4265-BE47-0FA97C7F324A}" type="parTrans" cxnId="{50D1D7FB-0288-4219-A5C6-42E5095C00A6}">
      <dgm:prSet/>
      <dgm:spPr/>
      <dgm:t>
        <a:bodyPr/>
        <a:lstStyle/>
        <a:p>
          <a:endParaRPr lang="en-US"/>
        </a:p>
      </dgm:t>
    </dgm:pt>
    <dgm:pt modelId="{8061043D-1580-4169-8C5E-ECE1F9B75E36}" type="sibTrans" cxnId="{50D1D7FB-0288-4219-A5C6-42E5095C00A6}">
      <dgm:prSet/>
      <dgm:spPr/>
      <dgm:t>
        <a:bodyPr/>
        <a:lstStyle/>
        <a:p>
          <a:endParaRPr lang="en-US"/>
        </a:p>
      </dgm:t>
    </dgm:pt>
    <dgm:pt modelId="{9788DDEF-5757-4C01-9999-904DB4044DBB}" type="pres">
      <dgm:prSet presAssocID="{E7BF3B28-D09F-484F-AB2E-EDA9F48E0737}" presName="root" presStyleCnt="0">
        <dgm:presLayoutVars>
          <dgm:dir/>
          <dgm:resizeHandles val="exact"/>
        </dgm:presLayoutVars>
      </dgm:prSet>
      <dgm:spPr/>
    </dgm:pt>
    <dgm:pt modelId="{8CB40BC5-CB08-4F45-9011-9942F755A8B6}" type="pres">
      <dgm:prSet presAssocID="{18388687-7076-48C9-B7D5-ADB82C16BA66}" presName="compNode" presStyleCnt="0"/>
      <dgm:spPr/>
    </dgm:pt>
    <dgm:pt modelId="{3F392F33-B952-45CF-B7F5-8276A7E22DFF}" type="pres">
      <dgm:prSet presAssocID="{18388687-7076-48C9-B7D5-ADB82C16BA66}" presName="bgRect" presStyleLbl="bgShp" presStyleIdx="0" presStyleCnt="3"/>
      <dgm:spPr/>
    </dgm:pt>
    <dgm:pt modelId="{691ECF17-FECE-4F2F-B41C-A823060FDB05}" type="pres">
      <dgm:prSet presAssocID="{18388687-7076-48C9-B7D5-ADB82C16B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2CF4673-7746-4017-A32B-56190FD2FD61}" type="pres">
      <dgm:prSet presAssocID="{18388687-7076-48C9-B7D5-ADB82C16BA66}" presName="spaceRect" presStyleCnt="0"/>
      <dgm:spPr/>
    </dgm:pt>
    <dgm:pt modelId="{2916D143-DDB4-4185-8EBA-B6CA970CC10E}" type="pres">
      <dgm:prSet presAssocID="{18388687-7076-48C9-B7D5-ADB82C16BA66}" presName="parTx" presStyleLbl="revTx" presStyleIdx="0" presStyleCnt="3">
        <dgm:presLayoutVars>
          <dgm:chMax val="0"/>
          <dgm:chPref val="0"/>
        </dgm:presLayoutVars>
      </dgm:prSet>
      <dgm:spPr/>
    </dgm:pt>
    <dgm:pt modelId="{B596EBF9-A7EC-4255-B632-D9CC764CF483}" type="pres">
      <dgm:prSet presAssocID="{AB40A6A4-5047-4AFA-8F65-C7D904C07949}" presName="sibTrans" presStyleCnt="0"/>
      <dgm:spPr/>
    </dgm:pt>
    <dgm:pt modelId="{C277B2E8-B06C-435F-9C63-A33033127E40}" type="pres">
      <dgm:prSet presAssocID="{97A5D9B1-C3BC-4E17-B71C-B01A69D50C55}" presName="compNode" presStyleCnt="0"/>
      <dgm:spPr/>
    </dgm:pt>
    <dgm:pt modelId="{F4B3F7DC-A383-42FB-922C-6537355C9D1B}" type="pres">
      <dgm:prSet presAssocID="{97A5D9B1-C3BC-4E17-B71C-B01A69D50C55}" presName="bgRect" presStyleLbl="bgShp" presStyleIdx="1" presStyleCnt="3" custLinFactNeighborX="-2689" custLinFactNeighborY="1246"/>
      <dgm:spPr/>
    </dgm:pt>
    <dgm:pt modelId="{1AF5155C-9C84-4DCF-A5A7-E8089EF95147}" type="pres">
      <dgm:prSet presAssocID="{97A5D9B1-C3BC-4E17-B71C-B01A69D50C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BC5B6B7-775C-4067-A187-EE79347ECF98}" type="pres">
      <dgm:prSet presAssocID="{97A5D9B1-C3BC-4E17-B71C-B01A69D50C55}" presName="spaceRect" presStyleCnt="0"/>
      <dgm:spPr/>
    </dgm:pt>
    <dgm:pt modelId="{8372476D-0E6B-40C1-8ED7-0AEBB3DF160F}" type="pres">
      <dgm:prSet presAssocID="{97A5D9B1-C3BC-4E17-B71C-B01A69D50C55}" presName="parTx" presStyleLbl="revTx" presStyleIdx="1" presStyleCnt="3">
        <dgm:presLayoutVars>
          <dgm:chMax val="0"/>
          <dgm:chPref val="0"/>
        </dgm:presLayoutVars>
      </dgm:prSet>
      <dgm:spPr/>
    </dgm:pt>
    <dgm:pt modelId="{4DD32247-AEB2-4732-88DC-087B23CB8D13}" type="pres">
      <dgm:prSet presAssocID="{EF58D0E9-11D8-4690-80CD-D259AE43F651}" presName="sibTrans" presStyleCnt="0"/>
      <dgm:spPr/>
    </dgm:pt>
    <dgm:pt modelId="{52DC351E-EE85-4FC7-B257-CF00D7DDD806}" type="pres">
      <dgm:prSet presAssocID="{D5C722EE-911F-4C45-934E-74C27C31083F}" presName="compNode" presStyleCnt="0"/>
      <dgm:spPr/>
    </dgm:pt>
    <dgm:pt modelId="{8B459797-E878-4CDF-98B6-5A1AE6C90AF0}" type="pres">
      <dgm:prSet presAssocID="{D5C722EE-911F-4C45-934E-74C27C31083F}" presName="bgRect" presStyleLbl="bgShp" presStyleIdx="2" presStyleCnt="3"/>
      <dgm:spPr/>
    </dgm:pt>
    <dgm:pt modelId="{A66FB544-6D3F-469C-A3C1-F945D9C9330E}" type="pres">
      <dgm:prSet presAssocID="{D5C722EE-911F-4C45-934E-74C27C310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0E707AC-128E-4495-8AE4-8896BC017539}" type="pres">
      <dgm:prSet presAssocID="{D5C722EE-911F-4C45-934E-74C27C31083F}" presName="spaceRect" presStyleCnt="0"/>
      <dgm:spPr/>
    </dgm:pt>
    <dgm:pt modelId="{F0503A7D-75C9-488F-91BA-1AA9B399E30A}" type="pres">
      <dgm:prSet presAssocID="{D5C722EE-911F-4C45-934E-74C27C3108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738B24-8A2A-4B64-BFDC-E7A7F1672AE5}" srcId="{E7BF3B28-D09F-484F-AB2E-EDA9F48E0737}" destId="{97A5D9B1-C3BC-4E17-B71C-B01A69D50C55}" srcOrd="1" destOrd="0" parTransId="{EA1D5892-0FFD-495F-AE6D-9299C5EEEB1C}" sibTransId="{EF58D0E9-11D8-4690-80CD-D259AE43F651}"/>
    <dgm:cxn modelId="{96F1CC45-7993-494D-9EC8-5618C7CE4A73}" srcId="{E7BF3B28-D09F-484F-AB2E-EDA9F48E0737}" destId="{18388687-7076-48C9-B7D5-ADB82C16BA66}" srcOrd="0" destOrd="0" parTransId="{E6B8640D-880B-4814-8A7C-2B7D179C64D6}" sibTransId="{AB40A6A4-5047-4AFA-8F65-C7D904C07949}"/>
    <dgm:cxn modelId="{C8F79187-7D80-482E-8881-0B0D9F69D989}" type="presOf" srcId="{97A5D9B1-C3BC-4E17-B71C-B01A69D50C55}" destId="{8372476D-0E6B-40C1-8ED7-0AEBB3DF160F}" srcOrd="0" destOrd="0" presId="urn:microsoft.com/office/officeart/2018/2/layout/IconVerticalSolidList"/>
    <dgm:cxn modelId="{838889BA-33A2-4AD9-8A41-DA467656FC7C}" type="presOf" srcId="{18388687-7076-48C9-B7D5-ADB82C16BA66}" destId="{2916D143-DDB4-4185-8EBA-B6CA970CC10E}" srcOrd="0" destOrd="0" presId="urn:microsoft.com/office/officeart/2018/2/layout/IconVerticalSolidList"/>
    <dgm:cxn modelId="{61818AF8-C58C-4DF5-A7CE-92467FB50883}" type="presOf" srcId="{D5C722EE-911F-4C45-934E-74C27C31083F}" destId="{F0503A7D-75C9-488F-91BA-1AA9B399E30A}" srcOrd="0" destOrd="0" presId="urn:microsoft.com/office/officeart/2018/2/layout/IconVerticalSolidList"/>
    <dgm:cxn modelId="{E9BBA9FB-5A44-4627-9467-F01525E04366}" type="presOf" srcId="{E7BF3B28-D09F-484F-AB2E-EDA9F48E0737}" destId="{9788DDEF-5757-4C01-9999-904DB4044DBB}" srcOrd="0" destOrd="0" presId="urn:microsoft.com/office/officeart/2018/2/layout/IconVerticalSolidList"/>
    <dgm:cxn modelId="{50D1D7FB-0288-4219-A5C6-42E5095C00A6}" srcId="{E7BF3B28-D09F-484F-AB2E-EDA9F48E0737}" destId="{D5C722EE-911F-4C45-934E-74C27C31083F}" srcOrd="2" destOrd="0" parTransId="{FB2B5529-B5A8-4265-BE47-0FA97C7F324A}" sibTransId="{8061043D-1580-4169-8C5E-ECE1F9B75E36}"/>
    <dgm:cxn modelId="{57603A23-F193-4615-841E-1CF633C614BC}" type="presParOf" srcId="{9788DDEF-5757-4C01-9999-904DB4044DBB}" destId="{8CB40BC5-CB08-4F45-9011-9942F755A8B6}" srcOrd="0" destOrd="0" presId="urn:microsoft.com/office/officeart/2018/2/layout/IconVerticalSolidList"/>
    <dgm:cxn modelId="{A0DD91F5-F3B8-474A-B16E-98F49AB2F393}" type="presParOf" srcId="{8CB40BC5-CB08-4F45-9011-9942F755A8B6}" destId="{3F392F33-B952-45CF-B7F5-8276A7E22DFF}" srcOrd="0" destOrd="0" presId="urn:microsoft.com/office/officeart/2018/2/layout/IconVerticalSolidList"/>
    <dgm:cxn modelId="{77AFAB5F-C079-4F16-826A-89FF46E63C56}" type="presParOf" srcId="{8CB40BC5-CB08-4F45-9011-9942F755A8B6}" destId="{691ECF17-FECE-4F2F-B41C-A823060FDB05}" srcOrd="1" destOrd="0" presId="urn:microsoft.com/office/officeart/2018/2/layout/IconVerticalSolidList"/>
    <dgm:cxn modelId="{9E5F0DD6-5249-4161-A8EA-3DF4CBB067E9}" type="presParOf" srcId="{8CB40BC5-CB08-4F45-9011-9942F755A8B6}" destId="{B2CF4673-7746-4017-A32B-56190FD2FD61}" srcOrd="2" destOrd="0" presId="urn:microsoft.com/office/officeart/2018/2/layout/IconVerticalSolidList"/>
    <dgm:cxn modelId="{4942272C-E928-431A-97EB-C7D009329487}" type="presParOf" srcId="{8CB40BC5-CB08-4F45-9011-9942F755A8B6}" destId="{2916D143-DDB4-4185-8EBA-B6CA970CC10E}" srcOrd="3" destOrd="0" presId="urn:microsoft.com/office/officeart/2018/2/layout/IconVerticalSolidList"/>
    <dgm:cxn modelId="{7D3D6E34-FBF1-40ED-A777-CE73B64CA9E4}" type="presParOf" srcId="{9788DDEF-5757-4C01-9999-904DB4044DBB}" destId="{B596EBF9-A7EC-4255-B632-D9CC764CF483}" srcOrd="1" destOrd="0" presId="urn:microsoft.com/office/officeart/2018/2/layout/IconVerticalSolidList"/>
    <dgm:cxn modelId="{F1003420-10D1-47E9-A75A-83FFF48FE572}" type="presParOf" srcId="{9788DDEF-5757-4C01-9999-904DB4044DBB}" destId="{C277B2E8-B06C-435F-9C63-A33033127E40}" srcOrd="2" destOrd="0" presId="urn:microsoft.com/office/officeart/2018/2/layout/IconVerticalSolidList"/>
    <dgm:cxn modelId="{866FD878-A928-4F80-96D2-6002BE4AB012}" type="presParOf" srcId="{C277B2E8-B06C-435F-9C63-A33033127E40}" destId="{F4B3F7DC-A383-42FB-922C-6537355C9D1B}" srcOrd="0" destOrd="0" presId="urn:microsoft.com/office/officeart/2018/2/layout/IconVerticalSolidList"/>
    <dgm:cxn modelId="{E20A859D-712D-430D-A555-626EC465ECE5}" type="presParOf" srcId="{C277B2E8-B06C-435F-9C63-A33033127E40}" destId="{1AF5155C-9C84-4DCF-A5A7-E8089EF95147}" srcOrd="1" destOrd="0" presId="urn:microsoft.com/office/officeart/2018/2/layout/IconVerticalSolidList"/>
    <dgm:cxn modelId="{A5157859-9671-4D83-B783-67260D4019C7}" type="presParOf" srcId="{C277B2E8-B06C-435F-9C63-A33033127E40}" destId="{3BC5B6B7-775C-4067-A187-EE79347ECF98}" srcOrd="2" destOrd="0" presId="urn:microsoft.com/office/officeart/2018/2/layout/IconVerticalSolidList"/>
    <dgm:cxn modelId="{ED706F84-9859-4F6F-87A1-A699F3867741}" type="presParOf" srcId="{C277B2E8-B06C-435F-9C63-A33033127E40}" destId="{8372476D-0E6B-40C1-8ED7-0AEBB3DF160F}" srcOrd="3" destOrd="0" presId="urn:microsoft.com/office/officeart/2018/2/layout/IconVerticalSolidList"/>
    <dgm:cxn modelId="{C7CA9ED0-288D-41A2-986C-E8594AE0C867}" type="presParOf" srcId="{9788DDEF-5757-4C01-9999-904DB4044DBB}" destId="{4DD32247-AEB2-4732-88DC-087B23CB8D13}" srcOrd="3" destOrd="0" presId="urn:microsoft.com/office/officeart/2018/2/layout/IconVerticalSolidList"/>
    <dgm:cxn modelId="{2AE0FE5D-632F-4CFB-AE37-1828B29D3FB1}" type="presParOf" srcId="{9788DDEF-5757-4C01-9999-904DB4044DBB}" destId="{52DC351E-EE85-4FC7-B257-CF00D7DDD806}" srcOrd="4" destOrd="0" presId="urn:microsoft.com/office/officeart/2018/2/layout/IconVerticalSolidList"/>
    <dgm:cxn modelId="{8FD9E8DC-AC40-459A-A40F-654BDB8850BB}" type="presParOf" srcId="{52DC351E-EE85-4FC7-B257-CF00D7DDD806}" destId="{8B459797-E878-4CDF-98B6-5A1AE6C90AF0}" srcOrd="0" destOrd="0" presId="urn:microsoft.com/office/officeart/2018/2/layout/IconVerticalSolidList"/>
    <dgm:cxn modelId="{9C84F7CA-64D7-45F3-B17D-27A4E99F4B8C}" type="presParOf" srcId="{52DC351E-EE85-4FC7-B257-CF00D7DDD806}" destId="{A66FB544-6D3F-469C-A3C1-F945D9C9330E}" srcOrd="1" destOrd="0" presId="urn:microsoft.com/office/officeart/2018/2/layout/IconVerticalSolidList"/>
    <dgm:cxn modelId="{B430C9F2-62A1-461F-910E-46125DF3035A}" type="presParOf" srcId="{52DC351E-EE85-4FC7-B257-CF00D7DDD806}" destId="{20E707AC-128E-4495-8AE4-8896BC017539}" srcOrd="2" destOrd="0" presId="urn:microsoft.com/office/officeart/2018/2/layout/IconVerticalSolidList"/>
    <dgm:cxn modelId="{82489157-9E9E-4F37-8A3B-4A5EFEE96E62}" type="presParOf" srcId="{52DC351E-EE85-4FC7-B257-CF00D7DDD806}" destId="{F0503A7D-75C9-488F-91BA-1AA9B399E3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409C4-B009-411F-BDF0-B6CD767C4FFC}">
      <dsp:nvSpPr>
        <dsp:cNvPr id="0" name=""/>
        <dsp:cNvSpPr/>
      </dsp:nvSpPr>
      <dsp:spPr>
        <a:xfrm>
          <a:off x="225430" y="2331558"/>
          <a:ext cx="1525207" cy="15222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5150B-A46C-4337-B4B6-6633948E6229}">
      <dsp:nvSpPr>
        <dsp:cNvPr id="0" name=""/>
        <dsp:cNvSpPr/>
      </dsp:nvSpPr>
      <dsp:spPr>
        <a:xfrm>
          <a:off x="504094" y="2669372"/>
          <a:ext cx="875119" cy="873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FC3F9-89CD-4577-9916-5F048C3E442E}">
      <dsp:nvSpPr>
        <dsp:cNvPr id="0" name=""/>
        <dsp:cNvSpPr/>
      </dsp:nvSpPr>
      <dsp:spPr>
        <a:xfrm>
          <a:off x="1772732" y="2962296"/>
          <a:ext cx="27712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Keyword Search</a:t>
          </a:r>
          <a:endParaRPr lang="en-US" sz="1050" b="1" kern="1200" dirty="0">
            <a:solidFill>
              <a:schemeClr val="bg1"/>
            </a:solidFill>
          </a:endParaRPr>
        </a:p>
      </dsp:txBody>
      <dsp:txXfrm>
        <a:off x="1772732" y="2962296"/>
        <a:ext cx="2771264" cy="720000"/>
      </dsp:txXfrm>
    </dsp:sp>
    <dsp:sp modelId="{0C0612F7-E9EB-4A04-BFD6-D6C82E19B21E}">
      <dsp:nvSpPr>
        <dsp:cNvPr id="0" name=""/>
        <dsp:cNvSpPr/>
      </dsp:nvSpPr>
      <dsp:spPr>
        <a:xfrm>
          <a:off x="218109" y="4368306"/>
          <a:ext cx="1517897" cy="14981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0A0F7-41FC-4C94-AA75-60F9DD45D71E}">
      <dsp:nvSpPr>
        <dsp:cNvPr id="0" name=""/>
        <dsp:cNvSpPr/>
      </dsp:nvSpPr>
      <dsp:spPr>
        <a:xfrm>
          <a:off x="550828" y="4730379"/>
          <a:ext cx="822956" cy="859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54331-ABF9-4C75-8E20-E9C32ADB1A56}">
      <dsp:nvSpPr>
        <dsp:cNvPr id="0" name=""/>
        <dsp:cNvSpPr/>
      </dsp:nvSpPr>
      <dsp:spPr>
        <a:xfrm>
          <a:off x="1261524" y="488680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>
              <a:solidFill>
                <a:schemeClr val="bg1"/>
              </a:solidFill>
            </a:rPr>
            <a:t>Boolean Search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261524" y="4886801"/>
        <a:ext cx="3600000" cy="720000"/>
      </dsp:txXfrm>
    </dsp:sp>
    <dsp:sp modelId="{68D7AA41-7778-4EB4-9B3C-C1D9BF438C2F}">
      <dsp:nvSpPr>
        <dsp:cNvPr id="0" name=""/>
        <dsp:cNvSpPr/>
      </dsp:nvSpPr>
      <dsp:spPr>
        <a:xfrm>
          <a:off x="5401788" y="513815"/>
          <a:ext cx="1463041" cy="14630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11581-556C-4BF0-967F-2F2E36802954}">
      <dsp:nvSpPr>
        <dsp:cNvPr id="0" name=""/>
        <dsp:cNvSpPr/>
      </dsp:nvSpPr>
      <dsp:spPr>
        <a:xfrm>
          <a:off x="5684525" y="820476"/>
          <a:ext cx="822956" cy="822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4850B-88C4-4CE5-B30E-480715CE5D59}">
      <dsp:nvSpPr>
        <dsp:cNvPr id="0" name=""/>
        <dsp:cNvSpPr/>
      </dsp:nvSpPr>
      <dsp:spPr>
        <a:xfrm>
          <a:off x="7153500" y="327960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7153500" y="3279600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92F33-B952-45CF-B7F5-8276A7E22DFF}">
      <dsp:nvSpPr>
        <dsp:cNvPr id="0" name=""/>
        <dsp:cNvSpPr/>
      </dsp:nvSpPr>
      <dsp:spPr>
        <a:xfrm>
          <a:off x="0" y="386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ECF17-FECE-4F2F-B41C-A823060FDB05}">
      <dsp:nvSpPr>
        <dsp:cNvPr id="0" name=""/>
        <dsp:cNvSpPr/>
      </dsp:nvSpPr>
      <dsp:spPr>
        <a:xfrm>
          <a:off x="273920" y="204129"/>
          <a:ext cx="498036" cy="498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6D143-DDB4-4185-8EBA-B6CA970CC10E}">
      <dsp:nvSpPr>
        <dsp:cNvPr id="0" name=""/>
        <dsp:cNvSpPr/>
      </dsp:nvSpPr>
      <dsp:spPr>
        <a:xfrm>
          <a:off x="1045877" y="386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Initial review of abstracts to assess relevance based on the title, publication venue, and year.</a:t>
          </a:r>
          <a:endParaRPr lang="en-US" sz="1400" kern="1200" dirty="0"/>
        </a:p>
      </dsp:txBody>
      <dsp:txXfrm>
        <a:off x="1045877" y="386"/>
        <a:ext cx="5431122" cy="905521"/>
      </dsp:txXfrm>
    </dsp:sp>
    <dsp:sp modelId="{F4B3F7DC-A383-42FB-922C-6537355C9D1B}">
      <dsp:nvSpPr>
        <dsp:cNvPr id="0" name=""/>
        <dsp:cNvSpPr/>
      </dsp:nvSpPr>
      <dsp:spPr>
        <a:xfrm>
          <a:off x="0" y="1143571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5155C-9C84-4DCF-A5A7-E8089EF95147}">
      <dsp:nvSpPr>
        <dsp:cNvPr id="0" name=""/>
        <dsp:cNvSpPr/>
      </dsp:nvSpPr>
      <dsp:spPr>
        <a:xfrm>
          <a:off x="273920" y="1336031"/>
          <a:ext cx="498036" cy="4980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476D-0E6B-40C1-8ED7-0AEBB3DF160F}">
      <dsp:nvSpPr>
        <dsp:cNvPr id="0" name=""/>
        <dsp:cNvSpPr/>
      </dsp:nvSpPr>
      <dsp:spPr>
        <a:xfrm>
          <a:off x="1045877" y="1132288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Direct and indirect relevance to the paper being cross-referenced through the abstract.</a:t>
          </a:r>
          <a:endParaRPr lang="en-US" sz="1400" kern="1200" dirty="0"/>
        </a:p>
      </dsp:txBody>
      <dsp:txXfrm>
        <a:off x="1045877" y="1132288"/>
        <a:ext cx="5431122" cy="905521"/>
      </dsp:txXfrm>
    </dsp:sp>
    <dsp:sp modelId="{8B459797-E878-4CDF-98B6-5A1AE6C90AF0}">
      <dsp:nvSpPr>
        <dsp:cNvPr id="0" name=""/>
        <dsp:cNvSpPr/>
      </dsp:nvSpPr>
      <dsp:spPr>
        <a:xfrm>
          <a:off x="0" y="2264190"/>
          <a:ext cx="6477000" cy="905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FB544-6D3F-469C-A3C1-F945D9C9330E}">
      <dsp:nvSpPr>
        <dsp:cNvPr id="0" name=""/>
        <dsp:cNvSpPr/>
      </dsp:nvSpPr>
      <dsp:spPr>
        <a:xfrm>
          <a:off x="273920" y="2467932"/>
          <a:ext cx="498036" cy="4980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03A7D-75C9-488F-91BA-1AA9B399E30A}">
      <dsp:nvSpPr>
        <dsp:cNvPr id="0" name=""/>
        <dsp:cNvSpPr/>
      </dsp:nvSpPr>
      <dsp:spPr>
        <a:xfrm>
          <a:off x="1045877" y="2264190"/>
          <a:ext cx="5431122" cy="905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34" tIns="95834" rIns="95834" bIns="958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• Consideration of the number of citations and field-weighted citation impact (</a:t>
          </a:r>
          <a:r>
            <a:rPr lang="en-US" sz="1400" b="1" i="0" kern="1200" baseline="0" dirty="0" err="1"/>
            <a:t>fwci</a:t>
          </a:r>
          <a:r>
            <a:rPr lang="en-US" sz="1400" b="1" i="0" kern="1200" baseline="0" dirty="0"/>
            <a:t>), a metric that measures the citation impact of a paper adjusted for disciplinary differences.</a:t>
          </a:r>
          <a:endParaRPr lang="en-US" sz="1400" kern="1200" dirty="0"/>
        </a:p>
      </dsp:txBody>
      <dsp:txXfrm>
        <a:off x="1045877" y="2264190"/>
        <a:ext cx="5431122" cy="905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7E220-FB49-CF4A-B68C-EC345028C9E1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B9CE4-D2B0-4848-BE00-1DB4F7A7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39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1CBEC-0CA1-244D-BD67-6BBBDBDC04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8F19-785D-6C7B-0146-F51906AF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67ADB-0D26-763D-E870-A5A459DAB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BB5C-493F-B0A8-2C2E-65CAD69E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F9CF-C2D3-AC2C-ABAC-1B5857D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1F54-4257-95FC-C43E-9834569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2D42-1581-EC50-782F-A8623626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1AC57-CC30-EA55-7F26-D426AAD5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BD3D-8EF8-9851-549C-07D5577C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ED9B-FB83-0F71-1504-C4566D6C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29EE-93B1-57AD-C9FD-379D2E14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CA36-D6FB-0314-2043-65D364157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4700-2DF8-B40F-E751-A418D8827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AD45-B110-E68F-9EBD-75D7E35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807B-03AB-64A0-AB82-0F0EFAB7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D265-929E-95C6-671B-14969EDD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3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8F93-D944-EA9F-BEC5-1720D584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278C-3D82-1ABC-ED76-52E8D984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D2E9-365A-91DF-7858-5775E3BA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EB26-55A8-6844-8EEA-6E755225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6B71-26CC-DE66-FE50-3E3F5962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1702-28E6-BCBF-7113-D1BB41CF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AF80-8A96-485E-BFCD-ABCFE4DC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37E5-3600-6A6E-EF97-870AA5AC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A08C-7D07-8070-CBDD-071BA252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E3A3-9CD3-36C7-C7C4-A04D78AA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8BE6-CD5D-6972-E884-2B615A3D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DDEF-8529-66B5-37A9-882FE0AF3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E35BA-CEAC-3236-37ED-5A91D70A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22F5-D9DA-8AA1-C0EB-1A3D2284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27BE-81EA-F552-9654-60C25C8E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E8C1-C0B2-02F8-54C0-82763149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F2D-FBBE-553F-340B-12B1525C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4B14C-4777-12A3-2664-D402BEA9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0E5E9-AB4A-8560-2AB2-C7133FEC3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44037-096E-0A8D-7661-57CF6A31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89188-BDE7-89DD-90FE-8D76D89E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C990D-466D-763A-4E83-8D36E6F8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3DB8F-7FDB-F3F5-9503-B029665A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CB875-07EA-87E3-6F59-9ECBAEBB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4959-117B-D35B-2E21-22CA727E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D3DDE-4E5D-E61C-BDC5-B7E9E0F6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0614C-634A-D3A0-50CD-9BE7AEE8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FF5A2-A4BE-1D1C-9094-4BD737D0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38B29-D627-7680-7A0C-4D0AD00D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CBD59-A804-9FE8-F5BE-6E7737A2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54C7-64B2-AA9C-5B94-63E39DC9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2EB9-AD35-9064-0695-FD83ED9E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D743-89F3-4314-F9B1-A14AE39E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6E1C3-0FFE-EF77-905C-0E9230C16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D887A-792E-FCC9-7240-15DC18CA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B281-9CB6-E206-5C1B-20225A31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D8B17-25B1-F76F-4584-9D3CF22D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4766-DA8C-B6D8-CC79-90EDA5FA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020B1-9546-37B4-0E69-C36675255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D3646-A530-B0E1-CC56-019030B6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C0B64-27C6-FD09-7A3C-E4694F6E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6212D-0A6E-66FD-EB67-EC3507F2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EAF39-621D-D5CE-5D1A-53AFDF5E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C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66708-0192-25A4-70E9-53F45AC1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B39B-EEE1-7BE6-E904-AAA1C73B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B5711-E440-496E-8FF9-4ED4DE55C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231DE-C594-304B-B21E-2BCBF9617DBC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37BE6-AAD6-F67B-6CF1-40E40260E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B608-9498-06D8-4B99-88EF4FC7A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0E89E-7F64-0844-B37D-03FD6159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E792-6D07-D907-A295-93DB25A11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437" y="1651848"/>
            <a:ext cx="10809084" cy="3081242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sentiment analysis to generate emotionally appropriate responses</a:t>
            </a:r>
            <a:br>
              <a:rPr lang="en-US" sz="4800" b="1" dirty="0">
                <a:solidFill>
                  <a:srgbClr val="F0F6F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sz="4800" b="1" i="0" u="none" strike="noStrike" dirty="0">
              <a:solidFill>
                <a:srgbClr val="F0F6FC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BA646-0CB3-665A-AF0F-9342AE1D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116" y="4354042"/>
            <a:ext cx="9078628" cy="209979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"/>
              </a:rPr>
              <a:t>Week 14 Mini Survey</a:t>
            </a:r>
            <a:br>
              <a:rPr lang="en-US" sz="2800" dirty="0">
                <a:solidFill>
                  <a:srgbClr val="FFFFFF"/>
                </a:solidFill>
                <a:latin typeface=""/>
              </a:rPr>
            </a:br>
            <a:r>
              <a:rPr lang="en-US" sz="2800" dirty="0">
                <a:solidFill>
                  <a:srgbClr val="FFFFFF"/>
                </a:solidFill>
                <a:latin typeface=""/>
              </a:rPr>
              <a:t>Luis Alberto Portilla López</a:t>
            </a:r>
          </a:p>
        </p:txBody>
      </p:sp>
      <p:pic>
        <p:nvPicPr>
          <p:cNvPr id="1026" name="Picture 2" descr="Tecnológico de Monterrey (ITESM) - UNICON">
            <a:extLst>
              <a:ext uri="{FF2B5EF4-FFF2-40B4-BE49-F238E27FC236}">
                <a16:creationId xmlns:a16="http://schemas.microsoft.com/office/drawing/2014/main" id="{AFC31118-88AC-C270-74D4-55C3C6B04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" y="55313"/>
            <a:ext cx="3040825" cy="800217"/>
          </a:xfrm>
          <a:prstGeom prst="rect">
            <a:avLst/>
          </a:prstGeom>
          <a:noFill/>
          <a:effectLst>
            <a:softEdge rad="3103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8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AB813-4BE2-A679-0312-98F6FAD0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7E48C7-E62B-698F-10DB-0110B4582855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6FDFC-DD9A-C0A4-89E0-8BDBA2D3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4" y="208930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E17F-BB89-CBEA-C0DD-6C8D9489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14" y="928607"/>
            <a:ext cx="12067886" cy="5296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Abu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Shawar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B., &amp; Atwell, E. (2007). Using corpora in machine-learning chatbot systems. International Journal of Corpus Linguistics, 12(4), 489-516. https://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doi.org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/10.1075/ijcl.12.4.07sha</a:t>
            </a: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Adamopoulou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E., &amp;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Moussiades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L. (2020). An overview of chatbot technology. Artificial Intelligence Applications and Innovations (AIAI), IFIP Advances in Information and Communication Technology, Springer, 554, 373-383. https://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doi.org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/10.1007/978-3-030-49186-4_31</a:t>
            </a: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Przegalinska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A.,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Ciechanowski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L.,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Stroz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A.,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Gloor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P., &amp; Mazurek, G. (2019). In bot we trust: A new methodology of chatbot performance measures. Business Horizons, 62(6), 785-797. https://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doi.org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/10.1016/j.bushor.2019.08.005</a:t>
            </a:r>
          </a:p>
          <a:p>
            <a:pPr marL="0" indent="0">
              <a:buNone/>
            </a:pPr>
            <a:r>
              <a:rPr lang="en-US" sz="2400" b="1" i="0" u="none" strike="noStrike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Hamad, O., Hamdi, A., &amp; Shaban, K. (2024). ASEM: Enhancing empathy in chatbot through attention-based sentiment and emotion modeling. 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arXiv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https://</a:t>
            </a:r>
            <a:r>
              <a:rPr lang="en-US" sz="2400" b="1" i="0" u="none" strike="noStrike" dirty="0" err="1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arxiv.org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/abs/2402.16194</a:t>
            </a:r>
          </a:p>
        </p:txBody>
      </p:sp>
    </p:spTree>
    <p:extLst>
      <p:ext uri="{BB962C8B-B14F-4D97-AF65-F5344CB8AC3E}">
        <p14:creationId xmlns:p14="http://schemas.microsoft.com/office/powerpoint/2010/main" val="7683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A4C182ED-077F-5EBF-D33D-8E49DAFB7C14}"/>
              </a:ext>
            </a:extLst>
          </p:cNvPr>
          <p:cNvSpPr txBox="1">
            <a:spLocks/>
          </p:cNvSpPr>
          <p:nvPr/>
        </p:nvSpPr>
        <p:spPr>
          <a:xfrm>
            <a:off x="3238835" y="-2713607"/>
            <a:ext cx="5225164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187013CC-63D7-6D73-0BFF-151B8EF7D865}"/>
              </a:ext>
            </a:extLst>
          </p:cNvPr>
          <p:cNvSpPr txBox="1">
            <a:spLocks/>
          </p:cNvSpPr>
          <p:nvPr/>
        </p:nvSpPr>
        <p:spPr>
          <a:xfrm>
            <a:off x="4688007" y="511389"/>
            <a:ext cx="3124284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47B95-8079-D0EF-0E1C-5DC04869B2B6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7A2137-AE34-8717-3A3D-BDF45D6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3" y="59278"/>
            <a:ext cx="12211257" cy="877729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0F608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Emotionally appropriate responses</a:t>
            </a:r>
            <a:endParaRPr lang="en-US" sz="3600" dirty="0">
              <a:solidFill>
                <a:srgbClr val="0F6082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1150F-9DC8-1032-C1FB-4668F07CAA8F}"/>
              </a:ext>
            </a:extLst>
          </p:cNvPr>
          <p:cNvSpPr txBox="1"/>
          <p:nvPr/>
        </p:nvSpPr>
        <p:spPr>
          <a:xfrm>
            <a:off x="-19259" y="1096096"/>
            <a:ext cx="1221125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Being able to correctly classify emotions, and respond appropriately is paramount to a chatbots performance, often making or breaking the overall user experience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2" descr="Frontiers | Detection of emotion by text analysis using machine learning">
            <a:extLst>
              <a:ext uri="{FF2B5EF4-FFF2-40B4-BE49-F238E27FC236}">
                <a16:creationId xmlns:a16="http://schemas.microsoft.com/office/drawing/2014/main" id="{9689076F-FD4A-F261-B064-97B058F5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68" y="2467988"/>
            <a:ext cx="3886703" cy="387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5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CC45-9F6D-317F-A39B-FEEB82C44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291EA55F-0AD0-D48D-1115-26141D67097B}"/>
              </a:ext>
            </a:extLst>
          </p:cNvPr>
          <p:cNvSpPr txBox="1">
            <a:spLocks/>
          </p:cNvSpPr>
          <p:nvPr/>
        </p:nvSpPr>
        <p:spPr>
          <a:xfrm>
            <a:off x="3238835" y="-2713607"/>
            <a:ext cx="5225164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176CA86E-3BD2-21A9-9D45-DA8CA463C316}"/>
              </a:ext>
            </a:extLst>
          </p:cNvPr>
          <p:cNvSpPr txBox="1">
            <a:spLocks/>
          </p:cNvSpPr>
          <p:nvPr/>
        </p:nvSpPr>
        <p:spPr>
          <a:xfrm>
            <a:off x="4688007" y="511389"/>
            <a:ext cx="3124284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152853-4965-E856-8ED8-6282435D4131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142D1C-CD3D-93CB-1BFB-014C5E5B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1" y="57057"/>
            <a:ext cx="10540125" cy="877729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12608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problem it solves</a:t>
            </a:r>
            <a:endParaRPr lang="en-US" sz="3600" dirty="0">
              <a:solidFill>
                <a:srgbClr val="12608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190D4-A847-D46D-0504-B2BA05576D47}"/>
              </a:ext>
            </a:extLst>
          </p:cNvPr>
          <p:cNvSpPr txBox="1"/>
          <p:nvPr/>
        </p:nvSpPr>
        <p:spPr>
          <a:xfrm>
            <a:off x="289733" y="1270776"/>
            <a:ext cx="337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42FD1F-CE8C-5B0D-E557-9659CCE5F74B}"/>
              </a:ext>
            </a:extLst>
          </p:cNvPr>
          <p:cNvSpPr txBox="1"/>
          <p:nvPr/>
        </p:nvSpPr>
        <p:spPr>
          <a:xfrm>
            <a:off x="278779" y="2224883"/>
            <a:ext cx="116151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Chatbot Diversity and Accessibility: </a:t>
            </a:r>
            <a:r>
              <a:rPr lang="en-US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Creating chatbots for under-resourced languages or specialized domains using corpora </a:t>
            </a:r>
          </a:p>
          <a:p>
            <a:endParaRPr lang="en-US" sz="2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Trust and Engagement: </a:t>
            </a:r>
            <a:r>
              <a:rPr lang="en-US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Enhancing user trust in chatbot systems by incorporating personalization and ethical considerations </a:t>
            </a:r>
          </a:p>
          <a:p>
            <a:endParaRPr lang="en-US" sz="2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Broad Applications: </a:t>
            </a:r>
            <a:r>
              <a:rPr lang="en-US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Addressing evolving user needs across industries such as healthcare, education, and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295771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FB0E9-81AC-AA59-A9D1-CB92D897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D7CA50E4-DC70-60EA-A664-729D571BCE88}"/>
              </a:ext>
            </a:extLst>
          </p:cNvPr>
          <p:cNvSpPr txBox="1">
            <a:spLocks/>
          </p:cNvSpPr>
          <p:nvPr/>
        </p:nvSpPr>
        <p:spPr>
          <a:xfrm>
            <a:off x="3238835" y="-2713607"/>
            <a:ext cx="5225164" cy="3556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819B373D-20B1-CB11-4039-75510E21473C}"/>
              </a:ext>
            </a:extLst>
          </p:cNvPr>
          <p:cNvSpPr txBox="1">
            <a:spLocks/>
          </p:cNvSpPr>
          <p:nvPr/>
        </p:nvSpPr>
        <p:spPr>
          <a:xfrm>
            <a:off x="4688007" y="511389"/>
            <a:ext cx="3124284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1BEA85-F32E-1382-B43F-ECC6BB95F240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285E8D-AE0F-4D17-B20A-9EA57196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1" y="57057"/>
            <a:ext cx="10540125" cy="877729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rgbClr val="12608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r>
              <a:rPr lang="en-US" sz="3600" b="1" dirty="0">
                <a:solidFill>
                  <a:srgbClr val="12608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hallenges</a:t>
            </a:r>
            <a:endParaRPr lang="en-US" sz="3600" dirty="0">
              <a:solidFill>
                <a:srgbClr val="12608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2EB55-992B-89B3-BC8E-E63440D63C5F}"/>
              </a:ext>
            </a:extLst>
          </p:cNvPr>
          <p:cNvSpPr txBox="1"/>
          <p:nvPr/>
        </p:nvSpPr>
        <p:spPr>
          <a:xfrm>
            <a:off x="742148" y="1754495"/>
            <a:ext cx="111729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Corpora Limitations: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Quality and structure of datasets heavily influence chatbot effectiveness.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Unstructured or noisy data can lead to poor conversational flows.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Trust and Bias: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Building trust in sensitive applications like healthcare and finance.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Ethical concerns over data privacy and personalization.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Technological Gaps: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Balancing rule-based and machine learning systems for optimal performance.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Addressing biases inherent in historical datasets.</a:t>
            </a:r>
          </a:p>
        </p:txBody>
      </p:sp>
    </p:spTree>
    <p:extLst>
      <p:ext uri="{BB962C8B-B14F-4D97-AF65-F5344CB8AC3E}">
        <p14:creationId xmlns:p14="http://schemas.microsoft.com/office/powerpoint/2010/main" val="56308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B3E8-D59B-B71E-F248-480D008A9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22E2DC-4F1C-216B-14EB-26AA23362106}"/>
              </a:ext>
            </a:extLst>
          </p:cNvPr>
          <p:cNvSpPr/>
          <p:nvPr/>
        </p:nvSpPr>
        <p:spPr>
          <a:xfrm>
            <a:off x="0" y="-13283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BAF79-DD1B-753D-23A5-9613D82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6" y="113164"/>
            <a:ext cx="8015288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Search Methodology &amp; Criteria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484276E-E973-33B9-1C57-2B9EAA1909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584652"/>
          <a:ext cx="12192000" cy="627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12CCD9-8EE7-53DD-8DE3-24AF08440AE4}"/>
              </a:ext>
            </a:extLst>
          </p:cNvPr>
          <p:cNvSpPr txBox="1"/>
          <p:nvPr/>
        </p:nvSpPr>
        <p:spPr>
          <a:xfrm>
            <a:off x="7235429" y="1510595"/>
            <a:ext cx="2010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CRITERIA: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37E06EBF-4AFC-BECC-085B-37955629FC36}"/>
              </a:ext>
            </a:extLst>
          </p:cNvPr>
          <p:cNvGraphicFramePr/>
          <p:nvPr/>
        </p:nvGraphicFramePr>
        <p:xfrm>
          <a:off x="5551714" y="2867425"/>
          <a:ext cx="647700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9F7B4BD0-7DC7-63F6-CDEE-CF24954D2ECC}"/>
              </a:ext>
            </a:extLst>
          </p:cNvPr>
          <p:cNvSpPr/>
          <p:nvPr/>
        </p:nvSpPr>
        <p:spPr>
          <a:xfrm>
            <a:off x="218116" y="976961"/>
            <a:ext cx="1517897" cy="149815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 descr="Link">
            <a:extLst>
              <a:ext uri="{FF2B5EF4-FFF2-40B4-BE49-F238E27FC236}">
                <a16:creationId xmlns:a16="http://schemas.microsoft.com/office/drawing/2014/main" id="{3F21CE84-4D1D-1A75-D6FC-EA44C552C905}"/>
              </a:ext>
            </a:extLst>
          </p:cNvPr>
          <p:cNvSpPr/>
          <p:nvPr/>
        </p:nvSpPr>
        <p:spPr>
          <a:xfrm>
            <a:off x="550811" y="1339036"/>
            <a:ext cx="822956" cy="859597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D517CC-467B-11E4-31D9-D16F7B91F927}"/>
              </a:ext>
            </a:extLst>
          </p:cNvPr>
          <p:cNvGrpSpPr/>
          <p:nvPr/>
        </p:nvGrpSpPr>
        <p:grpSpPr>
          <a:xfrm>
            <a:off x="1507277" y="1586588"/>
            <a:ext cx="3600000" cy="720000"/>
            <a:chOff x="1510608" y="3887995"/>
            <a:chExt cx="3600000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4693DC-3365-D660-2353-641733001A42}"/>
                </a:ext>
              </a:extLst>
            </p:cNvPr>
            <p:cNvSpPr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543DCD-665C-3A75-6DCF-034CA11CB064}"/>
                </a:ext>
              </a:extLst>
            </p:cNvPr>
            <p:cNvSpPr txBox="1"/>
            <p:nvPr/>
          </p:nvSpPr>
          <p:spPr>
            <a:xfrm>
              <a:off x="1510608" y="388799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marR="0" lvl="0" indent="0" algn="ctr" defTabSz="8890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 cap="all"/>
              </a:pPr>
              <a:r>
                <a:rPr kumimoji="0" lang="en-US" sz="2000" b="1" i="0" u="none" strike="noStrike" kern="1200" cap="all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Citation Chaining and Forward Citation</a:t>
              </a:r>
              <a:endPara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58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8FC1-E221-C7D8-87D9-16D65613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6F5A41-1E1E-52F0-8F6E-7141C94714B7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1B55-EA58-46FC-5D37-2C36D123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1" y="216344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Preliminary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B25AB-0882-C9DE-9473-99F8D307253A}"/>
              </a:ext>
            </a:extLst>
          </p:cNvPr>
          <p:cNvSpPr txBox="1"/>
          <p:nvPr/>
        </p:nvSpPr>
        <p:spPr>
          <a:xfrm>
            <a:off x="2397498" y="1526718"/>
            <a:ext cx="82350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Key terms identified during the week: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51171-F469-D7BA-F8C5-C6BDC6CB42BF}"/>
              </a:ext>
            </a:extLst>
          </p:cNvPr>
          <p:cNvSpPr txBox="1"/>
          <p:nvPr/>
        </p:nvSpPr>
        <p:spPr>
          <a:xfrm>
            <a:off x="901045" y="5522408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27F9486A-9276-B082-4917-13D2198C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37197">
            <a:off x="1652507" y="1448604"/>
            <a:ext cx="674039" cy="674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AFB46-D76C-82FF-3464-13C81F820D92}"/>
              </a:ext>
            </a:extLst>
          </p:cNvPr>
          <p:cNvSpPr txBox="1"/>
          <p:nvPr/>
        </p:nvSpPr>
        <p:spPr>
          <a:xfrm>
            <a:off x="562063" y="3517372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Trust</a:t>
            </a: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AD2F4-23EB-2E7E-932E-D42665617166}"/>
              </a:ext>
            </a:extLst>
          </p:cNvPr>
          <p:cNvSpPr txBox="1"/>
          <p:nvPr/>
        </p:nvSpPr>
        <p:spPr>
          <a:xfrm>
            <a:off x="562063" y="2786631"/>
            <a:ext cx="1723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Corpus</a:t>
            </a:r>
          </a:p>
          <a:p>
            <a:pPr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FF5B3-A5CD-ACD5-E8F1-164FB4CD9112}"/>
              </a:ext>
            </a:extLst>
          </p:cNvPr>
          <p:cNvSpPr txBox="1"/>
          <p:nvPr/>
        </p:nvSpPr>
        <p:spPr>
          <a:xfrm>
            <a:off x="562061" y="4447161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Retention Rate</a:t>
            </a: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33010-C5F6-7D79-3671-A39A76544951}"/>
              </a:ext>
            </a:extLst>
          </p:cNvPr>
          <p:cNvSpPr txBox="1"/>
          <p:nvPr/>
        </p:nvSpPr>
        <p:spPr>
          <a:xfrm>
            <a:off x="562061" y="5306964"/>
            <a:ext cx="9787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• </a:t>
            </a:r>
            <a:r>
              <a:rPr lang="en-US" sz="2800" b="1" dirty="0">
                <a:solidFill>
                  <a:prstClr val="whit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Personalization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defTabSz="91440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5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27125-16B4-3D9D-1B18-5BF992482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EE576D-1087-8FFD-7FEE-06BA97B3000A}"/>
              </a:ext>
            </a:extLst>
          </p:cNvPr>
          <p:cNvSpPr/>
          <p:nvPr/>
        </p:nvSpPr>
        <p:spPr>
          <a:xfrm>
            <a:off x="-19258" y="0"/>
            <a:ext cx="12211257" cy="889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8650-8258-D8C6-7D27-66B1EE6E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0" y="225851"/>
            <a:ext cx="6977743" cy="471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26081"/>
                </a:solidFill>
                <a:latin typeface=""/>
              </a:rPr>
              <a:t>Document Comparison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3F648-723C-AB40-040A-12F75A16BC89}"/>
              </a:ext>
            </a:extLst>
          </p:cNvPr>
          <p:cNvSpPr txBox="1"/>
          <p:nvPr/>
        </p:nvSpPr>
        <p:spPr>
          <a:xfrm>
            <a:off x="6096000" y="283252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An Overview of Chatbot Technology</a:t>
            </a: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algn="ctr"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Graphic 2" descr="Newspaper with solid fill">
            <a:extLst>
              <a:ext uri="{FF2B5EF4-FFF2-40B4-BE49-F238E27FC236}">
                <a16:creationId xmlns:a16="http://schemas.microsoft.com/office/drawing/2014/main" id="{AC7656A4-CECA-F72D-5264-69E317ED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46" y="1229001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6B32C-C09E-7AEB-D8BF-A2841245F5D9}"/>
              </a:ext>
            </a:extLst>
          </p:cNvPr>
          <p:cNvSpPr txBox="1"/>
          <p:nvPr/>
        </p:nvSpPr>
        <p:spPr>
          <a:xfrm>
            <a:off x="1384446" y="408334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In Bot We Trust: A New Methodology of Chatbot Performance Measures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6" name="Graphic 5" descr="Newspaper with solid fill">
            <a:extLst>
              <a:ext uri="{FF2B5EF4-FFF2-40B4-BE49-F238E27FC236}">
                <a16:creationId xmlns:a16="http://schemas.microsoft.com/office/drawing/2014/main" id="{1613F85B-E12D-B7C7-56B0-7657906F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8685" y="2683848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896E1-1A77-DFDF-2ADA-A0075E6D1C12}"/>
              </a:ext>
            </a:extLst>
          </p:cNvPr>
          <p:cNvSpPr txBox="1"/>
          <p:nvPr/>
        </p:nvSpPr>
        <p:spPr>
          <a:xfrm>
            <a:off x="1054623" y="13924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Using Corpora in Machine-Learning Chatbot Systems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8" name="Graphic 7" descr="Newspaper with solid fill">
            <a:extLst>
              <a:ext uri="{FF2B5EF4-FFF2-40B4-BE49-F238E27FC236}">
                <a16:creationId xmlns:a16="http://schemas.microsoft.com/office/drawing/2014/main" id="{A5B46DB0-6B8E-771C-506B-91F4D2B44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46" y="38002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6D2EC-18CE-31A9-3E18-F33426632BBE}"/>
              </a:ext>
            </a:extLst>
          </p:cNvPr>
          <p:cNvSpPr txBox="1"/>
          <p:nvPr/>
        </p:nvSpPr>
        <p:spPr>
          <a:xfrm>
            <a:off x="5930426" y="561731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2000" b="1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ASEM: Enhancing Empathy in Chatbot</a:t>
            </a: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pic>
        <p:nvPicPr>
          <p:cNvPr id="10" name="Graphic 9" descr="Newspaper with solid fill">
            <a:extLst>
              <a:ext uri="{FF2B5EF4-FFF2-40B4-BE49-F238E27FC236}">
                <a16:creationId xmlns:a16="http://schemas.microsoft.com/office/drawing/2014/main" id="{43AB96F0-AA08-284F-2F98-81A9058E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026" y="5334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7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9FD016-24D7-AAEC-4426-B22DED04C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384445"/>
              </p:ext>
            </p:extLst>
          </p:nvPr>
        </p:nvGraphicFramePr>
        <p:xfrm>
          <a:off x="0" y="0"/>
          <a:ext cx="12192001" cy="790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893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1994739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2678355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  <a:gridCol w="2878507">
                  <a:extLst>
                    <a:ext uri="{9D8B030D-6E8A-4147-A177-3AD203B41FA5}">
                      <a16:colId xmlns:a16="http://schemas.microsoft.com/office/drawing/2014/main" val="2534556186"/>
                    </a:ext>
                  </a:extLst>
                </a:gridCol>
                <a:gridCol w="2878507">
                  <a:extLst>
                    <a:ext uri="{9D8B030D-6E8A-4147-A177-3AD203B41FA5}">
                      <a16:colId xmlns:a16="http://schemas.microsoft.com/office/drawing/2014/main" val="3683566720"/>
                    </a:ext>
                  </a:extLst>
                </a:gridCol>
              </a:tblGrid>
              <a:tr h="96591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Characteristic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Using Corpora in Machine-Learning Chatbot Systems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An Overview of Chatbot Technology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In Bot We Trust: A New Methodology of Chatbot Performance Measures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ASEM: Enhancing Empathy in Chatbot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1835239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Primary Focus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Exploring the use of corpora to generate diverse, multilingual chatbot systems.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Comprehensive review of chatbot evolution, architectures, and applications.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Developing novel performance measures for chatbots, emphasizing trust and user satisfaction.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Improving chatbot empathy through sentiment and emotion modeling.</a:t>
                      </a:r>
                    </a:p>
                    <a:p>
                      <a:endParaRPr lang="en-US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5305266"/>
                  </a:ext>
                </a:extLst>
              </a:tr>
              <a:tr h="154546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Key Methodologies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Automated learning of AIML categories from text corpora; Java-based learning program.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Discussion of rule-based, AIML-based, and machine-learning-driven chatbot approaches.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Combination of neuroscientific methods, text mining, and machine learning.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Specialized attention mechanism and emotion-aware embeddings.</a:t>
                      </a:r>
                    </a:p>
                    <a:p>
                      <a:endParaRPr lang="en-US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4819795"/>
                  </a:ext>
                </a:extLst>
              </a:tr>
              <a:tr h="125569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Applications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Creating chatbots for multiple languages (e.g., English, Arabic, Afrikaans).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Applications in customer service, education, healthcare, and entertainment.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Chatbot performance in business contexts, particularly customer service and personalization.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Open-domain chatbots for empathetic user engagement.</a:t>
                      </a:r>
                    </a:p>
                    <a:p>
                      <a:endParaRPr lang="en-US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66097172"/>
                  </a:ext>
                </a:extLst>
              </a:tr>
              <a:tr h="125569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Evaluation Metrics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Quantity of AIML rules generated; diversity of languages and conversational patterns.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Not explicitly defined; focuses on historical impact and practical applications.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Trust as a key metric; conversation length, retention rates, and personalization capabilities.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Emotion classification accuracy, BLEU scores, lexical diversity.</a:t>
                      </a:r>
                    </a:p>
                    <a:p>
                      <a:endParaRPr lang="en-US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746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51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640C8-3759-876C-96BC-0AFADF92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498D84-D54A-CEF8-0A45-DA43DB9B2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196323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985">
                  <a:extLst>
                    <a:ext uri="{9D8B030D-6E8A-4147-A177-3AD203B41FA5}">
                      <a16:colId xmlns:a16="http://schemas.microsoft.com/office/drawing/2014/main" val="2835387084"/>
                    </a:ext>
                  </a:extLst>
                </a:gridCol>
                <a:gridCol w="2129795">
                  <a:extLst>
                    <a:ext uri="{9D8B030D-6E8A-4147-A177-3AD203B41FA5}">
                      <a16:colId xmlns:a16="http://schemas.microsoft.com/office/drawing/2014/main" val="1072575389"/>
                    </a:ext>
                  </a:extLst>
                </a:gridCol>
                <a:gridCol w="2610207">
                  <a:extLst>
                    <a:ext uri="{9D8B030D-6E8A-4147-A177-3AD203B41FA5}">
                      <a16:colId xmlns:a16="http://schemas.microsoft.com/office/drawing/2014/main" val="1132595995"/>
                    </a:ext>
                  </a:extLst>
                </a:gridCol>
                <a:gridCol w="2878507">
                  <a:extLst>
                    <a:ext uri="{9D8B030D-6E8A-4147-A177-3AD203B41FA5}">
                      <a16:colId xmlns:a16="http://schemas.microsoft.com/office/drawing/2014/main" val="2534556186"/>
                    </a:ext>
                  </a:extLst>
                </a:gridCol>
                <a:gridCol w="2878507">
                  <a:extLst>
                    <a:ext uri="{9D8B030D-6E8A-4147-A177-3AD203B41FA5}">
                      <a16:colId xmlns:a16="http://schemas.microsoft.com/office/drawing/2014/main" val="2508070943"/>
                    </a:ext>
                  </a:extLst>
                </a:gridCol>
              </a:tblGrid>
              <a:tr h="1091536">
                <a:tc>
                  <a:txBody>
                    <a:bodyPr/>
                    <a:lstStyle/>
                    <a:p>
                      <a:r>
                        <a:rPr lang="en-US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Using Corpora in Machine-Learning Chatbot Systems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An Overview of Chatbot Technology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In Bot We Trust: A New Methodology of Chatbot Performance Measures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ASEM: Enhancing Empathy in Chatbot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49824546"/>
                  </a:ext>
                </a:extLst>
              </a:tr>
              <a:tr h="20739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Datasets or Corpora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British National Corpus (BNC), Qur'an Arabic-English Corpus, Minnesota French Corpus.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Historical examples like ELIZA, PARRY, and modern tools (e.g., Siri, Alexa).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Chatbot logs from various sources; proprietary tools like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Tribefinder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for text analysis.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Empathetic Dialogue Dataset (ED)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DailyDialog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(DD)</a:t>
                      </a:r>
                    </a:p>
                    <a:p>
                      <a:endParaRPr lang="en-US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5305266"/>
                  </a:ext>
                </a:extLst>
              </a:tr>
              <a:tr h="1746458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Strengths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Efficiently automates chatbot creation for under-resourced languages.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Covers broad ground and highlights key advancements in chatbot technology.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Introduces trust as a critical performance measure, linking ethics to chatbot evaluation.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Enhances empathy in chatbots, reduces emotion-class confusion.</a:t>
                      </a:r>
                    </a:p>
                    <a:p>
                      <a:endParaRPr lang="en-US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74819795"/>
                  </a:ext>
                </a:extLst>
              </a:tr>
              <a:tr h="1946088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Limitations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Limited to the quality and structure of corpora; struggles with unstructured dialogue formats.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Lacks depth in technical evaluation; broad coverage sacrifices detail in methodologies.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Primarily focuses on trust and business applications, less on general chatbot use cases.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Large model size, high training requirements, dataset limitations.</a:t>
                      </a:r>
                    </a:p>
                    <a:p>
                      <a:endParaRPr lang="en-US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16609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54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909</Words>
  <Application>Microsoft Macintosh PowerPoint</Application>
  <PresentationFormat>Widescreen</PresentationFormat>
  <Paragraphs>94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Helvetica Neue</vt:lpstr>
      <vt:lpstr>Office Theme</vt:lpstr>
      <vt:lpstr>Using sentiment analysis to generate emotionally appropriate responses </vt:lpstr>
      <vt:lpstr>Emotionally appropriate responses</vt:lpstr>
      <vt:lpstr>What problem it solves</vt:lpstr>
      <vt:lpstr>Challenges</vt:lpstr>
      <vt:lpstr>Search Methodology &amp; Criteria</vt:lpstr>
      <vt:lpstr>Preliminary Terms</vt:lpstr>
      <vt:lpstr>Document Comparison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Alberto Portilla López</dc:creator>
  <cp:lastModifiedBy>Luis Alberto Portilla López</cp:lastModifiedBy>
  <cp:revision>5</cp:revision>
  <dcterms:created xsi:type="dcterms:W3CDTF">2024-11-19T14:59:28Z</dcterms:created>
  <dcterms:modified xsi:type="dcterms:W3CDTF">2024-11-20T22:31:51Z</dcterms:modified>
</cp:coreProperties>
</file>