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9" r:id="rId3"/>
    <p:sldId id="257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PanelTitle-GrommetsCombine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92398" y="1871131"/>
            <a:ext cx="6815669" cy="1515533"/>
          </a:xfrm>
        </p:spPr>
        <p:txBody>
          <a:bodyPr anchor="b">
            <a:noAutofit/>
          </a:bodyPr>
          <a:lstStyle>
            <a:lvl1pPr algn="ctr">
              <a:defRPr sz="5400">
                <a:effectLst/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2398" y="3657597"/>
            <a:ext cx="6815669" cy="1320802"/>
          </a:xfrm>
        </p:spPr>
        <p:txBody>
          <a:bodyPr anchor="t">
            <a:normAutofit/>
          </a:bodyPr>
          <a:lstStyle>
            <a:lvl1pPr marL="0" indent="0" algn="ct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83232" y="5037663"/>
            <a:ext cx="897467" cy="279400"/>
          </a:xfrm>
        </p:spPr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92397" y="5037663"/>
            <a:ext cx="5214635" cy="279400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956900" y="5037663"/>
            <a:ext cx="551167" cy="279400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2692399" y="3522131"/>
            <a:ext cx="68156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4815415"/>
            <a:ext cx="9609666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41427" y="1041399"/>
            <a:ext cx="10105972" cy="33358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401" y="5382153"/>
            <a:ext cx="9609666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03868" y="982132"/>
            <a:ext cx="9592732" cy="2954868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03868" y="4343399"/>
            <a:ext cx="9592732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74812" y="3352800"/>
            <a:ext cx="8839202" cy="584200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20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343399"/>
            <a:ext cx="9609666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600267" y="282787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396169" y="4140199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2" y="3308581"/>
            <a:ext cx="960966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777381"/>
            <a:ext cx="960966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3" y="982132"/>
            <a:ext cx="929639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9312"/>
            <a:ext cx="9609668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4529667"/>
            <a:ext cx="9609668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62013" y="8799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00267" y="259926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982132"/>
            <a:ext cx="9609666" cy="2243668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2"/>
          <p:cNvSpPr>
            <a:spLocks noGrp="1"/>
          </p:cNvSpPr>
          <p:nvPr>
            <p:ph type="body" idx="13"/>
          </p:nvPr>
        </p:nvSpPr>
        <p:spPr>
          <a:xfrm>
            <a:off x="1295401" y="3630168"/>
            <a:ext cx="9609668" cy="84124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470399"/>
            <a:ext cx="9609670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5" name="Straight Connector 14"/>
          <p:cNvCxnSpPr/>
          <p:nvPr/>
        </p:nvCxnSpPr>
        <p:spPr>
          <a:xfrm>
            <a:off x="1396169" y="3429000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9356" y="982131"/>
            <a:ext cx="1890895" cy="489373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8" y="982132"/>
            <a:ext cx="7433025" cy="4893734"/>
          </a:xfrm>
        </p:spPr>
        <p:txBody>
          <a:bodyPr vert="eaVert" anchor="t"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8863890" y="990600"/>
            <a:ext cx="0" cy="487680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15069" y="1752606"/>
            <a:ext cx="8158688" cy="1822514"/>
          </a:xfrm>
        </p:spPr>
        <p:txBody>
          <a:bodyPr anchor="b">
            <a:normAutofit/>
          </a:bodyPr>
          <a:lstStyle>
            <a:lvl1pPr algn="ctr">
              <a:defRPr sz="4400" b="0" cap="none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15067" y="3846051"/>
            <a:ext cx="8158690" cy="954547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2012723" y="3710585"/>
            <a:ext cx="8163380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8448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1344" y="2560320"/>
            <a:ext cx="4718304" cy="3310128"/>
          </a:xfrm>
        </p:spPr>
        <p:txBody>
          <a:bodyPr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dirty="0"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0671" y="2658533"/>
            <a:ext cx="471830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0671" y="3243262"/>
            <a:ext cx="4718304" cy="2632605"/>
          </a:xfrm>
        </p:spPr>
        <p:txBody>
          <a:bodyPr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8" name="Straight Connector 17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4" name="Straight Connector 13"/>
          <p:cNvCxnSpPr/>
          <p:nvPr/>
        </p:nvCxnSpPr>
        <p:spPr>
          <a:xfrm>
            <a:off x="1396169" y="2421466"/>
            <a:ext cx="94072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3811" y="1388534"/>
            <a:ext cx="3718455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18668" y="982131"/>
            <a:ext cx="5469466" cy="4893735"/>
          </a:xfrm>
        </p:spPr>
        <p:txBody>
          <a:bodyPr anchor="ctr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3811" y="3031065"/>
            <a:ext cx="3718455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  <p:cxnSp>
        <p:nvCxnSpPr>
          <p:cNvPr id="16" name="Straight Connector 15"/>
          <p:cNvCxnSpPr/>
          <p:nvPr/>
        </p:nvCxnSpPr>
        <p:spPr>
          <a:xfrm>
            <a:off x="1396169" y="2912533"/>
            <a:ext cx="3514498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399" y="1883832"/>
            <a:ext cx="6241816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094831" y="1041400"/>
            <a:ext cx="3063347" cy="4775200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  <a:miter lim="800000"/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 smtClean="0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295399" y="3255432"/>
            <a:ext cx="6241816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PanelContent-GrommetsCombined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2" y="982132"/>
            <a:ext cx="9601196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2556932"/>
            <a:ext cx="9601196" cy="331893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 smtClean="0"/>
              <a:t>Editar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677501" y="5969000"/>
            <a:ext cx="16002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9/15/2025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295401" y="5969000"/>
            <a:ext cx="730590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3901" y="5969000"/>
            <a:ext cx="54269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‹Nº›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8" r:id="rId2"/>
    <p:sldLayoutId id="2147483651" r:id="rId3"/>
    <p:sldLayoutId id="2147483669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810081" y="1716504"/>
            <a:ext cx="8248318" cy="1732549"/>
          </a:xfrm>
        </p:spPr>
        <p:txBody>
          <a:bodyPr/>
          <a:lstStyle/>
          <a:p>
            <a:r>
              <a:rPr lang="es-MX" sz="4000" dirty="0" smtClean="0"/>
              <a:t>QUE ES EL APRENDIZAJE AUTOMATICO</a:t>
            </a:r>
            <a:endParaRPr lang="es-PE" sz="4000" dirty="0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2526405" y="3785933"/>
            <a:ext cx="6815669" cy="1320802"/>
          </a:xfrm>
        </p:spPr>
        <p:txBody>
          <a:bodyPr/>
          <a:lstStyle/>
          <a:p>
            <a:r>
              <a:rPr lang="es-MX" dirty="0"/>
              <a:t>La automatización se usa en tecnología para realizar tareas con muy poca intervención humana se usan normalmente para tareas repetitivas.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4355231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¿Qué es el Aprendizaje Automático?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El Aprendizaje Automático (Machine </a:t>
            </a:r>
            <a:r>
              <a:rPr lang="es-MX" dirty="0" err="1"/>
              <a:t>Learning</a:t>
            </a:r>
            <a:r>
              <a:rPr lang="es-MX" dirty="0"/>
              <a:t>) es una rama de la Inteligencia Artificial que permite a las computadoras aprender de los datos y mejorar su rendimiento sin ser programadas explícitamente para cada tarea. En lugar de seguir instrucciones rígidas, los sistemas analizan grandes volúmenes de información, identifican patrones y ajustan sus comportamientos con base en la experiencia.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3880495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93811" y="1122949"/>
            <a:ext cx="3718455" cy="1428639"/>
          </a:xfrm>
        </p:spPr>
        <p:txBody>
          <a:bodyPr>
            <a:normAutofit/>
          </a:bodyPr>
          <a:lstStyle/>
          <a:p>
            <a:r>
              <a:rPr lang="es-MX" dirty="0"/>
              <a:t>Definición de Machine </a:t>
            </a:r>
            <a:r>
              <a:rPr lang="es-MX" dirty="0" err="1"/>
              <a:t>Learning</a:t>
            </a:r>
            <a:r>
              <a:rPr lang="es-MX" dirty="0"/>
              <a:t> (aprendizaje automático)</a:t>
            </a:r>
            <a:endParaRPr lang="es-PE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s-MX" dirty="0" smtClean="0"/>
              <a:t>(SUPERVISADO)Definición</a:t>
            </a:r>
            <a:r>
              <a:rPr lang="es-MX" dirty="0"/>
              <a:t>: El sistema aprende a partir de datos etiquetados es decir ejemplos donde se conoce la respuesta correcta</a:t>
            </a:r>
            <a:r>
              <a:rPr lang="es-MX" dirty="0" smtClean="0"/>
              <a:t>.</a:t>
            </a:r>
          </a:p>
          <a:p>
            <a:r>
              <a:rPr lang="es-MX" dirty="0"/>
              <a:t>(NO SUPERVISADO) Definición: El sistema analiza datos sin etiquetas, buscando patrones o agrupaciones ocultas</a:t>
            </a:r>
            <a:r>
              <a:rPr lang="es-MX" dirty="0" smtClean="0"/>
              <a:t>.</a:t>
            </a:r>
          </a:p>
          <a:p>
            <a:r>
              <a:rPr lang="es-MX" dirty="0"/>
              <a:t>(REFORZAMIENTO) Definición: El sistema aprende mediante prueba y error, recibiendo recompensas o penalizaciones según sus acciones.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10099720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Diferencia con la programación tradicional.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/>
        <p:txBody>
          <a:bodyPr>
            <a:normAutofit lnSpcReduction="10000"/>
          </a:bodyPr>
          <a:lstStyle/>
          <a:p>
            <a:r>
              <a:rPr lang="es-MX" dirty="0"/>
              <a:t>Programación tradicional: Si quieres detectar correos spam debes escribir reglas como “si el correo contiene la palabra 'gratis', márcalo como spam”</a:t>
            </a:r>
          </a:p>
          <a:p>
            <a:endParaRPr lang="es-MX" dirty="0"/>
          </a:p>
          <a:p>
            <a:r>
              <a:rPr lang="es-MX" dirty="0"/>
              <a:t>Aprendizaje automático: Le das al sistema miles de correos etiquetados como spam/no spam y el aprende por sí solo qué patrones indican spam.</a:t>
            </a:r>
            <a:endParaRPr lang="es-PE" dirty="0"/>
          </a:p>
        </p:txBody>
      </p:sp>
      <p:graphicFrame>
        <p:nvGraphicFramePr>
          <p:cNvPr id="5" name="Tab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60883"/>
              </p:ext>
            </p:extLst>
          </p:nvPr>
        </p:nvGraphicFramePr>
        <p:xfrm>
          <a:off x="6106695" y="182880"/>
          <a:ext cx="6085305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8435">
                  <a:extLst>
                    <a:ext uri="{9D8B030D-6E8A-4147-A177-3AD203B41FA5}">
                      <a16:colId xmlns:a16="http://schemas.microsoft.com/office/drawing/2014/main" val="2144381254"/>
                    </a:ext>
                  </a:extLst>
                </a:gridCol>
                <a:gridCol w="2028435">
                  <a:extLst>
                    <a:ext uri="{9D8B030D-6E8A-4147-A177-3AD203B41FA5}">
                      <a16:colId xmlns:a16="http://schemas.microsoft.com/office/drawing/2014/main" val="1670576949"/>
                    </a:ext>
                  </a:extLst>
                </a:gridCol>
                <a:gridCol w="2028435">
                  <a:extLst>
                    <a:ext uri="{9D8B030D-6E8A-4147-A177-3AD203B41FA5}">
                      <a16:colId xmlns:a16="http://schemas.microsoft.com/office/drawing/2014/main" val="2674373332"/>
                    </a:ext>
                  </a:extLst>
                </a:gridCol>
              </a:tblGrid>
              <a:tr h="517658">
                <a:tc>
                  <a:txBody>
                    <a:bodyPr/>
                    <a:lstStyle/>
                    <a:p>
                      <a:r>
                        <a:rPr lang="es-PE"/>
                        <a:t>Característica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Programación Tradicional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 dirty="0"/>
                        <a:t>Aprendizaje Automático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17982609"/>
                  </a:ext>
                </a:extLst>
              </a:tr>
              <a:tr h="961365">
                <a:tc>
                  <a:txBody>
                    <a:bodyPr/>
                    <a:lstStyle/>
                    <a:p>
                      <a:r>
                        <a:rPr lang="es-PE" b="1"/>
                        <a:t>Enfoque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Basado en reglas explícitas escritas por el programador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Basado en datos: el sistema aprende patrones automáticamente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126768"/>
                  </a:ext>
                </a:extLst>
              </a:tr>
              <a:tr h="739512">
                <a:tc>
                  <a:txBody>
                    <a:bodyPr/>
                    <a:lstStyle/>
                    <a:p>
                      <a:r>
                        <a:rPr lang="es-PE" b="1"/>
                        <a:t>Entrada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Datos + instrucciones específicas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Datos de entrenamiento (con o sin etiquetas)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75486903"/>
                  </a:ext>
                </a:extLst>
              </a:tr>
              <a:tr h="739512">
                <a:tc>
                  <a:txBody>
                    <a:bodyPr/>
                    <a:lstStyle/>
                    <a:p>
                      <a:r>
                        <a:rPr lang="es-PE" b="1"/>
                        <a:t>Salida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Resultado determinado por las reglas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Resultado inferido por el modelo entrenado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0551453"/>
                  </a:ext>
                </a:extLst>
              </a:tr>
              <a:tr h="961365">
                <a:tc>
                  <a:txBody>
                    <a:bodyPr/>
                    <a:lstStyle/>
                    <a:p>
                      <a:r>
                        <a:rPr lang="es-PE" b="1"/>
                        <a:t>Adaptabilidad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Limitada: requiere reprogramación para nuevos casos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Alta: puede adaptarse a nuevos datos sin reprogramar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97407581"/>
                  </a:ext>
                </a:extLst>
              </a:tr>
              <a:tr h="739512">
                <a:tc>
                  <a:txBody>
                    <a:bodyPr/>
                    <a:lstStyle/>
                    <a:p>
                      <a:r>
                        <a:rPr lang="es-PE" b="1"/>
                        <a:t>Dependencia de datos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Baja: depende más de la lógica del código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/>
                        <a:t>Alta: depende de la calidad y cantidad de los datos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81576325"/>
                  </a:ext>
                </a:extLst>
              </a:tr>
              <a:tr h="739512">
                <a:tc>
                  <a:txBody>
                    <a:bodyPr/>
                    <a:lstStyle/>
                    <a:p>
                      <a:r>
                        <a:rPr lang="es-PE" b="1"/>
                        <a:t>Ejemplo típico</a:t>
                      </a:r>
                      <a:endParaRPr lang="es-PE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PE"/>
                        <a:t>Calculadora, software contable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dirty="0"/>
                        <a:t>Reconocimiento facial, detección de fraudes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523576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0171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238556" y="1315454"/>
            <a:ext cx="3718455" cy="1428639"/>
          </a:xfrm>
        </p:spPr>
        <p:txBody>
          <a:bodyPr>
            <a:normAutofit/>
          </a:bodyPr>
          <a:lstStyle/>
          <a:p>
            <a:r>
              <a:rPr lang="es-MX" dirty="0" smtClean="0"/>
              <a:t>Importancia de los datos para entrenar modelos.</a:t>
            </a:r>
            <a:endParaRPr lang="es-PE" dirty="0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4957011" y="561475"/>
            <a:ext cx="9063789" cy="6015788"/>
          </a:xfrm>
        </p:spPr>
        <p:txBody>
          <a:bodyPr>
            <a:noAutofit/>
          </a:bodyPr>
          <a:lstStyle/>
          <a:p>
            <a:pPr algn="l"/>
            <a:r>
              <a:rPr lang="es-MX" sz="1400" b="1" dirty="0"/>
              <a:t>1. Son la base del aprendizaje automatizado</a:t>
            </a:r>
          </a:p>
          <a:p>
            <a:pPr algn="l"/>
            <a:r>
              <a:rPr lang="es-MX" sz="1400" b="1" dirty="0"/>
              <a:t>Los modelos de IA aprenden patrones, relaciones y comportamientos a partir de los datos</a:t>
            </a:r>
            <a:r>
              <a:rPr lang="es-MX" sz="1400" b="1" dirty="0" smtClean="0"/>
              <a:t>.</a:t>
            </a:r>
            <a:endParaRPr lang="es-MX" sz="1400" b="1" dirty="0"/>
          </a:p>
          <a:p>
            <a:pPr algn="l"/>
            <a:r>
              <a:rPr lang="es-MX" sz="1400" b="1" dirty="0"/>
              <a:t>Cuanto más ricos y variados sean los datos, mejor será la capacidad del modelo para generalizar y tomar decisiones acertadas.</a:t>
            </a:r>
          </a:p>
          <a:p>
            <a:pPr algn="l"/>
            <a:endParaRPr lang="es-MX" sz="1400" b="1" dirty="0"/>
          </a:p>
          <a:p>
            <a:pPr algn="l"/>
            <a:r>
              <a:rPr lang="es-MX" sz="1400" b="1" dirty="0"/>
              <a:t>2. Pueden determinar la precisión del modelo</a:t>
            </a:r>
          </a:p>
          <a:p>
            <a:pPr algn="l"/>
            <a:r>
              <a:rPr lang="es-MX" sz="1400" b="1" dirty="0"/>
              <a:t>Datos limpios, completos y bien etiquetados permiten que el modelo sea más preciso</a:t>
            </a:r>
            <a:r>
              <a:rPr lang="es-MX" sz="1400" b="1" dirty="0" smtClean="0"/>
              <a:t>.</a:t>
            </a:r>
            <a:endParaRPr lang="es-MX" sz="1400" b="1" dirty="0"/>
          </a:p>
          <a:p>
            <a:pPr algn="l"/>
            <a:r>
              <a:rPr lang="es-MX" sz="1400" b="1" dirty="0"/>
              <a:t>Datos erróneos o incompletos pueden llevar a predicciones equivocadas o sesgadas.</a:t>
            </a:r>
          </a:p>
          <a:p>
            <a:pPr algn="l"/>
            <a:endParaRPr lang="es-MX" sz="1400" b="1" dirty="0"/>
          </a:p>
          <a:p>
            <a:pPr algn="l"/>
            <a:r>
              <a:rPr lang="es-MX" sz="1400" b="1" dirty="0"/>
              <a:t>3. Pueden representan la realidad</a:t>
            </a:r>
          </a:p>
          <a:p>
            <a:pPr algn="l"/>
            <a:r>
              <a:rPr lang="es-MX" sz="1400" b="1" dirty="0"/>
              <a:t>Los datos deben reflejar el mundo real para que el modelo funcione correctamente en situaciones reales</a:t>
            </a:r>
            <a:r>
              <a:rPr lang="es-MX" sz="1400" b="1" dirty="0" smtClean="0"/>
              <a:t>.</a:t>
            </a:r>
            <a:endParaRPr lang="es-MX" sz="1400" b="1" dirty="0"/>
          </a:p>
          <a:p>
            <a:pPr algn="l"/>
            <a:r>
              <a:rPr lang="es-MX" sz="1400" b="1" dirty="0"/>
              <a:t>Por ejemplo, si entrenas un modelo para reconocer frutas pero solo usas imágenes de manzanas, no sabrá identificar plátanos o naranjas.</a:t>
            </a:r>
          </a:p>
          <a:p>
            <a:pPr algn="l"/>
            <a:endParaRPr lang="es-MX" sz="1400" b="1" dirty="0"/>
          </a:p>
          <a:p>
            <a:pPr algn="l"/>
            <a:r>
              <a:rPr lang="es-MX" sz="1400" b="1" dirty="0"/>
              <a:t>4. Permiten mejorar continuamente</a:t>
            </a:r>
          </a:p>
          <a:p>
            <a:pPr algn="l"/>
            <a:r>
              <a:rPr lang="es-MX" sz="1400" b="1" dirty="0"/>
              <a:t>Los modelos pueden reentrenarse con nuevos datos para adaptarse a cambios en el entorno o en el comportamiento de los usuarios.</a:t>
            </a:r>
            <a:endParaRPr lang="es-PE" sz="1400" b="1" dirty="0"/>
          </a:p>
        </p:txBody>
      </p:sp>
    </p:spTree>
    <p:extLst>
      <p:ext uri="{BB962C8B-B14F-4D97-AF65-F5344CB8AC3E}">
        <p14:creationId xmlns:p14="http://schemas.microsoft.com/office/powerpoint/2010/main" val="32855840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Importancia de los datos para entrenar modelos.</a:t>
            </a:r>
            <a:endParaRPr lang="es-PE" dirty="0"/>
          </a:p>
        </p:txBody>
      </p:sp>
      <p:sp>
        <p:nvSpPr>
          <p:cNvPr id="4" name="Rectángulo 3"/>
          <p:cNvSpPr/>
          <p:nvPr/>
        </p:nvSpPr>
        <p:spPr>
          <a:xfrm>
            <a:off x="855677" y="2478262"/>
            <a:ext cx="10645629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/>
              <a:t>1. Son la base del aprendizaje automatizado</a:t>
            </a:r>
          </a:p>
          <a:p>
            <a:r>
              <a:rPr lang="es-MX" dirty="0"/>
              <a:t>Los modelos de IA aprenden patrones, relaciones y comportamientos a partir de los datos.</a:t>
            </a:r>
          </a:p>
          <a:p>
            <a:r>
              <a:rPr lang="es-MX" dirty="0"/>
              <a:t>Cuanto más ricos y variados sean los datos, mejor será la capacidad del modelo para generalizar y tomar decisiones acertadas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b="1" dirty="0"/>
              <a:t>2. Pueden determinar la precisión del modelo</a:t>
            </a:r>
          </a:p>
          <a:p>
            <a:r>
              <a:rPr lang="es-MX" dirty="0"/>
              <a:t>Datos limpios, completos y bien etiquetados permiten que el modelo sea más preciso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b="1" dirty="0"/>
              <a:t>3. Pueden representan la realidad</a:t>
            </a:r>
          </a:p>
          <a:p>
            <a:r>
              <a:rPr lang="es-MX" dirty="0"/>
              <a:t>Los datos deben reflejar el mundo real para que el modelo funcione correctamente en situaciones reales.</a:t>
            </a:r>
          </a:p>
          <a:p>
            <a:r>
              <a:rPr lang="es-MX" dirty="0"/>
              <a:t>Por ejemplo, si entrenas un modelo para reconocer frutas pero solo usas imágenes de manzanas, no sabrá identificar plátanos o naranjas</a:t>
            </a:r>
            <a:r>
              <a:rPr lang="es-MX" dirty="0" smtClean="0"/>
              <a:t>.</a:t>
            </a:r>
            <a:endParaRPr lang="es-MX" dirty="0"/>
          </a:p>
          <a:p>
            <a:r>
              <a:rPr lang="es-MX" b="1" dirty="0"/>
              <a:t>4. Permiten mejorar continuamente</a:t>
            </a:r>
          </a:p>
          <a:p>
            <a:r>
              <a:rPr lang="es-MX" dirty="0"/>
              <a:t>Los modelos pueden reentrenarse con nuevos datos para adaptarse a cambios en el entorno o en el comportamiento de los usuarios.</a:t>
            </a:r>
          </a:p>
        </p:txBody>
      </p:sp>
    </p:spTree>
    <p:extLst>
      <p:ext uri="{BB962C8B-B14F-4D97-AF65-F5344CB8AC3E}">
        <p14:creationId xmlns:p14="http://schemas.microsoft.com/office/powerpoint/2010/main" val="2392221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Ejemplo </a:t>
            </a:r>
            <a:r>
              <a:rPr lang="es-MX" dirty="0"/>
              <a:t>práctico: cómo un modelo aprende a clasificar frutas</a:t>
            </a:r>
            <a:r>
              <a:rPr lang="es-MX" dirty="0" smtClean="0"/>
              <a:t>.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872455" y="2469873"/>
            <a:ext cx="10637241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Se ejecuta a través de 4 pasos:</a:t>
            </a:r>
          </a:p>
          <a:p>
            <a:pPr marL="342900" indent="-342900">
              <a:buAutoNum type="arabicPeriod"/>
            </a:pPr>
            <a:r>
              <a:rPr lang="es-MX" b="1" dirty="0" smtClean="0"/>
              <a:t>Recolección de datos</a:t>
            </a:r>
          </a:p>
          <a:p>
            <a:endParaRPr lang="es-MX" b="1" dirty="0" smtClean="0"/>
          </a:p>
          <a:p>
            <a:r>
              <a:rPr lang="es-MX" dirty="0"/>
              <a:t>Se recopila un conjunto de datos con ejemplos de frutas. Cada fruta tiene características </a:t>
            </a:r>
            <a:r>
              <a:rPr lang="es-MX" dirty="0" smtClean="0"/>
              <a:t>y </a:t>
            </a:r>
            <a:r>
              <a:rPr lang="es-MX" dirty="0"/>
              <a:t>una </a:t>
            </a:r>
            <a:r>
              <a:rPr lang="es-MX" b="1" dirty="0"/>
              <a:t>etiqueta</a:t>
            </a:r>
            <a:r>
              <a:rPr lang="es-MX" dirty="0"/>
              <a:t> (lo que se quiere predecir</a:t>
            </a:r>
            <a:r>
              <a:rPr lang="es-MX" dirty="0" smtClean="0"/>
              <a:t>).</a:t>
            </a:r>
          </a:p>
          <a:p>
            <a:endParaRPr lang="es-MX" b="1" dirty="0"/>
          </a:p>
          <a:p>
            <a:r>
              <a:rPr lang="es-MX" b="1" dirty="0" smtClean="0"/>
              <a:t>2</a:t>
            </a:r>
            <a:r>
              <a:rPr lang="es-MX" b="1" dirty="0" smtClean="0"/>
              <a:t>. Entrenamiento</a:t>
            </a:r>
          </a:p>
          <a:p>
            <a:endParaRPr lang="es-MX" b="1" dirty="0" smtClean="0"/>
          </a:p>
          <a:p>
            <a:r>
              <a:rPr lang="es-PE" dirty="0"/>
              <a:t>Se elige un </a:t>
            </a:r>
            <a:r>
              <a:rPr lang="es-PE" dirty="0" smtClean="0"/>
              <a:t>algoritmo, luego </a:t>
            </a:r>
            <a:r>
              <a:rPr lang="es-MX" dirty="0" smtClean="0"/>
              <a:t>el </a:t>
            </a:r>
            <a:r>
              <a:rPr lang="es-MX" dirty="0"/>
              <a:t>modelo </a:t>
            </a:r>
            <a:r>
              <a:rPr lang="es-MX" b="1" dirty="0"/>
              <a:t>aprende patrones</a:t>
            </a:r>
            <a:r>
              <a:rPr lang="es-MX" dirty="0"/>
              <a:t> a partir de los datos de </a:t>
            </a:r>
            <a:r>
              <a:rPr lang="es-MX" dirty="0" smtClean="0"/>
              <a:t>entrenamiento.</a:t>
            </a:r>
          </a:p>
          <a:p>
            <a:endParaRPr lang="es-MX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Si el color = 1, probablemente es una manzana.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b="1" dirty="0"/>
              <a:t>Si el color = 0 y el peso &gt; 150, probablemente es una naranja</a:t>
            </a:r>
            <a:r>
              <a:rPr lang="es-MX" b="1" dirty="0" smtClean="0"/>
              <a:t>.</a:t>
            </a:r>
            <a:endParaRPr lang="es-MX" b="1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s-MX" b="1" dirty="0"/>
          </a:p>
        </p:txBody>
      </p:sp>
    </p:spTree>
    <p:extLst>
      <p:ext uri="{BB962C8B-B14F-4D97-AF65-F5344CB8AC3E}">
        <p14:creationId xmlns:p14="http://schemas.microsoft.com/office/powerpoint/2010/main" val="27024452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/>
              <a:t>Ejemplo práctico: cómo un modelo aprende a clasificar frutas.</a:t>
            </a:r>
            <a:endParaRPr lang="es-PE" dirty="0"/>
          </a:p>
        </p:txBody>
      </p:sp>
      <p:sp>
        <p:nvSpPr>
          <p:cNvPr id="3" name="Rectángulo 2"/>
          <p:cNvSpPr/>
          <p:nvPr/>
        </p:nvSpPr>
        <p:spPr>
          <a:xfrm>
            <a:off x="864066" y="2522718"/>
            <a:ext cx="10486239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s-MX" b="1" dirty="0" smtClean="0"/>
              <a:t>3</a:t>
            </a:r>
            <a:r>
              <a:rPr lang="es-MX" b="1" dirty="0"/>
              <a:t>. </a:t>
            </a:r>
            <a:r>
              <a:rPr lang="es-MX" b="1" dirty="0" smtClean="0"/>
              <a:t>Pruebas</a:t>
            </a:r>
          </a:p>
          <a:p>
            <a:endParaRPr lang="es-MX" b="1" dirty="0"/>
          </a:p>
          <a:p>
            <a:r>
              <a:rPr lang="es-MX" dirty="0"/>
              <a:t>Se le da al modelo una nueva fruta, por ejemplo</a:t>
            </a:r>
            <a:r>
              <a:rPr lang="es-MX" dirty="0" smtClean="0"/>
              <a:t>:</a:t>
            </a:r>
          </a:p>
          <a:p>
            <a:r>
              <a:rPr lang="es-MX" b="1" dirty="0" smtClean="0"/>
              <a:t>	Peso </a:t>
            </a:r>
            <a:r>
              <a:rPr lang="es-MX" b="1" dirty="0"/>
              <a:t>= 170</a:t>
            </a:r>
          </a:p>
          <a:p>
            <a:r>
              <a:rPr lang="es-MX" b="1" dirty="0" smtClean="0"/>
              <a:t>	Color </a:t>
            </a:r>
            <a:r>
              <a:rPr lang="es-MX" b="1" dirty="0"/>
              <a:t>= 0  # </a:t>
            </a:r>
            <a:r>
              <a:rPr lang="es-MX" b="1" dirty="0" smtClean="0"/>
              <a:t>naranja</a:t>
            </a:r>
          </a:p>
          <a:p>
            <a:r>
              <a:rPr lang="es-MX" dirty="0"/>
              <a:t>El modelo analiza las características y predice: </a:t>
            </a:r>
            <a:r>
              <a:rPr lang="es-MX" b="1" dirty="0"/>
              <a:t>"</a:t>
            </a:r>
            <a:r>
              <a:rPr lang="es-MX" b="1" dirty="0" smtClean="0"/>
              <a:t>Naranja“</a:t>
            </a:r>
          </a:p>
          <a:p>
            <a:endParaRPr lang="es-MX" b="1" dirty="0"/>
          </a:p>
          <a:p>
            <a:r>
              <a:rPr lang="es-MX" b="1" dirty="0" smtClean="0"/>
              <a:t>4. Evaluación</a:t>
            </a:r>
          </a:p>
          <a:p>
            <a:endParaRPr lang="es-MX" b="1" dirty="0"/>
          </a:p>
          <a:p>
            <a:r>
              <a:rPr lang="es-MX" dirty="0"/>
              <a:t>Se prueba el modelo con muchos ejemplos nuevos para ver </a:t>
            </a:r>
            <a:r>
              <a:rPr lang="es-MX" b="1" dirty="0"/>
              <a:t>cuán preciso es</a:t>
            </a:r>
            <a:r>
              <a:rPr lang="es-MX" dirty="0"/>
              <a:t>. Si acierta el 95% de las veces, decimos que tiene una </a:t>
            </a:r>
            <a:r>
              <a:rPr lang="es-MX" b="1" dirty="0"/>
              <a:t>precisión del 95</a:t>
            </a:r>
            <a:r>
              <a:rPr lang="es-MX" b="1" dirty="0" smtClean="0"/>
              <a:t>%</a:t>
            </a:r>
            <a:r>
              <a:rPr lang="es-MX" dirty="0" smtClean="0"/>
              <a:t>.</a:t>
            </a:r>
          </a:p>
          <a:p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93976241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AB946B"/>
      </a:accent1>
      <a:accent2>
        <a:srgbClr val="C04F32"/>
      </a:accent2>
      <a:accent3>
        <a:srgbClr val="DD8C3C"/>
      </a:accent3>
      <a:accent4>
        <a:srgbClr val="8E684C"/>
      </a:accent4>
      <a:accent5>
        <a:srgbClr val="CBAF62"/>
      </a:accent5>
      <a:accent6>
        <a:srgbClr val="803348"/>
      </a:accent6>
      <a:hlink>
        <a:srgbClr val="86724D"/>
      </a:hlink>
      <a:folHlink>
        <a:srgbClr val="B99E84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A2BEDC8B-F191-493B-BA33-0F4F800A89D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75</TotalTime>
  <Words>756</Words>
  <Application>Microsoft Office PowerPoint</Application>
  <PresentationFormat>Panorámica</PresentationFormat>
  <Paragraphs>82</Paragraphs>
  <Slides>8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8</vt:i4>
      </vt:variant>
    </vt:vector>
  </HeadingPairs>
  <TitlesOfParts>
    <vt:vector size="11" baseType="lpstr">
      <vt:lpstr>Arial</vt:lpstr>
      <vt:lpstr>Garamond</vt:lpstr>
      <vt:lpstr>Orgánico</vt:lpstr>
      <vt:lpstr>QUE ES EL APRENDIZAJE AUTOMATICO</vt:lpstr>
      <vt:lpstr>¿Qué es el Aprendizaje Automático?</vt:lpstr>
      <vt:lpstr>Definición de Machine Learning (aprendizaje automático)</vt:lpstr>
      <vt:lpstr>Diferencia con la programación tradicional.</vt:lpstr>
      <vt:lpstr>Importancia de los datos para entrenar modelos.</vt:lpstr>
      <vt:lpstr>Importancia de los datos para entrenar modelos.</vt:lpstr>
      <vt:lpstr>Ejemplo práctico: cómo un modelo aprende a clasificar frutas.</vt:lpstr>
      <vt:lpstr>Ejemplo práctico: cómo un modelo aprende a clasificar frutas.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QUE ES EL APRENDIZAJE AUTOMATICO</dc:title>
  <dc:creator>Estudiante</dc:creator>
  <cp:lastModifiedBy>Estudiante</cp:lastModifiedBy>
  <cp:revision>8</cp:revision>
  <dcterms:created xsi:type="dcterms:W3CDTF">2025-09-15T22:44:58Z</dcterms:created>
  <dcterms:modified xsi:type="dcterms:W3CDTF">2025-09-16T00:24:23Z</dcterms:modified>
</cp:coreProperties>
</file>