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6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240656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lugins.cordova.io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encha.com/products/sencha-cmd/" TargetMode="External"/><Relationship Id="rId3" Type="http://schemas.openxmlformats.org/officeDocument/2006/relationships/hyperlink" Target="http://www.sencha.com/products/touch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eople.apache.org/~pmuellr/weinre/docs/lates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honegap.com/2012/05/09/phonegap-beliefs-goals-and-philosoph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514095">
              <a:defRPr sz="7040"/>
            </a:lvl1pPr>
          </a:lstStyle>
          <a:p>
            <a:pPr lvl="0">
              <a:defRPr sz="1800"/>
            </a:pPr>
            <a:r>
              <a:rPr sz="7040" dirty="0"/>
              <a:t>Desarrollo Híbrido: Introducción a Apache Cordova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617200" cy="210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endParaRPr sz="3500" dirty="0"/>
          </a:p>
          <a:p>
            <a:pPr lvl="0" algn="r">
              <a:defRPr sz="1800"/>
            </a:pPr>
            <a:r>
              <a:rPr sz="4800" b="1" dirty="0">
                <a:solidFill>
                  <a:srgbClr val="A6AAA9"/>
                </a:solidFill>
              </a:rPr>
              <a:t>Maximiliano Fierro</a:t>
            </a:r>
          </a:p>
          <a:p>
            <a:pPr lvl="0" algn="r">
              <a:defRPr sz="1800"/>
            </a:pPr>
            <a:r>
              <a:rPr sz="3500" dirty="0">
                <a:solidFill>
                  <a:srgbClr val="A6AAA9"/>
                </a:solidFill>
              </a:rPr>
              <a:t>@</a:t>
            </a:r>
            <a:r>
              <a:rPr sz="3500" dirty="0" smtClean="0">
                <a:solidFill>
                  <a:srgbClr val="A6AAA9"/>
                </a:solidFill>
              </a:rPr>
              <a:t>elmasse</a:t>
            </a:r>
            <a:endParaRPr lang="en-US" sz="3500" dirty="0" smtClean="0">
              <a:solidFill>
                <a:srgbClr val="A6AAA9"/>
              </a:solidFill>
            </a:endParaRPr>
          </a:p>
          <a:p>
            <a:pPr lvl="0" algn="r">
              <a:defRPr sz="1800"/>
            </a:pPr>
            <a:r>
              <a:rPr lang="en-US" sz="3500" b="1" dirty="0" err="1" smtClean="0">
                <a:solidFill>
                  <a:srgbClr val="A6AAA9"/>
                </a:solidFill>
              </a:rPr>
              <a:t>github.com</a:t>
            </a:r>
            <a:r>
              <a:rPr lang="en-US" sz="3500" b="1" dirty="0" smtClean="0">
                <a:solidFill>
                  <a:srgbClr val="A6AAA9"/>
                </a:solidFill>
              </a:rPr>
              <a:t>/</a:t>
            </a:r>
            <a:r>
              <a:rPr lang="en-US" sz="3500" b="1" dirty="0" err="1" smtClean="0">
                <a:solidFill>
                  <a:srgbClr val="A6AAA9"/>
                </a:solidFill>
              </a:rPr>
              <a:t>elmasse</a:t>
            </a:r>
            <a:endParaRPr sz="3500" b="1" dirty="0">
              <a:solidFill>
                <a:srgbClr val="A6AAA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¿Cómo Funciona?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 dirty="0"/>
              <a:t>WebView:</a:t>
            </a:r>
            <a:r>
              <a:rPr sz="3600" dirty="0"/>
              <a:t> Una instancia nativa de un browser, o casi un browser, donde se ejecuta un archivo html (index.html por default)</a:t>
            </a:r>
          </a:p>
          <a:p>
            <a:pPr lvl="0">
              <a:defRPr sz="1800"/>
            </a:pPr>
            <a:r>
              <a:rPr sz="3600" b="1" dirty="0"/>
              <a:t>Bridge:</a:t>
            </a:r>
            <a:r>
              <a:rPr sz="3600" dirty="0"/>
              <a:t> Un elemento accesible desde el objeto window (global) que hace la comunicación con el mundo nativo (</a:t>
            </a:r>
            <a:r>
              <a:rPr sz="3600" dirty="0" smtClean="0"/>
              <a:t>window.</a:t>
            </a:r>
            <a:r>
              <a:rPr lang="en-US" sz="3600" dirty="0" smtClean="0"/>
              <a:t>c</a:t>
            </a:r>
            <a:r>
              <a:rPr sz="3600" dirty="0" smtClean="0"/>
              <a:t>ordova</a:t>
            </a:r>
            <a:r>
              <a:rPr sz="3600" dirty="0"/>
              <a:t>).</a:t>
            </a:r>
          </a:p>
          <a:p>
            <a:pPr lvl="0">
              <a:defRPr sz="1800"/>
            </a:pPr>
            <a:r>
              <a:rPr sz="3600" b="1" dirty="0"/>
              <a:t>Plugins:</a:t>
            </a:r>
            <a:r>
              <a:rPr sz="3600" dirty="0"/>
              <a:t> Cada API se expone en forma de plugin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Una aplicación Cordova depende un archivo de </a:t>
            </a:r>
            <a:r>
              <a:rPr sz="3600" b="1"/>
              <a:t>configuracion</a:t>
            </a:r>
            <a:r>
              <a:rPr sz="3600"/>
              <a:t> - config.xml - que adhiere a la especificación de W3C "</a:t>
            </a:r>
            <a:r>
              <a:rPr sz="3600" b="1"/>
              <a:t>Packaged Web App</a:t>
            </a:r>
            <a:r>
              <a:rPr sz="3600"/>
              <a:t>"  o "Widget"</a:t>
            </a:r>
          </a:p>
          <a:p>
            <a:pPr lvl="0">
              <a:defRPr sz="1800"/>
            </a:pPr>
            <a:r>
              <a:rPr sz="3600"/>
              <a:t>Cuando se inicia la aplicación, se ejecuta la WebView nativa para cargar el index.html</a:t>
            </a:r>
          </a:p>
          <a:p>
            <a:pPr lvl="0">
              <a:defRPr sz="1800"/>
            </a:pPr>
            <a:r>
              <a:rPr sz="3600"/>
              <a:t>A través del sistema de plugins se realiza la comunicación entre JavaScript y el entorno nativo.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Instalación / Pre-Requisitos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lvl="0" indent="-240030" defTabSz="315468">
              <a:spcBef>
                <a:spcPts val="2200"/>
              </a:spcBef>
              <a:defRPr sz="1800"/>
            </a:pPr>
            <a:r>
              <a:rPr sz="1944" b="1"/>
              <a:t>Plataformas soportadas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iOS (Mac)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Amazon Fire OS (Mac, Linux, Windows)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Android (Mac, Linux, Windows)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BlackBerry 10 (Mac, Linux, Windows)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Windows Phone 8 (Windows)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Windows (Windows)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Firefox OS (Mac, Linux, Windows)</a:t>
            </a:r>
          </a:p>
          <a:p>
            <a:pPr marL="240030" lvl="0" indent="-240030" defTabSz="315468">
              <a:spcBef>
                <a:spcPts val="2200"/>
              </a:spcBef>
              <a:defRPr sz="1800"/>
            </a:pPr>
            <a:r>
              <a:rPr sz="1944" b="1"/>
              <a:t>Cordova CLI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NodeJS</a:t>
            </a:r>
          </a:p>
          <a:p>
            <a:pPr marL="480060" lvl="1" indent="-240030" defTabSz="315468">
              <a:spcBef>
                <a:spcPts val="2200"/>
              </a:spcBef>
              <a:defRPr sz="1800"/>
            </a:pPr>
            <a:r>
              <a:rPr sz="1944"/>
              <a:t>Cliente git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Instalación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OS X / Linux</a:t>
            </a:r>
          </a:p>
          <a:p>
            <a:pPr lvl="1">
              <a:defRPr sz="1800"/>
            </a:pPr>
            <a:r>
              <a:rPr sz="3600"/>
              <a:t>sudo npm install -g cordova</a:t>
            </a:r>
          </a:p>
          <a:p>
            <a:pPr lvl="0">
              <a:defRPr sz="1800"/>
            </a:pPr>
            <a:r>
              <a:rPr sz="3600"/>
              <a:t>Windows</a:t>
            </a:r>
          </a:p>
          <a:p>
            <a:pPr lvl="1">
              <a:defRPr sz="1800"/>
            </a:pPr>
            <a:r>
              <a:rPr sz="3600"/>
              <a:t>npm install -g cordova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Cordova CLI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Cordova Command Line Interface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Crear &amp; Deployar Aplicaciones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Cordova </a:t>
            </a:r>
            <a:r>
              <a:rPr sz="3600" b="1"/>
              <a:t>CLI</a:t>
            </a:r>
            <a:r>
              <a:rPr sz="3600"/>
              <a:t> nos permite </a:t>
            </a:r>
            <a:r>
              <a:rPr sz="3600" b="1"/>
              <a:t>generar</a:t>
            </a:r>
            <a:r>
              <a:rPr sz="3600"/>
              <a:t> una aplicación Cordova, agregar </a:t>
            </a:r>
            <a:r>
              <a:rPr sz="3600" b="1"/>
              <a:t>plugins</a:t>
            </a:r>
            <a:r>
              <a:rPr sz="3600"/>
              <a:t>, generar el proyecto especifico para cada plataforma y </a:t>
            </a:r>
            <a:r>
              <a:rPr sz="3600" b="1"/>
              <a:t>ejecutar</a:t>
            </a:r>
            <a:r>
              <a:rPr sz="3600"/>
              <a:t> la aplicación en un </a:t>
            </a:r>
            <a:r>
              <a:rPr sz="3600" b="1"/>
              <a:t>emulador</a:t>
            </a:r>
            <a:r>
              <a:rPr sz="3600"/>
              <a:t> o un </a:t>
            </a:r>
            <a:r>
              <a:rPr sz="3600" b="1"/>
              <a:t>dispositivo</a:t>
            </a:r>
            <a:r>
              <a:rPr sz="3600"/>
              <a:t>.</a:t>
            </a:r>
          </a:p>
          <a:p>
            <a:pPr lvl="0">
              <a:defRPr sz="1800"/>
            </a:pPr>
            <a:r>
              <a:rPr sz="3600"/>
              <a:t>Hay ciertas condiciones que debemos tener en cuenta; por ejemplo en el caso de desarrollar para </a:t>
            </a:r>
            <a:r>
              <a:rPr sz="3600" b="1"/>
              <a:t>iOS</a:t>
            </a:r>
            <a:r>
              <a:rPr sz="3600"/>
              <a:t>, vamos a necesitar tener instalado </a:t>
            </a:r>
            <a:r>
              <a:rPr sz="3600" b="1"/>
              <a:t>XCode</a:t>
            </a:r>
            <a:r>
              <a:rPr sz="3600"/>
              <a:t>. En el caso de </a:t>
            </a:r>
            <a:r>
              <a:rPr sz="3600" b="1"/>
              <a:t>Android</a:t>
            </a:r>
            <a:r>
              <a:rPr sz="3600"/>
              <a:t> debemos contar previamente con Android Development Toolkit (</a:t>
            </a:r>
            <a:r>
              <a:rPr sz="3600" b="1"/>
              <a:t>ADT</a:t>
            </a:r>
            <a:r>
              <a:rPr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"Hola LaPlataJS"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Crear una nueva aplicación: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/>
              <a:t>cordova create {dir} {app-id} {app-name}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El segundo y tercer parametro son opcionales 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En nuestro caso vamos a llamar a la app </a:t>
            </a:r>
            <a:r>
              <a:rPr sz="2772" b="1"/>
              <a:t>HolaLP</a:t>
            </a:r>
            <a:r>
              <a:rPr sz="2772"/>
              <a:t> y queremos que la genere en un directorio con el mismo nombre.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El {app-id} es solo un identificador que utilizamos y puede ser cualquier cosa. Usualmente se utiliza el estilo de dominio reverso (como en los paquetes de Java por ejemplo). En este caso: </a:t>
            </a:r>
            <a:r>
              <a:rPr sz="2772" b="1"/>
              <a:t>io.cordova.holalp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 b="1"/>
              <a:t>cordova create HolaLP com.laplatajs.holalp HolaLP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Agregar la/s Platforma/s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cordova platform add {platform}</a:t>
            </a:r>
          </a:p>
          <a:p>
            <a:pPr lvl="0">
              <a:defRPr sz="1800"/>
            </a:pPr>
            <a:r>
              <a:rPr sz="3600"/>
              <a:t>Una vez que se genera la carpeta HolaLP tenemos que definir que plataformas vamos a utilizar. En este caso vamos a agregar </a:t>
            </a:r>
            <a:r>
              <a:rPr sz="3600" b="1"/>
              <a:t>ios</a:t>
            </a:r>
            <a:r>
              <a:rPr sz="3600"/>
              <a:t> y </a:t>
            </a:r>
            <a:r>
              <a:rPr sz="3600" b="1"/>
              <a:t>android</a:t>
            </a:r>
            <a:endParaRPr sz="3600"/>
          </a:p>
          <a:p>
            <a:pPr lvl="1">
              <a:defRPr sz="1800"/>
            </a:pPr>
            <a:r>
              <a:rPr sz="3600"/>
              <a:t>cd HolaLP</a:t>
            </a:r>
          </a:p>
          <a:p>
            <a:pPr lvl="1">
              <a:defRPr sz="1800"/>
            </a:pPr>
            <a:r>
              <a:rPr sz="3600" b="1"/>
              <a:t>cordova platform add ios</a:t>
            </a:r>
          </a:p>
          <a:p>
            <a:pPr lvl="1">
              <a:defRPr sz="1800"/>
            </a:pPr>
            <a:r>
              <a:rPr sz="3600" b="1"/>
              <a:t>cordova platform add android</a:t>
            </a:r>
          </a:p>
        </p:txBody>
      </p:sp>
      <p:sp>
        <p:nvSpPr>
          <p:cNvPr id="81" name="Shape 81"/>
          <p:cNvSpPr/>
          <p:nvPr/>
        </p:nvSpPr>
        <p:spPr>
          <a:xfrm>
            <a:off x="958596" y="9036049"/>
            <a:ext cx="114554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pPr lvl="0">
              <a:defRPr sz="1800"/>
            </a:pPr>
            <a:r>
              <a:rPr sz="1600"/>
              <a:t>Todos los comandos de aqui en mas se asumen ejecutando desde el directorio HolaLP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 vemos dentro de la carpeta HolaLP vamos a encontrar una carpeta platforms. Dentro de ella vamos a tener los proyectos para cada plataforma:</a:t>
            </a:r>
          </a:p>
          <a:p>
            <a:pPr lvl="1">
              <a:defRPr sz="1800"/>
            </a:pPr>
            <a:r>
              <a:rPr sz="3600"/>
              <a:t>HolaLP/platforms/ios: </a:t>
            </a:r>
            <a:r>
              <a:rPr sz="3600" b="1"/>
              <a:t>HolaLP.xcodeproj</a:t>
            </a:r>
            <a:r>
              <a:rPr sz="3600"/>
              <a:t> (Proyecto XCode)</a:t>
            </a:r>
          </a:p>
          <a:p>
            <a:pPr lvl="1">
              <a:defRPr sz="1800"/>
            </a:pPr>
            <a:r>
              <a:rPr sz="3600"/>
              <a:t>HolaLP/platforms/android: </a:t>
            </a:r>
            <a:r>
              <a:rPr sz="3600" b="1"/>
              <a:t>.project</a:t>
            </a:r>
            <a:r>
              <a:rPr sz="3600"/>
              <a:t> (Proyecto Eclipse)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Carpeta </a:t>
            </a:r>
            <a:r>
              <a:rPr sz="8000" b="1"/>
              <a:t>www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lvl="0" indent="-404495" defTabSz="531622">
              <a:spcBef>
                <a:spcPts val="3800"/>
              </a:spcBef>
              <a:defRPr sz="1800"/>
            </a:pPr>
            <a:r>
              <a:rPr sz="3276"/>
              <a:t>Dentro de nuestro proyecto vamos a encontrar una carpeta llamada </a:t>
            </a:r>
            <a:r>
              <a:rPr sz="3276" b="1"/>
              <a:t>www</a:t>
            </a:r>
            <a:r>
              <a:rPr sz="3276"/>
              <a:t>. Esta es la carpeta principal de nuestro desarrollo. Aqui vamos a colocar todo lo relacionado con nuestra aplicación que sea cross-platform (Web).</a:t>
            </a:r>
          </a:p>
          <a:p>
            <a:pPr marL="404495" lvl="0" indent="-404495" defTabSz="531622">
              <a:spcBef>
                <a:spcPts val="3800"/>
              </a:spcBef>
              <a:defRPr sz="1800"/>
            </a:pPr>
            <a:r>
              <a:rPr sz="3276"/>
              <a:t>Por defecto, vamos a encontrar un index.html que referencia un index.css y un index.js</a:t>
            </a:r>
          </a:p>
          <a:p>
            <a:pPr marL="404495" lvl="0" indent="-404495" defTabSz="531622">
              <a:spcBef>
                <a:spcPts val="3800"/>
              </a:spcBef>
              <a:defRPr sz="1800"/>
            </a:pPr>
            <a:r>
              <a:rPr sz="3276"/>
              <a:t>A modo de ejemplo sencillo, vamos a editar el index.html y vamos a cambiar el titulo de nuestra pantalla: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6350000"/>
            <a:ext cx="10464800" cy="2730500"/>
          </a:xfrm>
          <a:prstGeom prst="rect">
            <a:avLst/>
          </a:prstGeom>
        </p:spPr>
        <p:txBody>
          <a:bodyPr/>
          <a:lstStyle/>
          <a:p>
            <a:pPr lvl="0" defTabSz="514095">
              <a:defRPr sz="1800"/>
            </a:pPr>
            <a:r>
              <a:rPr sz="2816"/>
              <a:t>despegar.com</a:t>
            </a:r>
          </a:p>
          <a:p>
            <a:pPr lvl="0" defTabSz="514095">
              <a:defRPr sz="1800"/>
            </a:pPr>
            <a:r>
              <a:rPr sz="2816"/>
              <a:t>Sabre Holdings</a:t>
            </a:r>
          </a:p>
          <a:p>
            <a:pPr lvl="0" defTabSz="514095">
              <a:defRPr sz="1800"/>
            </a:pPr>
            <a:r>
              <a:rPr sz="2816"/>
              <a:t>Verizon Business</a:t>
            </a:r>
          </a:p>
          <a:p>
            <a:pPr lvl="0" defTabSz="514095">
              <a:defRPr sz="1800"/>
            </a:pPr>
            <a:r>
              <a:rPr sz="2816"/>
              <a:t>Synapsis</a:t>
            </a:r>
          </a:p>
          <a:p>
            <a:pPr lvl="0" defTabSz="514095">
              <a:defRPr sz="1800"/>
            </a:pPr>
            <a:r>
              <a:rPr sz="2816"/>
              <a:t>Cubika</a:t>
            </a:r>
          </a:p>
          <a:p>
            <a:pPr lvl="0" defTabSz="514095">
              <a:defRPr sz="1800"/>
            </a:pPr>
            <a:r>
              <a:rPr sz="2816"/>
              <a:t>...</a:t>
            </a:r>
          </a:p>
        </p:txBody>
      </p:sp>
      <p:sp>
        <p:nvSpPr>
          <p:cNvPr id="36" name="Shape 36"/>
          <p:cNvSpPr/>
          <p:nvPr/>
        </p:nvSpPr>
        <p:spPr>
          <a:xfrm flipV="1">
            <a:off x="3417138" y="6332457"/>
            <a:ext cx="6159512" cy="4843"/>
          </a:xfrm>
          <a:prstGeom prst="line">
            <a:avLst/>
          </a:prstGeom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37" name="sencha_logo_4c_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1135" y="2033295"/>
            <a:ext cx="7296166" cy="2930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lvl="0" indent="-324485" defTabSz="426466">
              <a:spcBef>
                <a:spcPts val="3000"/>
              </a:spcBef>
              <a:defRPr sz="1800"/>
            </a:pPr>
            <a:r>
              <a:rPr sz="2628"/>
              <a:t>En index.html linea 32 vamos a encontrar:</a:t>
            </a:r>
          </a:p>
          <a:p>
            <a:pPr marL="648970" lvl="1" indent="-324485" defTabSz="426466">
              <a:spcBef>
                <a:spcPts val="3000"/>
              </a:spcBef>
              <a:defRPr sz="1800"/>
            </a:pPr>
            <a:r>
              <a:rPr sz="2628"/>
              <a:t>&lt;h1&gt;Apache Cordova&lt;/h1&gt;</a:t>
            </a:r>
          </a:p>
          <a:p>
            <a:pPr marL="324485" lvl="0" indent="-324485" defTabSz="426466">
              <a:spcBef>
                <a:spcPts val="3000"/>
              </a:spcBef>
              <a:defRPr sz="1800"/>
            </a:pPr>
            <a:r>
              <a:rPr sz="2628"/>
              <a:t>Simplemente lo cambiamos por el siguiente texto y guardamos el archivo:</a:t>
            </a:r>
          </a:p>
          <a:p>
            <a:pPr marL="648970" lvl="1" indent="-324485" defTabSz="426466">
              <a:spcBef>
                <a:spcPts val="3000"/>
              </a:spcBef>
              <a:defRPr sz="1800"/>
            </a:pPr>
            <a:r>
              <a:rPr sz="2628"/>
              <a:t>&lt;h1&gt;Hola LaPlataJS&lt;/h1&gt;</a:t>
            </a:r>
          </a:p>
          <a:p>
            <a:pPr marL="324485" lvl="0" indent="-324485" defTabSz="426466">
              <a:spcBef>
                <a:spcPts val="3000"/>
              </a:spcBef>
              <a:defRPr sz="1800"/>
            </a:pPr>
            <a:r>
              <a:rPr sz="2628"/>
              <a:t>Ahora podemos buildear y correr la aplicación:</a:t>
            </a:r>
          </a:p>
          <a:p>
            <a:pPr marL="648970" lvl="1" indent="-324485" defTabSz="426466">
              <a:spcBef>
                <a:spcPts val="3000"/>
              </a:spcBef>
              <a:defRPr sz="1800"/>
            </a:pPr>
            <a:r>
              <a:rPr sz="2628" b="1"/>
              <a:t>cordova build</a:t>
            </a:r>
          </a:p>
          <a:p>
            <a:pPr marL="324485" lvl="0" indent="-324485" defTabSz="426466">
              <a:spcBef>
                <a:spcPts val="3000"/>
              </a:spcBef>
              <a:defRPr sz="1800"/>
            </a:pPr>
            <a:r>
              <a:rPr sz="2628"/>
              <a:t>Esto nos va a buildear todas las plataformas que hayamos definido. Para buildear una en especial solo tenemos que decirle al comando que plataforma:</a:t>
            </a:r>
          </a:p>
          <a:p>
            <a:pPr marL="648970" lvl="1" indent="-324485" defTabSz="426466">
              <a:spcBef>
                <a:spcPts val="3000"/>
              </a:spcBef>
              <a:defRPr sz="1800"/>
            </a:pPr>
            <a:r>
              <a:rPr sz="2628" b="1"/>
              <a:t>cordova build ios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Ejecutar la Aplicación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lvl="0" indent="-328929" defTabSz="432308">
              <a:spcBef>
                <a:spcPts val="3100"/>
              </a:spcBef>
              <a:defRPr sz="1800"/>
            </a:pPr>
            <a:r>
              <a:rPr sz="2664"/>
              <a:t>Ahora que nuestro proyecto esta buildeado, podemos verlo en acción. Podemos ejecutar el siguiente comando para correr la aplicación. </a:t>
            </a:r>
          </a:p>
          <a:p>
            <a:pPr marL="657859" lvl="1" indent="-328929" defTabSz="432308">
              <a:spcBef>
                <a:spcPts val="3100"/>
              </a:spcBef>
              <a:defRPr sz="1800"/>
            </a:pPr>
            <a:r>
              <a:rPr sz="2664" b="1"/>
              <a:t>cordova run ios</a:t>
            </a:r>
          </a:p>
          <a:p>
            <a:pPr marL="328929" lvl="0" indent="-328929" defTabSz="432308">
              <a:spcBef>
                <a:spcPts val="3100"/>
              </a:spcBef>
              <a:defRPr sz="1800"/>
            </a:pPr>
            <a:r>
              <a:rPr sz="2664"/>
              <a:t>Si no tenemos un dispositivo conectado a la máquina, intentará usar algunos de los emuladores.</a:t>
            </a:r>
          </a:p>
          <a:p>
            <a:pPr marL="657859" lvl="1" indent="-328929" defTabSz="432308">
              <a:spcBef>
                <a:spcPts val="3100"/>
              </a:spcBef>
              <a:defRPr sz="1800"/>
            </a:pPr>
            <a:r>
              <a:rPr sz="2664" b="1"/>
              <a:t>Nota sobre iOS: </a:t>
            </a:r>
            <a:r>
              <a:rPr sz="2664"/>
              <a:t>Previamente a ejecutar el comando, para iOS necesitamos tener instalados dos módulos de node para poder deployar sin necesidad de abrir el XCode:</a:t>
            </a:r>
          </a:p>
          <a:p>
            <a:pPr marL="986790" lvl="2" indent="-328929" defTabSz="432308">
              <a:spcBef>
                <a:spcPts val="3100"/>
              </a:spcBef>
              <a:defRPr sz="1800"/>
            </a:pPr>
            <a:r>
              <a:rPr sz="2664"/>
              <a:t>sudo npm install - g ios-deploy</a:t>
            </a:r>
          </a:p>
          <a:p>
            <a:pPr marL="986790" lvl="2" indent="-328929" defTabSz="432308">
              <a:spcBef>
                <a:spcPts val="3100"/>
              </a:spcBef>
              <a:defRPr sz="1800"/>
            </a:pPr>
            <a:r>
              <a:rPr sz="2664"/>
              <a:t>sudo npm install -g ios-sim</a:t>
            </a:r>
            <a:r>
              <a:rPr sz="2664" b="1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Plugins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Agregar un nuevo plugin</a:t>
            </a:r>
          </a:p>
          <a:p>
            <a:pPr lvl="1">
              <a:defRPr sz="1800"/>
            </a:pPr>
            <a:r>
              <a:rPr sz="3600"/>
              <a:t>cordova plugin add {plugin}</a:t>
            </a:r>
          </a:p>
          <a:p>
            <a:pPr lvl="0">
              <a:defRPr sz="1800"/>
            </a:pPr>
            <a:r>
              <a:rPr sz="3600"/>
              <a:t>Listado de plugins oficiales de Apache:</a:t>
            </a:r>
          </a:p>
          <a:p>
            <a:pPr lvl="1">
              <a:defRPr sz="1800"/>
            </a:pPr>
            <a:r>
              <a:rPr sz="3600" u="sng">
                <a:hlinkClick r:id="rId2"/>
              </a:rPr>
              <a:t>http://plugins.cordova.io/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952500" y="2997200"/>
            <a:ext cx="11099800" cy="5486400"/>
          </a:xfrm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Plugin Device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 b="1"/>
              <a:t>cordova plugin add org.apache.cordova.device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Una vez que obtenemos el evento "deviceready" podemos tener acceso a la información de dispositivo a través de la variable </a:t>
            </a:r>
            <a:r>
              <a:rPr sz="2772" b="1"/>
              <a:t>device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 b="1"/>
              <a:t>device.platform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 b="1"/>
              <a:t>device.version</a:t>
            </a:r>
          </a:p>
          <a:p>
            <a:pPr marL="684529" lvl="1" indent="-342264" defTabSz="449833">
              <a:spcBef>
                <a:spcPts val="3200"/>
              </a:spcBef>
              <a:defRPr sz="1800"/>
            </a:pPr>
            <a:r>
              <a:rPr sz="2772" b="1"/>
              <a:t>device.cordova</a:t>
            </a:r>
          </a:p>
        </p:txBody>
      </p:sp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Ejemplo: Usando el Plugin Device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Cordova + Sencha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Una App en 5 minutos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Sencha Cmd</a:t>
            </a:r>
          </a:p>
          <a:p>
            <a:pPr marL="753180" lvl="1" indent="-308680">
              <a:defRPr sz="1800"/>
            </a:pPr>
            <a:r>
              <a:rPr sz="2500" u="sng">
                <a:hlinkClick r:id="rId2"/>
              </a:rPr>
              <a:t>http://www.sencha.com/products/sencha-cmd/</a:t>
            </a:r>
            <a:endParaRPr sz="2500"/>
          </a:p>
          <a:p>
            <a:pPr lvl="0">
              <a:defRPr sz="1800"/>
            </a:pPr>
            <a:r>
              <a:rPr sz="3600"/>
              <a:t>Sencha Touch</a:t>
            </a:r>
          </a:p>
          <a:p>
            <a:pPr marL="753180" lvl="1" indent="-308680">
              <a:defRPr sz="1800"/>
            </a:pPr>
            <a:r>
              <a:rPr sz="2500" u="sng">
                <a:hlinkClick r:id="rId3"/>
              </a:rPr>
              <a:t>http://www.sencha.com/products/touch/</a:t>
            </a:r>
            <a:endParaRPr sz="2500"/>
          </a:p>
          <a:p>
            <a:pPr lvl="0">
              <a:defRPr sz="1800"/>
            </a:pPr>
            <a:r>
              <a:rPr sz="3600"/>
              <a:t>Cordova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Debugging?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9937">
              <a:defRPr sz="1800"/>
            </a:pPr>
            <a:r>
              <a:rPr sz="2848"/>
              <a:t>Remote Web Inspector (iOS 6+, Android 4.4+)</a:t>
            </a:r>
          </a:p>
          <a:p>
            <a:pPr lvl="0" defTabSz="519937">
              <a:defRPr sz="1800"/>
            </a:pPr>
            <a:r>
              <a:rPr sz="2848"/>
              <a:t>Weinre (</a:t>
            </a:r>
            <a:r>
              <a:rPr sz="2848" u="sng">
                <a:hlinkClick r:id="rId2"/>
              </a:rPr>
              <a:t>https://people.apache.org/~pmuellr/weinre/docs/latest/</a:t>
            </a:r>
            <a:r>
              <a:rPr sz="2848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Otros Ejemplos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PDF Viewer: Es una aplicación sencilla que solo empaqueta el código JS.</a:t>
            </a:r>
          </a:p>
          <a:p>
            <a:pPr lvl="0">
              <a:defRPr sz="1800"/>
            </a:pPr>
            <a:r>
              <a:rPr sz="3600"/>
              <a:t>AuthPoC: Es una PoC que utiliza el plugin  ChildBrowser para simular un escenario de autenticación.</a:t>
            </a:r>
          </a:p>
          <a:p>
            <a:pPr lvl="0">
              <a:defRPr sz="1800"/>
            </a:pPr>
            <a:r>
              <a:rPr sz="3600"/>
              <a:t>Sencha Connect: Aplicación para iOS que permite configurar una cuenta de SIP (Session Initiation Protocol  - VoiceIP) a través de un cordova custom plugin que utiliza una librería escrita C (PJSIP)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574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twitter: </a:t>
            </a:r>
            <a:r>
              <a:rPr sz="8000" b="1"/>
              <a:t>@elmasse</a:t>
            </a:r>
            <a:endParaRPr sz="8000"/>
          </a:p>
          <a:p>
            <a:pPr lvl="0">
              <a:defRPr sz="1800"/>
            </a:pPr>
            <a:r>
              <a:rPr sz="8000"/>
              <a:t>github.com/</a:t>
            </a:r>
            <a:r>
              <a:rPr sz="8000" b="1"/>
              <a:t>elmasse</a:t>
            </a:r>
            <a:endParaRPr sz="8000"/>
          </a:p>
          <a:p>
            <a:pPr lvl="0">
              <a:defRPr sz="1800"/>
            </a:pPr>
            <a:r>
              <a:rPr sz="8000" b="1"/>
              <a:t>elmasse</a:t>
            </a:r>
            <a:r>
              <a:rPr sz="8000"/>
              <a:t>@gmail.com</a:t>
            </a:r>
          </a:p>
        </p:txBody>
      </p:sp>
      <p:sp>
        <p:nvSpPr>
          <p:cNvPr id="111" name="Shape 111"/>
          <p:cNvSpPr/>
          <p:nvPr/>
        </p:nvSpPr>
        <p:spPr>
          <a:xfrm>
            <a:off x="1270000" y="1003300"/>
            <a:ext cx="104648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/>
            </a:pPr>
            <a:r>
              <a:rPr sz="8000" b="1"/>
              <a:t>Gracias!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¿Qué es Desarollo Híbrido?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Apache Cordova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¿Cómo Funciona?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Instalación &amp; Pre-Requisitos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Cordova CLI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"Hola LaPlataJS"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Plugins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Otros Ejemplos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80"/>
              <a:t>¿Qué es Desarrollo Híbrido?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Combinación de Tecnologías</a:t>
            </a:r>
          </a:p>
          <a:p>
            <a:pPr lvl="0">
              <a:defRPr sz="1800"/>
            </a:pPr>
            <a:r>
              <a:rPr sz="3600"/>
              <a:t>Web (JS, CSS, HTML) como principal plataforma de desarrollo.</a:t>
            </a:r>
          </a:p>
          <a:p>
            <a:pPr lvl="0">
              <a:defRPr sz="1800"/>
            </a:pPr>
            <a:r>
              <a:rPr sz="3600"/>
              <a:t>Nativo. Cada plataforma provee su propio SDK (Java, Objective-C/Swift, C/C++, Qt, .Net, etc). </a:t>
            </a:r>
          </a:p>
          <a:p>
            <a:pPr lvl="0">
              <a:defRPr sz="1800"/>
            </a:pPr>
            <a:r>
              <a:rPr sz="3600"/>
              <a:t>Una aplicación híbrida es una aplicación nativa que ejecuta una aplicación web.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PhoneGap / Cordova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PhoneGap nació a mediados del 2008. Desarrollado por una empresa Canadiense llamada Nitobi.</a:t>
            </a:r>
          </a:p>
          <a:p>
            <a:pPr lvl="0">
              <a:defRPr sz="1800"/>
            </a:pPr>
            <a:r>
              <a:rPr sz="3600"/>
              <a:t>En 2011 PhoneGap es donado a la Apache Software Fundation bajo el nombre de Cordova</a:t>
            </a:r>
          </a:p>
          <a:p>
            <a:pPr lvl="0">
              <a:defRPr sz="1800"/>
            </a:pPr>
            <a:r>
              <a:rPr sz="3600"/>
              <a:t>PhoneGap es hoy en día un "fork" de Cordova.</a:t>
            </a:r>
          </a:p>
          <a:p>
            <a:pPr lvl="0">
              <a:defRPr sz="1800"/>
            </a:pPr>
            <a:r>
              <a:rPr sz="3600"/>
              <a:t>Ambos son Free y Open Source.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Apache Cordova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Conjunto de APIs para acceder a funcionalidad Nativa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Cámara, GPS, Acelerómetro, Contactos, Estado de Batería, etc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GPS, Cámara, Acelerómetro ...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¿No están disponibles en el Navegador?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514095">
              <a:defRPr sz="7040"/>
            </a:lvl1pPr>
          </a:lstStyle>
          <a:p>
            <a:pPr lvl="0">
              <a:defRPr sz="1800"/>
            </a:pPr>
            <a:r>
              <a:rPr sz="7040"/>
              <a:t>"El Objetivo Final de PhoneGap (Cordova) es dejar de existir"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 defTabSz="443991">
              <a:defRPr sz="1800"/>
            </a:pPr>
            <a:r>
              <a:rPr sz="2432"/>
              <a:t>Brian Le Roux</a:t>
            </a:r>
          </a:p>
          <a:p>
            <a:pPr lvl="0" algn="r" defTabSz="443991">
              <a:defRPr sz="1800"/>
            </a:pPr>
            <a:r>
              <a:rPr sz="2432" u="sng">
                <a:hlinkClick r:id="rId2"/>
              </a:rPr>
              <a:t>http://phonegap.com/2012/05/09/phonegap-beliefs-goals-and-philosophy/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1198</Words>
  <Application>Microsoft Macintosh PowerPoint</Application>
  <PresentationFormat>Custom</PresentationFormat>
  <Paragraphs>133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White</vt:lpstr>
      <vt:lpstr>Desarrollo Híbrido: Introducción a Apache Cordova</vt:lpstr>
      <vt:lpstr>PowerPoint Presentation</vt:lpstr>
      <vt:lpstr>Agenda</vt:lpstr>
      <vt:lpstr>¿Qué es Desarrollo Híbrido?</vt:lpstr>
      <vt:lpstr>PhoneGap / Cordova</vt:lpstr>
      <vt:lpstr>Apache Cordova</vt:lpstr>
      <vt:lpstr>Conjunto de APIs para acceder a funcionalidad Nativa</vt:lpstr>
      <vt:lpstr>GPS, Cámara, Acelerómetro ...</vt:lpstr>
      <vt:lpstr>"El Objetivo Final de PhoneGap (Cordova) es dejar de existir"</vt:lpstr>
      <vt:lpstr>¿Cómo Funciona?</vt:lpstr>
      <vt:lpstr>PowerPoint Presentation</vt:lpstr>
      <vt:lpstr>Instalación / Pre-Requisitos</vt:lpstr>
      <vt:lpstr>Instalación</vt:lpstr>
      <vt:lpstr>Cordova CLI</vt:lpstr>
      <vt:lpstr>Crear &amp; Deployar Aplicaciones</vt:lpstr>
      <vt:lpstr>"Hola LaPlataJS"</vt:lpstr>
      <vt:lpstr>Agregar la/s Platforma/s</vt:lpstr>
      <vt:lpstr>PowerPoint Presentation</vt:lpstr>
      <vt:lpstr>Carpeta www</vt:lpstr>
      <vt:lpstr>PowerPoint Presentation</vt:lpstr>
      <vt:lpstr>Ejecutar la Aplicación</vt:lpstr>
      <vt:lpstr>Plugins</vt:lpstr>
      <vt:lpstr>Ejemplo: Usando el Plugin Device</vt:lpstr>
      <vt:lpstr>Cordova + Sencha</vt:lpstr>
      <vt:lpstr>Una App en 5 minutos</vt:lpstr>
      <vt:lpstr>Debugging?</vt:lpstr>
      <vt:lpstr>Otros Ejemplos</vt:lpstr>
      <vt:lpstr>twitter: @elmasse github.com/elmasse elmasse@gmail.com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Híbrido: Introducción a Apache Cordova</dc:title>
  <cp:lastModifiedBy>Maximiliano Fierro</cp:lastModifiedBy>
  <cp:revision>4</cp:revision>
  <dcterms:modified xsi:type="dcterms:W3CDTF">2014-10-31T15:28:12Z</dcterms:modified>
</cp:coreProperties>
</file>