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0" r:id="rId3"/>
    <p:sldId id="341" r:id="rId4"/>
    <p:sldId id="342" r:id="rId5"/>
    <p:sldId id="344" r:id="rId6"/>
    <p:sldId id="279" r:id="rId7"/>
    <p:sldId id="264" r:id="rId8"/>
    <p:sldId id="354" r:id="rId9"/>
    <p:sldId id="389" r:id="rId10"/>
    <p:sldId id="345" r:id="rId11"/>
    <p:sldId id="355" r:id="rId12"/>
    <p:sldId id="392" r:id="rId13"/>
    <p:sldId id="281" r:id="rId14"/>
    <p:sldId id="356" r:id="rId15"/>
    <p:sldId id="364" r:id="rId16"/>
    <p:sldId id="380" r:id="rId17"/>
    <p:sldId id="357" r:id="rId18"/>
    <p:sldId id="365" r:id="rId19"/>
    <p:sldId id="366" r:id="rId20"/>
    <p:sldId id="367" r:id="rId21"/>
    <p:sldId id="381" r:id="rId22"/>
    <p:sldId id="382" r:id="rId23"/>
    <p:sldId id="358" r:id="rId24"/>
    <p:sldId id="368" r:id="rId25"/>
    <p:sldId id="385" r:id="rId26"/>
    <p:sldId id="383" r:id="rId27"/>
    <p:sldId id="359" r:id="rId28"/>
    <p:sldId id="369" r:id="rId29"/>
    <p:sldId id="386" r:id="rId30"/>
    <p:sldId id="387" r:id="rId31"/>
    <p:sldId id="360" r:id="rId32"/>
    <p:sldId id="370" r:id="rId33"/>
    <p:sldId id="388" r:id="rId34"/>
    <p:sldId id="371" r:id="rId35"/>
    <p:sldId id="353" r:id="rId36"/>
    <p:sldId id="346" r:id="rId37"/>
    <p:sldId id="362" r:id="rId38"/>
    <p:sldId id="373" r:id="rId39"/>
    <p:sldId id="374" r:id="rId40"/>
    <p:sldId id="363" r:id="rId41"/>
    <p:sldId id="390" r:id="rId42"/>
    <p:sldId id="258" r:id="rId43"/>
    <p:sldId id="391" r:id="rId44"/>
  </p:sldIdLst>
  <p:sldSz cx="9144000" cy="5143500" type="screen16x9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30A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 autoAdjust="0"/>
    <p:restoredTop sz="82629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19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07480-AF16-422D-B3EC-CD4230A19ED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20844-4AF8-4E99-A9AB-2B90D91EB741}">
      <dgm:prSet phldrT="[Text]" custT="1"/>
      <dgm:spPr/>
      <dgm:t>
        <a:bodyPr/>
        <a:lstStyle/>
        <a:p>
          <a:r>
            <a:rPr lang="en-US" sz="2000" b="1" dirty="0">
              <a:latin typeface="Segoe UI" panose="020B0502040204020203" pitchFamily="34" charset="0"/>
              <a:cs typeface="Segoe UI" panose="020B0502040204020203" pitchFamily="34" charset="0"/>
            </a:rPr>
            <a:t>Project Management Processes</a:t>
          </a:r>
        </a:p>
      </dgm:t>
    </dgm:pt>
    <dgm:pt modelId="{7773106A-F73C-4473-BD4C-24AF598A7516}" type="parTrans" cxnId="{469EC5FB-C959-4580-A69B-61758AA8C9F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82093A-2E20-47D6-AFD3-F43771F30AAF}" type="sibTrans" cxnId="{469EC5FB-C959-4580-A69B-61758AA8C9F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18684BB-29EE-4BB8-82AA-6DB2D299E98C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Ensure effective flow of Project throughout its life cycle
Encompasses Tools &amp; techniques involved in applying skills &amp; capabilities</a:t>
          </a:r>
        </a:p>
      </dgm:t>
    </dgm:pt>
    <dgm:pt modelId="{22CF5BA7-78D6-4E43-B2DB-75C9CEA28E1A}" type="parTrans" cxnId="{EA0AAD2F-9191-4C42-AEFF-3C240764EF5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980577-D6EA-4B80-8413-5A6F0CC7D621}" type="sibTrans" cxnId="{EA0AAD2F-9191-4C42-AEFF-3C240764EF5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7708CA-263C-48FC-A1AB-507F3ED421FF}">
      <dgm:prSet phldrT="[Text]" custT="1"/>
      <dgm:spPr/>
      <dgm:t>
        <a:bodyPr/>
        <a:lstStyle/>
        <a:p>
          <a:r>
            <a:rPr lang="en-US" sz="2000" b="1" dirty="0">
              <a:latin typeface="Segoe UI" panose="020B0502040204020203" pitchFamily="34" charset="0"/>
              <a:cs typeface="Segoe UI" panose="020B0502040204020203" pitchFamily="34" charset="0"/>
            </a:rPr>
            <a:t>Product Oriented Processes</a:t>
          </a:r>
        </a:p>
      </dgm:t>
    </dgm:pt>
    <dgm:pt modelId="{E0B4538A-155B-4227-951F-591A94EEF5D3}" type="parTrans" cxnId="{0D9BFFA0-9405-4217-A281-CC94E5C2ABF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E6F5B9-8BBF-4009-80E4-C1421B24DB81}" type="sibTrans" cxnId="{0D9BFFA0-9405-4217-A281-CC94E5C2ABF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BB9212C-8B26-4FAC-B635-ADB7727227FD}">
      <dgm:prSet phldrT="[Text]" custT="1"/>
      <dgm:spPr/>
      <dgm:t>
        <a:bodyPr/>
        <a:lstStyle/>
        <a:p>
          <a:r>
            <a:rPr lang="en-US" sz="1800" dirty="0">
              <a:latin typeface="Segoe UI" panose="020B0502040204020203" pitchFamily="34" charset="0"/>
              <a:cs typeface="Segoe UI" panose="020B0502040204020203" pitchFamily="34" charset="0"/>
            </a:rPr>
            <a:t>Specify &amp; create projects product.
Defined by product life cycle and vary by application area as well as phases of the project life cycle</a:t>
          </a:r>
        </a:p>
      </dgm:t>
    </dgm:pt>
    <dgm:pt modelId="{52E51BC3-E25C-4D0E-9CBC-452D4458498A}" type="parTrans" cxnId="{FD12D835-FB26-4230-8C9C-2F411E6C416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B8A0A96-40E9-4157-A795-4CD8BE0399F5}" type="sibTrans" cxnId="{FD12D835-FB26-4230-8C9C-2F411E6C416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B6580D-7534-435B-8A4A-51F82CDE3B00}">
      <dgm:prSet phldrT="[Text]" custT="1"/>
      <dgm:spPr/>
      <dgm:t>
        <a:bodyPr/>
        <a:lstStyle/>
        <a:p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241213-7FA7-42A4-8DB5-722E069C58BD}" type="parTrans" cxnId="{AC4C43EC-27A8-4024-811D-A20B266109CD}">
      <dgm:prSet/>
      <dgm:spPr/>
      <dgm:t>
        <a:bodyPr/>
        <a:lstStyle/>
        <a:p>
          <a:endParaRPr lang="en-US"/>
        </a:p>
      </dgm:t>
    </dgm:pt>
    <dgm:pt modelId="{A675006E-272A-4267-A664-CDC4A5856C0A}" type="sibTrans" cxnId="{AC4C43EC-27A8-4024-811D-A20B266109CD}">
      <dgm:prSet/>
      <dgm:spPr/>
      <dgm:t>
        <a:bodyPr/>
        <a:lstStyle/>
        <a:p>
          <a:endParaRPr lang="en-US"/>
        </a:p>
      </dgm:t>
    </dgm:pt>
    <dgm:pt modelId="{46C391E3-55CB-456B-8A9F-477FBF02A322}">
      <dgm:prSet phldrT="[Text]" custT="1"/>
      <dgm:spPr/>
      <dgm:t>
        <a:bodyPr/>
        <a:lstStyle/>
        <a:p>
          <a:endParaRPr lang="en-US" sz="18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F5085A-ED23-40FF-84DC-F6B06E92C518}" type="parTrans" cxnId="{0D05EC71-B030-46FF-9EEE-B84ACD069360}">
      <dgm:prSet/>
      <dgm:spPr/>
      <dgm:t>
        <a:bodyPr/>
        <a:lstStyle/>
        <a:p>
          <a:endParaRPr lang="en-US"/>
        </a:p>
      </dgm:t>
    </dgm:pt>
    <dgm:pt modelId="{E1DC3675-00A2-4F46-8D37-F30005E3E5F1}" type="sibTrans" cxnId="{0D05EC71-B030-46FF-9EEE-B84ACD069360}">
      <dgm:prSet/>
      <dgm:spPr/>
      <dgm:t>
        <a:bodyPr/>
        <a:lstStyle/>
        <a:p>
          <a:endParaRPr lang="en-US"/>
        </a:p>
      </dgm:t>
    </dgm:pt>
    <dgm:pt modelId="{EFFCB780-31C6-4F94-8AD4-AE626782859F}" type="pres">
      <dgm:prSet presAssocID="{F1307480-AF16-422D-B3EC-CD4230A19EDD}" presName="linear" presStyleCnt="0">
        <dgm:presLayoutVars>
          <dgm:dir/>
          <dgm:animLvl val="lvl"/>
          <dgm:resizeHandles val="exact"/>
        </dgm:presLayoutVars>
      </dgm:prSet>
      <dgm:spPr/>
    </dgm:pt>
    <dgm:pt modelId="{7DBD83EE-C392-4F8D-85D4-54B8AA9A012F}" type="pres">
      <dgm:prSet presAssocID="{9BD20844-4AF8-4E99-A9AB-2B90D91EB741}" presName="parentLin" presStyleCnt="0"/>
      <dgm:spPr/>
    </dgm:pt>
    <dgm:pt modelId="{EAE28367-3267-42E7-AE31-C4C409622D61}" type="pres">
      <dgm:prSet presAssocID="{9BD20844-4AF8-4E99-A9AB-2B90D91EB741}" presName="parentLeftMargin" presStyleLbl="node1" presStyleIdx="0" presStyleCnt="2"/>
      <dgm:spPr/>
    </dgm:pt>
    <dgm:pt modelId="{DD98F981-9524-44E0-895D-28384D4E0D83}" type="pres">
      <dgm:prSet presAssocID="{9BD20844-4AF8-4E99-A9AB-2B90D91EB7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05D095-070C-4F4D-A265-898D14039ACE}" type="pres">
      <dgm:prSet presAssocID="{9BD20844-4AF8-4E99-A9AB-2B90D91EB741}" presName="negativeSpace" presStyleCnt="0"/>
      <dgm:spPr/>
    </dgm:pt>
    <dgm:pt modelId="{0127D658-F0C2-4E65-8FEE-1DF85A09B98A}" type="pres">
      <dgm:prSet presAssocID="{9BD20844-4AF8-4E99-A9AB-2B90D91EB741}" presName="childText" presStyleLbl="conFgAcc1" presStyleIdx="0" presStyleCnt="2">
        <dgm:presLayoutVars>
          <dgm:bulletEnabled val="1"/>
        </dgm:presLayoutVars>
      </dgm:prSet>
      <dgm:spPr/>
    </dgm:pt>
    <dgm:pt modelId="{6544DCA9-FF59-455E-8354-C138926CC04E}" type="pres">
      <dgm:prSet presAssocID="{FA82093A-2E20-47D6-AFD3-F43771F30AAF}" presName="spaceBetweenRectangles" presStyleCnt="0"/>
      <dgm:spPr/>
    </dgm:pt>
    <dgm:pt modelId="{B8A940F2-C5BB-4FCA-95E8-1D25DAE02BC3}" type="pres">
      <dgm:prSet presAssocID="{C17708CA-263C-48FC-A1AB-507F3ED421FF}" presName="parentLin" presStyleCnt="0"/>
      <dgm:spPr/>
    </dgm:pt>
    <dgm:pt modelId="{D6A8B2DD-DDED-49A4-9E8D-D27EE757BC9C}" type="pres">
      <dgm:prSet presAssocID="{C17708CA-263C-48FC-A1AB-507F3ED421FF}" presName="parentLeftMargin" presStyleLbl="node1" presStyleIdx="0" presStyleCnt="2"/>
      <dgm:spPr/>
    </dgm:pt>
    <dgm:pt modelId="{59F7DDAE-F940-426B-99C6-3D550F4E04CA}" type="pres">
      <dgm:prSet presAssocID="{C17708CA-263C-48FC-A1AB-507F3ED421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B749F5-9100-46E0-B105-38ABE0C9856F}" type="pres">
      <dgm:prSet presAssocID="{C17708CA-263C-48FC-A1AB-507F3ED421FF}" presName="negativeSpace" presStyleCnt="0"/>
      <dgm:spPr/>
    </dgm:pt>
    <dgm:pt modelId="{A13986A4-2EE4-49F5-8DD4-402C5F8BD0CB}" type="pres">
      <dgm:prSet presAssocID="{C17708CA-263C-48FC-A1AB-507F3ED421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CA0206-8626-4E10-9C43-7130B8927766}" type="presOf" srcId="{46C391E3-55CB-456B-8A9F-477FBF02A322}" destId="{A13986A4-2EE4-49F5-8DD4-402C5F8BD0CB}" srcOrd="0" destOrd="1" presId="urn:microsoft.com/office/officeart/2005/8/layout/list1"/>
    <dgm:cxn modelId="{EA0AAD2F-9191-4C42-AEFF-3C240764EF54}" srcId="{9BD20844-4AF8-4E99-A9AB-2B90D91EB741}" destId="{E18684BB-29EE-4BB8-82AA-6DB2D299E98C}" srcOrd="0" destOrd="0" parTransId="{22CF5BA7-78D6-4E43-B2DB-75C9CEA28E1A}" sibTransId="{D4980577-D6EA-4B80-8413-5A6F0CC7D621}"/>
    <dgm:cxn modelId="{FD12D835-FB26-4230-8C9C-2F411E6C4163}" srcId="{C17708CA-263C-48FC-A1AB-507F3ED421FF}" destId="{9BB9212C-8B26-4FAC-B635-ADB7727227FD}" srcOrd="0" destOrd="0" parTransId="{52E51BC3-E25C-4D0E-9CBC-452D4458498A}" sibTransId="{EB8A0A96-40E9-4157-A795-4CD8BE0399F5}"/>
    <dgm:cxn modelId="{3970125A-EDBD-4AE5-B05F-D576A594E42E}" type="presOf" srcId="{9BD20844-4AF8-4E99-A9AB-2B90D91EB741}" destId="{DD98F981-9524-44E0-895D-28384D4E0D83}" srcOrd="1" destOrd="0" presId="urn:microsoft.com/office/officeart/2005/8/layout/list1"/>
    <dgm:cxn modelId="{0D05EC71-B030-46FF-9EEE-B84ACD069360}" srcId="{C17708CA-263C-48FC-A1AB-507F3ED421FF}" destId="{46C391E3-55CB-456B-8A9F-477FBF02A322}" srcOrd="1" destOrd="0" parTransId="{87F5085A-ED23-40FF-84DC-F6B06E92C518}" sibTransId="{E1DC3675-00A2-4F46-8D37-F30005E3E5F1}"/>
    <dgm:cxn modelId="{DDC89974-4CB3-49CD-8F19-D620002BF19C}" type="presOf" srcId="{E18684BB-29EE-4BB8-82AA-6DB2D299E98C}" destId="{0127D658-F0C2-4E65-8FEE-1DF85A09B98A}" srcOrd="0" destOrd="0" presId="urn:microsoft.com/office/officeart/2005/8/layout/list1"/>
    <dgm:cxn modelId="{0D9BFFA0-9405-4217-A281-CC94E5C2ABF5}" srcId="{F1307480-AF16-422D-B3EC-CD4230A19EDD}" destId="{C17708CA-263C-48FC-A1AB-507F3ED421FF}" srcOrd="1" destOrd="0" parTransId="{E0B4538A-155B-4227-951F-591A94EEF5D3}" sibTransId="{2CE6F5B9-8BBF-4009-80E4-C1421B24DB81}"/>
    <dgm:cxn modelId="{8628EBB3-9A0C-4C04-BE7F-546BD9CBD37D}" type="presOf" srcId="{C17708CA-263C-48FC-A1AB-507F3ED421FF}" destId="{59F7DDAE-F940-426B-99C6-3D550F4E04CA}" srcOrd="1" destOrd="0" presId="urn:microsoft.com/office/officeart/2005/8/layout/list1"/>
    <dgm:cxn modelId="{745852C7-B8D9-495A-8602-C26352EC2BE4}" type="presOf" srcId="{9BB9212C-8B26-4FAC-B635-ADB7727227FD}" destId="{A13986A4-2EE4-49F5-8DD4-402C5F8BD0CB}" srcOrd="0" destOrd="0" presId="urn:microsoft.com/office/officeart/2005/8/layout/list1"/>
    <dgm:cxn modelId="{5A4CCECE-7407-4378-B336-B2C3E4938EAE}" type="presOf" srcId="{C17708CA-263C-48FC-A1AB-507F3ED421FF}" destId="{D6A8B2DD-DDED-49A4-9E8D-D27EE757BC9C}" srcOrd="0" destOrd="0" presId="urn:microsoft.com/office/officeart/2005/8/layout/list1"/>
    <dgm:cxn modelId="{0B1D74D8-2898-485F-B54E-C0196E37E5F5}" type="presOf" srcId="{F1307480-AF16-422D-B3EC-CD4230A19EDD}" destId="{EFFCB780-31C6-4F94-8AD4-AE626782859F}" srcOrd="0" destOrd="0" presId="urn:microsoft.com/office/officeart/2005/8/layout/list1"/>
    <dgm:cxn modelId="{8CC880EB-1E24-418F-85E8-1E7EA6596AD3}" type="presOf" srcId="{14B6580D-7534-435B-8A4A-51F82CDE3B00}" destId="{0127D658-F0C2-4E65-8FEE-1DF85A09B98A}" srcOrd="0" destOrd="1" presId="urn:microsoft.com/office/officeart/2005/8/layout/list1"/>
    <dgm:cxn modelId="{AC4C43EC-27A8-4024-811D-A20B266109CD}" srcId="{9BD20844-4AF8-4E99-A9AB-2B90D91EB741}" destId="{14B6580D-7534-435B-8A4A-51F82CDE3B00}" srcOrd="1" destOrd="0" parTransId="{BA241213-7FA7-42A4-8DB5-722E069C58BD}" sibTransId="{A675006E-272A-4267-A664-CDC4A5856C0A}"/>
    <dgm:cxn modelId="{2A467EEE-9869-4D5A-9877-1FF74FAA2082}" type="presOf" srcId="{9BD20844-4AF8-4E99-A9AB-2B90D91EB741}" destId="{EAE28367-3267-42E7-AE31-C4C409622D61}" srcOrd="0" destOrd="0" presId="urn:microsoft.com/office/officeart/2005/8/layout/list1"/>
    <dgm:cxn modelId="{469EC5FB-C959-4580-A69B-61758AA8C9F7}" srcId="{F1307480-AF16-422D-B3EC-CD4230A19EDD}" destId="{9BD20844-4AF8-4E99-A9AB-2B90D91EB741}" srcOrd="0" destOrd="0" parTransId="{7773106A-F73C-4473-BD4C-24AF598A7516}" sibTransId="{FA82093A-2E20-47D6-AFD3-F43771F30AAF}"/>
    <dgm:cxn modelId="{42FF0A0D-2E2F-4E71-AB08-F46AD723BAED}" type="presParOf" srcId="{EFFCB780-31C6-4F94-8AD4-AE626782859F}" destId="{7DBD83EE-C392-4F8D-85D4-54B8AA9A012F}" srcOrd="0" destOrd="0" presId="urn:microsoft.com/office/officeart/2005/8/layout/list1"/>
    <dgm:cxn modelId="{F13EA38C-8EE0-4A9A-B039-130779FB7FCC}" type="presParOf" srcId="{7DBD83EE-C392-4F8D-85D4-54B8AA9A012F}" destId="{EAE28367-3267-42E7-AE31-C4C409622D61}" srcOrd="0" destOrd="0" presId="urn:microsoft.com/office/officeart/2005/8/layout/list1"/>
    <dgm:cxn modelId="{134F98A0-E126-49B3-8E17-9B63A37A713E}" type="presParOf" srcId="{7DBD83EE-C392-4F8D-85D4-54B8AA9A012F}" destId="{DD98F981-9524-44E0-895D-28384D4E0D83}" srcOrd="1" destOrd="0" presId="urn:microsoft.com/office/officeart/2005/8/layout/list1"/>
    <dgm:cxn modelId="{F964D14D-AF97-4009-86E3-B7099B1F0D79}" type="presParOf" srcId="{EFFCB780-31C6-4F94-8AD4-AE626782859F}" destId="{6605D095-070C-4F4D-A265-898D14039ACE}" srcOrd="1" destOrd="0" presId="urn:microsoft.com/office/officeart/2005/8/layout/list1"/>
    <dgm:cxn modelId="{2B2A3360-CBAE-40FB-8915-83E711A31582}" type="presParOf" srcId="{EFFCB780-31C6-4F94-8AD4-AE626782859F}" destId="{0127D658-F0C2-4E65-8FEE-1DF85A09B98A}" srcOrd="2" destOrd="0" presId="urn:microsoft.com/office/officeart/2005/8/layout/list1"/>
    <dgm:cxn modelId="{55148EA8-BA65-4F03-9470-7F12A0ABF03F}" type="presParOf" srcId="{EFFCB780-31C6-4F94-8AD4-AE626782859F}" destId="{6544DCA9-FF59-455E-8354-C138926CC04E}" srcOrd="3" destOrd="0" presId="urn:microsoft.com/office/officeart/2005/8/layout/list1"/>
    <dgm:cxn modelId="{0A966D66-E83F-469A-AC17-D3F8252C5E2F}" type="presParOf" srcId="{EFFCB780-31C6-4F94-8AD4-AE626782859F}" destId="{B8A940F2-C5BB-4FCA-95E8-1D25DAE02BC3}" srcOrd="4" destOrd="0" presId="urn:microsoft.com/office/officeart/2005/8/layout/list1"/>
    <dgm:cxn modelId="{DAF5DDC7-B1DB-453C-935D-CC11A09B4474}" type="presParOf" srcId="{B8A940F2-C5BB-4FCA-95E8-1D25DAE02BC3}" destId="{D6A8B2DD-DDED-49A4-9E8D-D27EE757BC9C}" srcOrd="0" destOrd="0" presId="urn:microsoft.com/office/officeart/2005/8/layout/list1"/>
    <dgm:cxn modelId="{A1B3469A-B33E-400F-BA0A-24205D50827F}" type="presParOf" srcId="{B8A940F2-C5BB-4FCA-95E8-1D25DAE02BC3}" destId="{59F7DDAE-F940-426B-99C6-3D550F4E04CA}" srcOrd="1" destOrd="0" presId="urn:microsoft.com/office/officeart/2005/8/layout/list1"/>
    <dgm:cxn modelId="{2130D976-24E1-405E-A85C-671458C03DFA}" type="presParOf" srcId="{EFFCB780-31C6-4F94-8AD4-AE626782859F}" destId="{5DB749F5-9100-46E0-B105-38ABE0C9856F}" srcOrd="5" destOrd="0" presId="urn:microsoft.com/office/officeart/2005/8/layout/list1"/>
    <dgm:cxn modelId="{0BB4EF10-4AAF-4F99-9A9F-076302808563}" type="presParOf" srcId="{EFFCB780-31C6-4F94-8AD4-AE626782859F}" destId="{A13986A4-2EE4-49F5-8DD4-402C5F8BD0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6D979-9BB7-4A1F-A0C9-5864A313D2C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7C7C08-1D2E-4362-9351-C175BABCC224}">
      <dgm:prSet phldrT="[Text]" custT="1"/>
      <dgm:spPr/>
      <dgm:t>
        <a:bodyPr/>
        <a:lstStyle/>
        <a:p>
          <a:r>
            <a:rPr lang="en-US" sz="2200" dirty="0"/>
            <a:t>All process groups can be conducted in a each project phase.</a:t>
          </a:r>
          <a:endParaRPr lang="en-US" sz="2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A0193B-BE86-4AEF-935E-9B051A94B28A}" type="parTrans" cxnId="{93EFEDEA-FB65-4152-8ED6-8ABBD52C4CD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C18C4E-BC85-4D39-848A-A50669A849DD}" type="sibTrans" cxnId="{93EFEDEA-FB65-4152-8ED6-8ABBD52C4CD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09CCE8-5C62-4E12-80F0-035469386CD6}">
      <dgm:prSet phldrT="[Text]" custT="1"/>
      <dgm:spPr/>
      <dgm:t>
        <a:bodyPr/>
        <a:lstStyle/>
        <a:p>
          <a:r>
            <a:rPr lang="en-US" sz="2200" dirty="0"/>
            <a:t>It is not Project life cycle Phases</a:t>
          </a:r>
          <a:endParaRPr lang="en-US" sz="2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DDC63B-E053-45DA-84F5-39863DE3A873}" type="parTrans" cxnId="{A13CB60F-7985-45BA-927B-CC2F7226F3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94F85E-807C-4066-A83C-7531127B351F}" type="sibTrans" cxnId="{A13CB60F-7985-45BA-927B-CC2F7226F3F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2E264B-5A7F-4562-A4BA-3A75B06B291C}">
      <dgm:prSet phldrT="[Text]" custT="1"/>
      <dgm:spPr/>
      <dgm:t>
        <a:bodyPr/>
        <a:lstStyle/>
        <a:p>
          <a:r>
            <a:rPr lang="en-US" sz="2200" dirty="0"/>
            <a:t>Has clear dependencies</a:t>
          </a:r>
          <a:endParaRPr lang="en-US" sz="2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43AFFEB-4876-4C84-BEDA-322F27148EA6}" type="parTrans" cxnId="{BE6F8602-5D05-429A-B63C-F84BDBD23D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59B8204-2BD3-4A9F-8178-4A9CE89DF833}" type="sibTrans" cxnId="{BE6F8602-5D05-429A-B63C-F84BDBD23D0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65ED88-D7C9-4170-A729-084A2B363F0A}">
      <dgm:prSet phldrT="[Text]" custT="1"/>
      <dgm:spPr/>
      <dgm:t>
        <a:bodyPr/>
        <a:lstStyle/>
        <a:p>
          <a:r>
            <a:rPr lang="en-US" sz="2200" dirty="0"/>
            <a:t>In-depended of application area or Industry focus.</a:t>
          </a:r>
          <a:endParaRPr lang="en-US" sz="2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255274A-324B-4D19-85EA-58CA97CD7869}" type="parTrans" cxnId="{CEC94473-57A1-4CC8-A653-49910F2644B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667150-A523-40FD-9F1F-72E8C0305606}" type="sibTrans" cxnId="{CEC94473-57A1-4CC8-A653-49910F2644B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E171ED-3969-4A97-A4C4-89E3988BC8FA}">
      <dgm:prSet phldrT="[Text]" custT="1"/>
      <dgm:spPr/>
      <dgm:t>
        <a:bodyPr/>
        <a:lstStyle/>
        <a:p>
          <a:r>
            <a:rPr lang="en-US" sz="2200" dirty="0"/>
            <a:t>Large complex projects are split into the phases.</a:t>
          </a:r>
          <a:endParaRPr lang="en-US" sz="2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66DB2B-D365-4941-B0CF-123216A8CBDA}" type="parTrans" cxnId="{FA926367-1634-41A1-911F-AEC5660BCD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1659C4C-4967-41F6-8172-7AE80CCAE30F}" type="sibTrans" cxnId="{FA926367-1634-41A1-911F-AEC5660BCD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6F094D-90C8-4A50-BA74-E478AC1F91D0}">
      <dgm:prSet phldrT="[Text]" custT="1"/>
      <dgm:spPr/>
      <dgm:t>
        <a:bodyPr/>
        <a:lstStyle/>
        <a:p>
          <a:r>
            <a:rPr lang="en-US" sz="2400" dirty="0"/>
            <a:t>Initiation processes carried out in each phases</a:t>
          </a:r>
          <a:endParaRPr lang="en-US" sz="2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726AB5-9678-4F5E-A645-3AB59E97F325}" type="parTrans" cxnId="{A2708573-7B53-418E-B0A8-AB1B13CF8DA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E6A3EA2-C810-495C-955B-6C9A03BC36E2}" type="sibTrans" cxnId="{A2708573-7B53-418E-B0A8-AB1B13CF8DA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C7ADB91-45B8-487C-B2B8-8DFF795276C1}" type="pres">
      <dgm:prSet presAssocID="{2BB6D979-9BB7-4A1F-A0C9-5864A313D2C8}" presName="diagram" presStyleCnt="0">
        <dgm:presLayoutVars>
          <dgm:dir/>
          <dgm:resizeHandles val="exact"/>
        </dgm:presLayoutVars>
      </dgm:prSet>
      <dgm:spPr/>
    </dgm:pt>
    <dgm:pt modelId="{D573804A-9867-466A-A88B-615BC7E90568}" type="pres">
      <dgm:prSet presAssocID="{A97C7C08-1D2E-4362-9351-C175BABCC224}" presName="node" presStyleLbl="node1" presStyleIdx="0" presStyleCnt="6">
        <dgm:presLayoutVars>
          <dgm:bulletEnabled val="1"/>
        </dgm:presLayoutVars>
      </dgm:prSet>
      <dgm:spPr/>
    </dgm:pt>
    <dgm:pt modelId="{D8719F03-13E5-4E77-993B-11CD658A3CC9}" type="pres">
      <dgm:prSet presAssocID="{53C18C4E-BC85-4D39-848A-A50669A849DD}" presName="sibTrans" presStyleCnt="0"/>
      <dgm:spPr/>
    </dgm:pt>
    <dgm:pt modelId="{980B7587-9431-45E8-B14B-402AB5D6232F}" type="pres">
      <dgm:prSet presAssocID="{1209CCE8-5C62-4E12-80F0-035469386CD6}" presName="node" presStyleLbl="node1" presStyleIdx="1" presStyleCnt="6">
        <dgm:presLayoutVars>
          <dgm:bulletEnabled val="1"/>
        </dgm:presLayoutVars>
      </dgm:prSet>
      <dgm:spPr/>
    </dgm:pt>
    <dgm:pt modelId="{145D0611-17E8-49DF-8451-FEA27288FB26}" type="pres">
      <dgm:prSet presAssocID="{5C94F85E-807C-4066-A83C-7531127B351F}" presName="sibTrans" presStyleCnt="0"/>
      <dgm:spPr/>
    </dgm:pt>
    <dgm:pt modelId="{54670550-2194-47A7-AE1F-F09C55D87FD3}" type="pres">
      <dgm:prSet presAssocID="{9F2E264B-5A7F-4562-A4BA-3A75B06B291C}" presName="node" presStyleLbl="node1" presStyleIdx="2" presStyleCnt="6">
        <dgm:presLayoutVars>
          <dgm:bulletEnabled val="1"/>
        </dgm:presLayoutVars>
      </dgm:prSet>
      <dgm:spPr/>
    </dgm:pt>
    <dgm:pt modelId="{583704FC-1FDE-43E8-A590-F782E4C08939}" type="pres">
      <dgm:prSet presAssocID="{D59B8204-2BD3-4A9F-8178-4A9CE89DF833}" presName="sibTrans" presStyleCnt="0"/>
      <dgm:spPr/>
    </dgm:pt>
    <dgm:pt modelId="{BF50C76C-14EE-43E4-8213-69F61E06D255}" type="pres">
      <dgm:prSet presAssocID="{A165ED88-D7C9-4170-A729-084A2B363F0A}" presName="node" presStyleLbl="node1" presStyleIdx="3" presStyleCnt="6">
        <dgm:presLayoutVars>
          <dgm:bulletEnabled val="1"/>
        </dgm:presLayoutVars>
      </dgm:prSet>
      <dgm:spPr/>
    </dgm:pt>
    <dgm:pt modelId="{42910F9E-80C8-4CC2-AEC4-7C7195C44D3E}" type="pres">
      <dgm:prSet presAssocID="{AB667150-A523-40FD-9F1F-72E8C0305606}" presName="sibTrans" presStyleCnt="0"/>
      <dgm:spPr/>
    </dgm:pt>
    <dgm:pt modelId="{076BD07A-9C55-49E7-BB60-C9C799874139}" type="pres">
      <dgm:prSet presAssocID="{BFE171ED-3969-4A97-A4C4-89E3988BC8FA}" presName="node" presStyleLbl="node1" presStyleIdx="4" presStyleCnt="6">
        <dgm:presLayoutVars>
          <dgm:bulletEnabled val="1"/>
        </dgm:presLayoutVars>
      </dgm:prSet>
      <dgm:spPr/>
    </dgm:pt>
    <dgm:pt modelId="{4D93368F-A2C1-42F0-B202-587F6D78EB3A}" type="pres">
      <dgm:prSet presAssocID="{61659C4C-4967-41F6-8172-7AE80CCAE30F}" presName="sibTrans" presStyleCnt="0"/>
      <dgm:spPr/>
    </dgm:pt>
    <dgm:pt modelId="{88F1C7D2-9EA2-4747-9F6D-CD7681E392B4}" type="pres">
      <dgm:prSet presAssocID="{216F094D-90C8-4A50-BA74-E478AC1F91D0}" presName="node" presStyleLbl="node1" presStyleIdx="5" presStyleCnt="6">
        <dgm:presLayoutVars>
          <dgm:bulletEnabled val="1"/>
        </dgm:presLayoutVars>
      </dgm:prSet>
      <dgm:spPr/>
    </dgm:pt>
  </dgm:ptLst>
  <dgm:cxnLst>
    <dgm:cxn modelId="{BE6F8602-5D05-429A-B63C-F84BDBD23D08}" srcId="{2BB6D979-9BB7-4A1F-A0C9-5864A313D2C8}" destId="{9F2E264B-5A7F-4562-A4BA-3A75B06B291C}" srcOrd="2" destOrd="0" parTransId="{B43AFFEB-4876-4C84-BEDA-322F27148EA6}" sibTransId="{D59B8204-2BD3-4A9F-8178-4A9CE89DF833}"/>
    <dgm:cxn modelId="{A13CB60F-7985-45BA-927B-CC2F7226F3F0}" srcId="{2BB6D979-9BB7-4A1F-A0C9-5864A313D2C8}" destId="{1209CCE8-5C62-4E12-80F0-035469386CD6}" srcOrd="1" destOrd="0" parTransId="{19DDC63B-E053-45DA-84F5-39863DE3A873}" sibTransId="{5C94F85E-807C-4066-A83C-7531127B351F}"/>
    <dgm:cxn modelId="{F4DC6315-F045-45E8-96BB-7892F8C3CC6F}" type="presOf" srcId="{A165ED88-D7C9-4170-A729-084A2B363F0A}" destId="{BF50C76C-14EE-43E4-8213-69F61E06D255}" srcOrd="0" destOrd="0" presId="urn:microsoft.com/office/officeart/2005/8/layout/default"/>
    <dgm:cxn modelId="{9A2E7A1F-7A2C-4D3E-AD40-E57847D9A1C8}" type="presOf" srcId="{BFE171ED-3969-4A97-A4C4-89E3988BC8FA}" destId="{076BD07A-9C55-49E7-BB60-C9C799874139}" srcOrd="0" destOrd="0" presId="urn:microsoft.com/office/officeart/2005/8/layout/default"/>
    <dgm:cxn modelId="{C96AE23B-D806-4EC6-8D0D-A1AD0932BD6B}" type="presOf" srcId="{2BB6D979-9BB7-4A1F-A0C9-5864A313D2C8}" destId="{9C7ADB91-45B8-487C-B2B8-8DFF795276C1}" srcOrd="0" destOrd="0" presId="urn:microsoft.com/office/officeart/2005/8/layout/default"/>
    <dgm:cxn modelId="{FA926367-1634-41A1-911F-AEC5660BCDBE}" srcId="{2BB6D979-9BB7-4A1F-A0C9-5864A313D2C8}" destId="{BFE171ED-3969-4A97-A4C4-89E3988BC8FA}" srcOrd="4" destOrd="0" parTransId="{4D66DB2B-D365-4941-B0CF-123216A8CBDA}" sibTransId="{61659C4C-4967-41F6-8172-7AE80CCAE30F}"/>
    <dgm:cxn modelId="{CEC94473-57A1-4CC8-A653-49910F2644B4}" srcId="{2BB6D979-9BB7-4A1F-A0C9-5864A313D2C8}" destId="{A165ED88-D7C9-4170-A729-084A2B363F0A}" srcOrd="3" destOrd="0" parTransId="{4255274A-324B-4D19-85EA-58CA97CD7869}" sibTransId="{AB667150-A523-40FD-9F1F-72E8C0305606}"/>
    <dgm:cxn modelId="{A2708573-7B53-418E-B0A8-AB1B13CF8DAF}" srcId="{2BB6D979-9BB7-4A1F-A0C9-5864A313D2C8}" destId="{216F094D-90C8-4A50-BA74-E478AC1F91D0}" srcOrd="5" destOrd="0" parTransId="{37726AB5-9678-4F5E-A645-3AB59E97F325}" sibTransId="{5E6A3EA2-C810-495C-955B-6C9A03BC36E2}"/>
    <dgm:cxn modelId="{795F2C7D-E433-429F-9BBB-FB5AF13BE065}" type="presOf" srcId="{9F2E264B-5A7F-4562-A4BA-3A75B06B291C}" destId="{54670550-2194-47A7-AE1F-F09C55D87FD3}" srcOrd="0" destOrd="0" presId="urn:microsoft.com/office/officeart/2005/8/layout/default"/>
    <dgm:cxn modelId="{064B9E84-7A28-4F9B-B7E7-4275655363A9}" type="presOf" srcId="{A97C7C08-1D2E-4362-9351-C175BABCC224}" destId="{D573804A-9867-466A-A88B-615BC7E90568}" srcOrd="0" destOrd="0" presId="urn:microsoft.com/office/officeart/2005/8/layout/default"/>
    <dgm:cxn modelId="{0A7EA092-89FB-423D-9803-79DC26CEA482}" type="presOf" srcId="{1209CCE8-5C62-4E12-80F0-035469386CD6}" destId="{980B7587-9431-45E8-B14B-402AB5D6232F}" srcOrd="0" destOrd="0" presId="urn:microsoft.com/office/officeart/2005/8/layout/default"/>
    <dgm:cxn modelId="{31F343C7-A316-478A-8792-BD7A97DB87E8}" type="presOf" srcId="{216F094D-90C8-4A50-BA74-E478AC1F91D0}" destId="{88F1C7D2-9EA2-4747-9F6D-CD7681E392B4}" srcOrd="0" destOrd="0" presId="urn:microsoft.com/office/officeart/2005/8/layout/default"/>
    <dgm:cxn modelId="{93EFEDEA-FB65-4152-8ED6-8ABBD52C4CD7}" srcId="{2BB6D979-9BB7-4A1F-A0C9-5864A313D2C8}" destId="{A97C7C08-1D2E-4362-9351-C175BABCC224}" srcOrd="0" destOrd="0" parTransId="{9FA0193B-BE86-4AEF-935E-9B051A94B28A}" sibTransId="{53C18C4E-BC85-4D39-848A-A50669A849DD}"/>
    <dgm:cxn modelId="{1105DC7D-6C13-4C6D-A043-23B9D4F86050}" type="presParOf" srcId="{9C7ADB91-45B8-487C-B2B8-8DFF795276C1}" destId="{D573804A-9867-466A-A88B-615BC7E90568}" srcOrd="0" destOrd="0" presId="urn:microsoft.com/office/officeart/2005/8/layout/default"/>
    <dgm:cxn modelId="{7EB3F259-6FD2-4C86-9814-1A0B4D053BE8}" type="presParOf" srcId="{9C7ADB91-45B8-487C-B2B8-8DFF795276C1}" destId="{D8719F03-13E5-4E77-993B-11CD658A3CC9}" srcOrd="1" destOrd="0" presId="urn:microsoft.com/office/officeart/2005/8/layout/default"/>
    <dgm:cxn modelId="{DCBCEE46-4378-4E1D-9535-29714B14EA7D}" type="presParOf" srcId="{9C7ADB91-45B8-487C-B2B8-8DFF795276C1}" destId="{980B7587-9431-45E8-B14B-402AB5D6232F}" srcOrd="2" destOrd="0" presId="urn:microsoft.com/office/officeart/2005/8/layout/default"/>
    <dgm:cxn modelId="{438EEA54-E9BC-49AB-99A4-F2A608EB28E8}" type="presParOf" srcId="{9C7ADB91-45B8-487C-B2B8-8DFF795276C1}" destId="{145D0611-17E8-49DF-8451-FEA27288FB26}" srcOrd="3" destOrd="0" presId="urn:microsoft.com/office/officeart/2005/8/layout/default"/>
    <dgm:cxn modelId="{6F05C37C-B8DF-43D2-85CA-19A06ECB5466}" type="presParOf" srcId="{9C7ADB91-45B8-487C-B2B8-8DFF795276C1}" destId="{54670550-2194-47A7-AE1F-F09C55D87FD3}" srcOrd="4" destOrd="0" presId="urn:microsoft.com/office/officeart/2005/8/layout/default"/>
    <dgm:cxn modelId="{E632F584-E660-4FAD-87F4-60C4F5B4A1EE}" type="presParOf" srcId="{9C7ADB91-45B8-487C-B2B8-8DFF795276C1}" destId="{583704FC-1FDE-43E8-A590-F782E4C08939}" srcOrd="5" destOrd="0" presId="urn:microsoft.com/office/officeart/2005/8/layout/default"/>
    <dgm:cxn modelId="{F08FA908-4926-4E7A-971A-BAC6FAECC140}" type="presParOf" srcId="{9C7ADB91-45B8-487C-B2B8-8DFF795276C1}" destId="{BF50C76C-14EE-43E4-8213-69F61E06D255}" srcOrd="6" destOrd="0" presId="urn:microsoft.com/office/officeart/2005/8/layout/default"/>
    <dgm:cxn modelId="{93CC860E-3947-4B46-A6EC-CB43F315E4F4}" type="presParOf" srcId="{9C7ADB91-45B8-487C-B2B8-8DFF795276C1}" destId="{42910F9E-80C8-4CC2-AEC4-7C7195C44D3E}" srcOrd="7" destOrd="0" presId="urn:microsoft.com/office/officeart/2005/8/layout/default"/>
    <dgm:cxn modelId="{9EE54F76-0603-4551-9C6D-8FCCF79B5FC8}" type="presParOf" srcId="{9C7ADB91-45B8-487C-B2B8-8DFF795276C1}" destId="{076BD07A-9C55-49E7-BB60-C9C799874139}" srcOrd="8" destOrd="0" presId="urn:microsoft.com/office/officeart/2005/8/layout/default"/>
    <dgm:cxn modelId="{588B9653-432C-4874-BDC9-77CE917F395A}" type="presParOf" srcId="{9C7ADB91-45B8-487C-B2B8-8DFF795276C1}" destId="{4D93368F-A2C1-42F0-B202-587F6D78EB3A}" srcOrd="9" destOrd="0" presId="urn:microsoft.com/office/officeart/2005/8/layout/default"/>
    <dgm:cxn modelId="{2F58F8B2-788B-4C47-8892-61817ED95851}" type="presParOf" srcId="{9C7ADB91-45B8-487C-B2B8-8DFF795276C1}" destId="{88F1C7D2-9EA2-4747-9F6D-CD7681E392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7D658-F0C2-4E65-8FEE-1DF85A09B98A}">
      <dsp:nvSpPr>
        <dsp:cNvPr id="0" name=""/>
        <dsp:cNvSpPr/>
      </dsp:nvSpPr>
      <dsp:spPr>
        <a:xfrm>
          <a:off x="0" y="341381"/>
          <a:ext cx="83947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522" tIns="416560" rIns="65152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Ensure effective flow of Project throughout its life cycle
Encompasses Tools &amp; techniques involved in applying skills &amp; capabilities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41381"/>
        <a:ext cx="8394700" cy="1386000"/>
      </dsp:txXfrm>
    </dsp:sp>
    <dsp:sp modelId="{DD98F981-9524-44E0-895D-28384D4E0D83}">
      <dsp:nvSpPr>
        <dsp:cNvPr id="0" name=""/>
        <dsp:cNvSpPr/>
      </dsp:nvSpPr>
      <dsp:spPr>
        <a:xfrm>
          <a:off x="419735" y="46180"/>
          <a:ext cx="587629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110" tIns="0" rIns="2221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Project Management Processes</a:t>
          </a:r>
        </a:p>
      </dsp:txBody>
      <dsp:txXfrm>
        <a:off x="448556" y="75001"/>
        <a:ext cx="5818648" cy="532758"/>
      </dsp:txXfrm>
    </dsp:sp>
    <dsp:sp modelId="{A13986A4-2EE4-49F5-8DD4-402C5F8BD0CB}">
      <dsp:nvSpPr>
        <dsp:cNvPr id="0" name=""/>
        <dsp:cNvSpPr/>
      </dsp:nvSpPr>
      <dsp:spPr>
        <a:xfrm>
          <a:off x="0" y="2130581"/>
          <a:ext cx="83947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522" tIns="416560" rIns="65152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Specify &amp; create projects product.
Defined by product life cycle and vary by application area as well as phases of the project life cycle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30581"/>
        <a:ext cx="8394700" cy="1638000"/>
      </dsp:txXfrm>
    </dsp:sp>
    <dsp:sp modelId="{59F7DDAE-F940-426B-99C6-3D550F4E04CA}">
      <dsp:nvSpPr>
        <dsp:cNvPr id="0" name=""/>
        <dsp:cNvSpPr/>
      </dsp:nvSpPr>
      <dsp:spPr>
        <a:xfrm>
          <a:off x="419735" y="1835381"/>
          <a:ext cx="587629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110" tIns="0" rIns="2221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Product Oriented Processes</a:t>
          </a:r>
        </a:p>
      </dsp:txBody>
      <dsp:txXfrm>
        <a:off x="448556" y="1864202"/>
        <a:ext cx="581864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3804A-9867-466A-A88B-615BC7E90568}">
      <dsp:nvSpPr>
        <dsp:cNvPr id="0" name=""/>
        <dsp:cNvSpPr/>
      </dsp:nvSpPr>
      <dsp:spPr>
        <a:xfrm>
          <a:off x="160338" y="1589"/>
          <a:ext cx="2465209" cy="1479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process groups can be conducted in a each project phase.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338" y="1589"/>
        <a:ext cx="2465209" cy="1479125"/>
      </dsp:txXfrm>
    </dsp:sp>
    <dsp:sp modelId="{980B7587-9431-45E8-B14B-402AB5D6232F}">
      <dsp:nvSpPr>
        <dsp:cNvPr id="0" name=""/>
        <dsp:cNvSpPr/>
      </dsp:nvSpPr>
      <dsp:spPr>
        <a:xfrm>
          <a:off x="2872069" y="1589"/>
          <a:ext cx="2465209" cy="14791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not Project life cycle Phases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72069" y="1589"/>
        <a:ext cx="2465209" cy="1479125"/>
      </dsp:txXfrm>
    </dsp:sp>
    <dsp:sp modelId="{54670550-2194-47A7-AE1F-F09C55D87FD3}">
      <dsp:nvSpPr>
        <dsp:cNvPr id="0" name=""/>
        <dsp:cNvSpPr/>
      </dsp:nvSpPr>
      <dsp:spPr>
        <a:xfrm>
          <a:off x="5583800" y="1589"/>
          <a:ext cx="2465209" cy="14791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Has clear dependencies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83800" y="1589"/>
        <a:ext cx="2465209" cy="1479125"/>
      </dsp:txXfrm>
    </dsp:sp>
    <dsp:sp modelId="{BF50C76C-14EE-43E4-8213-69F61E06D255}">
      <dsp:nvSpPr>
        <dsp:cNvPr id="0" name=""/>
        <dsp:cNvSpPr/>
      </dsp:nvSpPr>
      <dsp:spPr>
        <a:xfrm>
          <a:off x="160338" y="1727235"/>
          <a:ext cx="2465209" cy="14791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In-depended of application area or Industry focus.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338" y="1727235"/>
        <a:ext cx="2465209" cy="1479125"/>
      </dsp:txXfrm>
    </dsp:sp>
    <dsp:sp modelId="{076BD07A-9C55-49E7-BB60-C9C799874139}">
      <dsp:nvSpPr>
        <dsp:cNvPr id="0" name=""/>
        <dsp:cNvSpPr/>
      </dsp:nvSpPr>
      <dsp:spPr>
        <a:xfrm>
          <a:off x="2872069" y="1727235"/>
          <a:ext cx="2465209" cy="14791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Large complex projects are split into the phases.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72069" y="1727235"/>
        <a:ext cx="2465209" cy="1479125"/>
      </dsp:txXfrm>
    </dsp:sp>
    <dsp:sp modelId="{88F1C7D2-9EA2-4747-9F6D-CD7681E392B4}">
      <dsp:nvSpPr>
        <dsp:cNvPr id="0" name=""/>
        <dsp:cNvSpPr/>
      </dsp:nvSpPr>
      <dsp:spPr>
        <a:xfrm>
          <a:off x="5583800" y="1727235"/>
          <a:ext cx="2465209" cy="14791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Initiation processes carried out in each phases</a:t>
          </a:r>
          <a:endParaRPr lang="en-US" sz="2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583800" y="1727235"/>
        <a:ext cx="2465209" cy="147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Initiation:</a:t>
            </a:r>
            <a:r>
              <a:rPr lang="en-US" baseline="0" dirty="0"/>
              <a:t> 4%</a:t>
            </a:r>
          </a:p>
          <a:p>
            <a:r>
              <a:rPr lang="en-US" baseline="0" dirty="0"/>
              <a:t>Planning: 51%</a:t>
            </a:r>
          </a:p>
          <a:p>
            <a:r>
              <a:rPr lang="en-US" baseline="0" dirty="0"/>
              <a:t>Executing: 17%</a:t>
            </a:r>
          </a:p>
          <a:p>
            <a:r>
              <a:rPr lang="en-US" baseline="0" dirty="0"/>
              <a:t>Monitoring &amp; Controlling: 24%</a:t>
            </a:r>
          </a:p>
          <a:p>
            <a:r>
              <a:rPr lang="en-US" baseline="0" dirty="0"/>
              <a:t>Closing: 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en-US" sz="1800" dirty="0"/>
              <a:t>Initiation processes carried out in each phases to validate</a:t>
            </a:r>
            <a:r>
              <a:rPr lang="en-US" sz="1800" baseline="0" dirty="0"/>
              <a:t> </a:t>
            </a:r>
            <a:r>
              <a:rPr lang="en-US" sz="1800" dirty="0"/>
              <a:t>decision made in the previous phase.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6">
                  <a:lumMod val="75000"/>
                </a:schemeClr>
              </a:buClr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Explain brief for 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Explain brief for each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2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1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1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1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Explain brief for each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52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Explain brief for each 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8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 it into</a:t>
            </a:r>
            <a:r>
              <a:rPr lang="en-US" baseline="0" dirty="0"/>
              <a:t> list of processes of planning process group.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5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3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1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Don’t try to</a:t>
            </a:r>
            <a:r>
              <a:rPr lang="en-US" baseline="0" dirty="0"/>
              <a:t> </a:t>
            </a:r>
            <a:r>
              <a:rPr lang="en-US" dirty="0"/>
              <a:t>remember</a:t>
            </a:r>
            <a:r>
              <a:rPr lang="en-US" baseline="0" dirty="0"/>
              <a:t> </a:t>
            </a:r>
            <a:r>
              <a:rPr lang="en-US" dirty="0"/>
              <a:t>processes
- Try to understand</a:t>
            </a:r>
            <a:r>
              <a:rPr lang="en-US" baseline="0" dirty="0"/>
              <a:t> </a:t>
            </a:r>
            <a:r>
              <a:rPr lang="en-US" dirty="0"/>
              <a:t>each process
- Try explain it to others</a:t>
            </a:r>
            <a:r>
              <a:rPr lang="en-US" baseline="0" dirty="0"/>
              <a:t> … </a:t>
            </a:r>
            <a:r>
              <a:rPr lang="en-US" dirty="0"/>
              <a:t>It</a:t>
            </a:r>
            <a:r>
              <a:rPr lang="en-US" baseline="0" dirty="0"/>
              <a:t> </a:t>
            </a:r>
            <a:r>
              <a:rPr lang="en-US" dirty="0"/>
              <a:t>will firm your</a:t>
            </a:r>
            <a:r>
              <a:rPr lang="en-US" baseline="0" dirty="0"/>
              <a:t> </a:t>
            </a:r>
            <a:r>
              <a:rPr lang="en-US" dirty="0"/>
              <a:t>understanding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3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13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9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3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Tx/>
              <a:buNone/>
              <a:tabLst/>
              <a:defRPr/>
            </a:pPr>
            <a:r>
              <a:rPr lang="en-US" sz="1800" dirty="0"/>
              <a:t>EEF &amp; OPA should be taken into account as input to</a:t>
            </a:r>
            <a:r>
              <a:rPr lang="en-US" sz="1800" baseline="0" dirty="0"/>
              <a:t> </a:t>
            </a:r>
            <a:r>
              <a:rPr lang="en-US" sz="1800" dirty="0"/>
              <a:t>every process of PMI even if they are not explicitly listed in</a:t>
            </a:r>
            <a:r>
              <a:rPr lang="en-US" sz="1800" baseline="0" dirty="0"/>
              <a:t> </a:t>
            </a:r>
            <a:r>
              <a:rPr lang="en-US" sz="1800" dirty="0"/>
              <a:t>the process specifications.</a:t>
            </a:r>
          </a:p>
          <a:p>
            <a:pPr lvl="0">
              <a:buClr>
                <a:schemeClr val="accent6">
                  <a:lumMod val="75000"/>
                </a:schemeClr>
              </a:buClr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 processes must</a:t>
            </a:r>
            <a:r>
              <a:rPr lang="en-US" baseline="0" dirty="0"/>
              <a:t> to remember for pass exam the first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Process</a:t>
            </a:r>
            <a:r>
              <a:rPr lang="en-US" baseline="0" dirty="0"/>
              <a:t> group is not project phase</a:t>
            </a:r>
          </a:p>
          <a:p>
            <a:pPr marL="0" indent="0">
              <a:buFontTx/>
              <a:buNone/>
            </a:pPr>
            <a:r>
              <a:rPr lang="en-US" baseline="0" dirty="0"/>
              <a:t>Initiating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Initiate new Project or Phase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Define Project Objective, Establish scope.
Plan how project will be executed &amp; closed.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Executing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Perform the work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Monitoring</a:t>
            </a:r>
            <a:r>
              <a:rPr lang="en-US" baseline="0" dirty="0"/>
              <a:t> and Controlling</a:t>
            </a:r>
            <a:endParaRPr lang="en-US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Track &amp; review progress. Ensure compliance.
Perform Integrated change management.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Closing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Finalize all project activities.
Formally close phase or project.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8"/>
          <a:stretch/>
        </p:blipFill>
        <p:spPr>
          <a:xfrm>
            <a:off x="9939" y="717916"/>
            <a:ext cx="9124122" cy="4425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  <a:noFill/>
        </p:spPr>
        <p:txBody>
          <a:bodyPr>
            <a:noAutofit/>
          </a:bodyPr>
          <a:lstStyle>
            <a:lvl1pPr algn="ctr">
              <a:defRPr sz="3200">
                <a:solidFill>
                  <a:srgbClr val="FA830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103B-FC81-411F-832E-F069B15F7C65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229600" cy="3964781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6">
                  <a:lumMod val="75000"/>
                </a:schemeClr>
              </a:buClr>
              <a:defRPr sz="2000"/>
            </a:lvl3pPr>
            <a:lvl4pPr>
              <a:buClr>
                <a:schemeClr val="accent6">
                  <a:lumMod val="75000"/>
                </a:schemeClr>
              </a:buClr>
              <a:defRPr sz="1800"/>
            </a:lvl4pPr>
            <a:lvl5pPr>
              <a:buClr>
                <a:schemeClr val="accent6">
                  <a:lumMod val="75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60135"/>
            <a:ext cx="1188720" cy="273844"/>
          </a:xfrm>
        </p:spPr>
        <p:txBody>
          <a:bodyPr/>
          <a:lstStyle/>
          <a:p>
            <a:fld id="{A97F0220-050A-456E-B997-65F71E152C2B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60135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0018-8969-46EF-BED9-D0AB75EFFD50}" type="datetime1">
              <a:rPr lang="en-US" smtClean="0"/>
              <a:t>9/30/24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844086"/>
            <a:ext cx="4040188" cy="3870789"/>
          </a:xfrm>
        </p:spPr>
        <p:txBody>
          <a:bodyPr>
            <a:normAutofit/>
          </a:bodyPr>
          <a:lstStyle>
            <a:lvl1pPr>
              <a:buClr>
                <a:schemeClr val="accent6">
                  <a:lumMod val="75000"/>
                </a:schemeClr>
              </a:buCl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6">
                  <a:lumMod val="75000"/>
                </a:schemeClr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6">
                  <a:lumMod val="75000"/>
                </a:schemeClr>
              </a:buCl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844086"/>
            <a:ext cx="4040188" cy="3870789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6">
                  <a:lumMod val="75000"/>
                </a:schemeClr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6">
                  <a:lumMod val="75000"/>
                </a:schemeClr>
              </a:buCl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4246"/>
          </a:xfrm>
        </p:spPr>
        <p:txBody>
          <a:bodyPr/>
          <a:lstStyle>
            <a:lvl1pPr>
              <a:defRPr sz="32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975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3044"/>
            <a:ext cx="4040188" cy="3101578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6">
                  <a:lumMod val="75000"/>
                </a:schemeClr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6">
                  <a:lumMod val="75000"/>
                </a:schemeClr>
              </a:buCl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975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24A-0596-4170-82BB-705B302BD5F3}" type="datetime1">
              <a:rPr lang="en-US" smtClean="0"/>
              <a:t>9/30/24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49788" y="1493044"/>
            <a:ext cx="4040188" cy="3101578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chemeClr val="accent6">
                  <a:lumMod val="75000"/>
                </a:schemeClr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chemeClr val="accent6">
                  <a:lumMod val="75000"/>
                </a:schemeClr>
              </a:buCl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chemeClr val="accent6">
                  <a:lumMod val="75000"/>
                </a:schemeClr>
              </a:buCl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8E5C-1CAE-4A3C-9324-467C4A8C0256}" type="datetime1">
              <a:rPr lang="en-US" smtClean="0"/>
              <a:t>9/30/24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268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84896"/>
            <a:ext cx="9144000" cy="1957042"/>
          </a:xfr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08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268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2126"/>
            <a:ext cx="9144000" cy="1722581"/>
          </a:xfr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85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2683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2925"/>
            <a:ext cx="9144000" cy="1820984"/>
          </a:xfr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4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0" y="0"/>
            <a:ext cx="9134060" cy="64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0106"/>
            <a:ext cx="8229600" cy="39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60135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1C43-9981-4C2A-B1DA-EF27A64864ED}" type="datetime1">
              <a:rPr lang="en-US" smtClean="0"/>
              <a:t>9/30/24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601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/>
        <a:buChar char="»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ita_proccess_game-3/index-3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ita_proccess_game-3/index-3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rita_proccess_game-3/index-3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rita_proccess_game-3/index-3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98" y="1310200"/>
            <a:ext cx="5334000" cy="67802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A830A"/>
                </a:solidFill>
                <a:ea typeface="Tahoma" pitchFamily="34" charset="0"/>
              </a:rPr>
              <a:t>Project Management Process</a:t>
            </a:r>
            <a:endParaRPr lang="en-US" sz="3600" dirty="0">
              <a:solidFill>
                <a:srgbClr val="FA830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98" y="2285658"/>
            <a:ext cx="5334000" cy="47366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itchFamily="34" charset="0"/>
              </a:rPr>
              <a:t>PMP6 - v1.0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79" y="175677"/>
            <a:ext cx="1110831" cy="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5 Process Groups</a:t>
            </a:r>
          </a:p>
        </p:txBody>
      </p:sp>
    </p:spTree>
    <p:extLst>
      <p:ext uri="{BB962C8B-B14F-4D97-AF65-F5344CB8AC3E}">
        <p14:creationId xmlns:p14="http://schemas.microsoft.com/office/powerpoint/2010/main" val="33880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&gt; Overview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9400" y="890551"/>
            <a:ext cx="8135471" cy="38767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A logical grouping of project management inputs, tools and techniques, and outputs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Initiating (Start)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Planning (Plan)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Executing (Do)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Monitoring &amp; Controlling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dirty="0"/>
              <a:t>(Check – Act)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Closing (Stop)</a:t>
            </a:r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22" y="1717567"/>
            <a:ext cx="4249756" cy="29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65464" y="766161"/>
            <a:ext cx="6553200" cy="4093973"/>
            <a:chOff x="1047750" y="766161"/>
            <a:chExt cx="6553200" cy="40939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750" y="766161"/>
              <a:ext cx="6553200" cy="409397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1" y="1051911"/>
              <a:ext cx="2584128" cy="111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02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>
            <a:noAutofit/>
          </a:bodyPr>
          <a:lstStyle/>
          <a:p>
            <a:r>
              <a:rPr lang="en-US" sz="2800" b="0" dirty="0"/>
              <a:t>&gt; Overview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1318852"/>
              </p:ext>
            </p:extLst>
          </p:nvPr>
        </p:nvGraphicFramePr>
        <p:xfrm>
          <a:off x="642551" y="1186249"/>
          <a:ext cx="8209349" cy="320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04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734" y="0"/>
            <a:ext cx="8949266" cy="644057"/>
          </a:xfrm>
        </p:spPr>
        <p:txBody>
          <a:bodyPr/>
          <a:lstStyle/>
          <a:p>
            <a:r>
              <a:rPr lang="en-US" dirty="0"/>
              <a:t>&gt; Initiating Process Group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4196" y="2126885"/>
            <a:ext cx="4146894" cy="2806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New Project or Project Phase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Project Manager is selected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Project charter is approved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Scope is Defined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734" y="828940"/>
            <a:ext cx="8492066" cy="1131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define a new project or a new phase of an existing project by obtaining authorization to start the project or phase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91090" y="2153736"/>
            <a:ext cx="4040188" cy="2806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Finance /budget is committed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Stakeholders are identified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Stakeholder expectations &amp; understood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125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Initiating Process Group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734" y="828941"/>
            <a:ext cx="8492066" cy="771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There are two processes in this process group.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43113"/>
            <a:ext cx="7010289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Initiating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13"/>
            <a:ext cx="3841262" cy="4124330"/>
          </a:xfrm>
        </p:spPr>
        <p:txBody>
          <a:bodyPr/>
          <a:lstStyle/>
          <a:p>
            <a:r>
              <a:rPr lang="en-US" dirty="0"/>
              <a:t>Steps (follow Rita Chart)</a:t>
            </a:r>
          </a:p>
          <a:p>
            <a:pPr marL="400050" lvl="1">
              <a:buFont typeface="+mj-lt"/>
              <a:buAutoNum type="arabicPeriod"/>
            </a:pPr>
            <a:r>
              <a:rPr lang="en-US" dirty="0"/>
              <a:t>Select project manager</a:t>
            </a:r>
          </a:p>
          <a:p>
            <a:pPr marL="400050" lvl="1">
              <a:buFont typeface="+mj-lt"/>
              <a:buAutoNum type="arabicPeriod"/>
            </a:pPr>
            <a:r>
              <a:rPr lang="en-US" dirty="0"/>
              <a:t>Determine company culture and existing system</a:t>
            </a:r>
          </a:p>
          <a:p>
            <a:pPr marL="400050" lvl="1">
              <a:buFont typeface="+mj-lt"/>
              <a:buAutoNum type="arabicPeriod"/>
            </a:pPr>
            <a:r>
              <a:rPr lang="en-US" dirty="0"/>
              <a:t>Collect processes, procedure and historical information</a:t>
            </a:r>
          </a:p>
          <a:p>
            <a:pPr marL="400050" lvl="1">
              <a:buFont typeface="+mj-lt"/>
              <a:buAutoNum type="arabicPeriod"/>
            </a:pPr>
            <a:r>
              <a:rPr lang="en-US" dirty="0"/>
              <a:t>Divide large projects into phases</a:t>
            </a:r>
          </a:p>
          <a:p>
            <a:pPr marL="400050" lvl="1">
              <a:buFont typeface="+mj-lt"/>
              <a:buAutoNum type="arabicPeriod"/>
            </a:pPr>
            <a:r>
              <a:rPr lang="en-US" dirty="0"/>
              <a:t>Understand the business case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858921"/>
            <a:ext cx="4673599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Uncover initial requirements, assumptions, risks, constraints, and existing agreements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Assess project and product feasibility within the given constraints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Create measureable objectives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Develop project charter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Identify stakeholder and determine their expectations, influence and impact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sz="2400" dirty="0"/>
              <a:t>&gt; Planning Process Group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797" y="2145736"/>
            <a:ext cx="4146894" cy="2806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Establish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Refine objectives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Defining products to be produced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Define work required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734" y="828940"/>
            <a:ext cx="8492066" cy="1131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It is the place where the PM, project teams decides what they want, how to do, when to do, who to do, money needed, time needed and so 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91090" y="2063767"/>
            <a:ext cx="4040188" cy="2806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Sequencing work (schedule)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Estimating the resource( effort) &amp; finalize 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Estimating costs (budget)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125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Planning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7690" t="13968" r="3067" b="2653"/>
          <a:stretch/>
        </p:blipFill>
        <p:spPr>
          <a:xfrm>
            <a:off x="4618711" y="2725960"/>
            <a:ext cx="2019373" cy="1862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3313"/>
          <a:stretch/>
        </p:blipFill>
        <p:spPr>
          <a:xfrm>
            <a:off x="4600575" y="981693"/>
            <a:ext cx="4362450" cy="18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22" y="965573"/>
            <a:ext cx="4200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Planning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40993"/>
          <a:stretch/>
        </p:blipFill>
        <p:spPr>
          <a:xfrm>
            <a:off x="430809" y="1078082"/>
            <a:ext cx="8255991" cy="33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54" y="744974"/>
            <a:ext cx="3834484" cy="36124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Our roles…</a:t>
            </a:r>
            <a:r>
              <a:rPr lang="en-US" sz="2800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am here as a facilitator</a:t>
            </a:r>
          </a:p>
          <a:p>
            <a:r>
              <a:rPr lang="en-US" sz="2400" dirty="0"/>
              <a:t>You are the PMP® exam candidates!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4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Planning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9409"/>
          <a:stretch/>
        </p:blipFill>
        <p:spPr>
          <a:xfrm>
            <a:off x="1761558" y="1024500"/>
            <a:ext cx="585844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Planning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424" y="785813"/>
            <a:ext cx="3814354" cy="3964781"/>
          </a:xfrm>
        </p:spPr>
        <p:txBody>
          <a:bodyPr>
            <a:normAutofit/>
          </a:bodyPr>
          <a:lstStyle/>
          <a:p>
            <a:r>
              <a:rPr lang="en-US" dirty="0"/>
              <a:t>Steps (</a:t>
            </a:r>
            <a:r>
              <a:rPr lang="en-US" dirty="0">
                <a:hlinkClick r:id="rId3" action="ppaction://hlinkfile"/>
              </a:rPr>
              <a:t>follow Rita Chart</a:t>
            </a:r>
            <a:r>
              <a:rPr lang="en-US" dirty="0"/>
              <a:t>)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Determine how you will plan for each knowledge area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Determine detailed requirements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Create project scope statement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Assess what to purchase and create procurement documents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Determine planning team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803605"/>
            <a:ext cx="4673599" cy="405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Create WBS and WBS Dictionary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Create activity list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Create network diagram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Estimate resource requirements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Estimate time and cost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Determine critical path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Develop schedule</a:t>
            </a:r>
          </a:p>
          <a:p>
            <a:pPr marL="514350" lvl="1" indent="-400050">
              <a:buFont typeface="+mj-lt"/>
              <a:buAutoNum type="arabicPeriod" startAt="6"/>
            </a:pPr>
            <a:r>
              <a:rPr lang="en-US" dirty="0"/>
              <a:t>Develop budget</a:t>
            </a:r>
          </a:p>
          <a:p>
            <a:pPr marL="1143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Next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5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Planning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132" y="785813"/>
            <a:ext cx="3778070" cy="4074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(follow Rita Chart)</a:t>
            </a:r>
          </a:p>
          <a:p>
            <a:pPr marL="400050" lvl="1" indent="-400050">
              <a:buFont typeface="+mj-lt"/>
              <a:buAutoNum type="arabicPeriod" startAt="14"/>
            </a:pPr>
            <a:r>
              <a:rPr lang="en-US" dirty="0"/>
              <a:t>Determine quality standards, processes and metrics</a:t>
            </a:r>
          </a:p>
          <a:p>
            <a:pPr marL="400050" lvl="1" indent="-400050">
              <a:buFont typeface="+mj-lt"/>
              <a:buAutoNum type="arabicPeriod" startAt="14"/>
            </a:pPr>
            <a:r>
              <a:rPr lang="en-US" dirty="0"/>
              <a:t>Create process improvement plan</a:t>
            </a:r>
          </a:p>
          <a:p>
            <a:pPr marL="400050" lvl="1" indent="-400050">
              <a:buFont typeface="+mj-lt"/>
              <a:buAutoNum type="arabicPeriod" startAt="14"/>
            </a:pPr>
            <a:r>
              <a:rPr lang="en-US" dirty="0"/>
              <a:t>Determine all roles and responsibilities</a:t>
            </a:r>
          </a:p>
          <a:p>
            <a:pPr marL="400050" lvl="1" indent="-400050">
              <a:buFont typeface="+mj-lt"/>
              <a:buAutoNum type="arabicPeriod" startAt="14"/>
            </a:pPr>
            <a:r>
              <a:rPr lang="en-US" dirty="0"/>
              <a:t>Plan communications and stakeholder engagement</a:t>
            </a:r>
          </a:p>
          <a:p>
            <a:pPr marL="400050" lvl="1" indent="-400050">
              <a:buFont typeface="+mj-lt"/>
              <a:buAutoNum type="arabicPeriod" startAt="14"/>
            </a:pPr>
            <a:r>
              <a:rPr lang="en-US" dirty="0"/>
              <a:t>Perform risk identification qualitative and quantitative risk analysis, risk response planning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13201" y="671778"/>
            <a:ext cx="4673599" cy="3964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Go back - iteration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Finalize procurement documents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Create change management plan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Finalize the “how to execute and control” parts of all management plans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Develop realistic and final PM plan and performance measurement baseline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Gain formal approval of the plan</a:t>
            </a:r>
          </a:p>
          <a:p>
            <a:pPr marL="514350" lvl="1" indent="-400050">
              <a:buFont typeface="+mj-lt"/>
              <a:buAutoNum type="arabicPeriod" startAt="19"/>
            </a:pPr>
            <a:r>
              <a:rPr lang="en-US" dirty="0"/>
              <a:t>Hold kickoff meeting</a:t>
            </a:r>
          </a:p>
        </p:txBody>
      </p:sp>
    </p:spTree>
    <p:extLst>
      <p:ext uri="{BB962C8B-B14F-4D97-AF65-F5344CB8AC3E}">
        <p14:creationId xmlns:p14="http://schemas.microsoft.com/office/powerpoint/2010/main" val="180630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dirty="0"/>
              <a:t>&gt; Executing Process Group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796" y="1750878"/>
            <a:ext cx="4749567" cy="2806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Directing and managing project execution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Establishing and manage the project team.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Coordinating people and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Monitoring team performance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734" y="828940"/>
            <a:ext cx="8492066" cy="1131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Processes performed to complete work defined in PMP to satisfy project specification.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01674" y="1750878"/>
            <a:ext cx="4040188" cy="2806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Procurement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Distributing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Performing quality assurance activities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1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Executing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81" y="1000790"/>
            <a:ext cx="8394020" cy="36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Executing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549" y="785813"/>
            <a:ext cx="4045913" cy="4124330"/>
          </a:xfrm>
        </p:spPr>
        <p:txBody>
          <a:bodyPr>
            <a:normAutofit/>
          </a:bodyPr>
          <a:lstStyle/>
          <a:p>
            <a:r>
              <a:rPr lang="en-US" dirty="0"/>
              <a:t>Steps (</a:t>
            </a:r>
            <a:r>
              <a:rPr lang="en-US" dirty="0">
                <a:hlinkClick r:id="rId3" action="ppaction://hlinkfile"/>
              </a:rPr>
              <a:t>follow Rita Chart</a:t>
            </a:r>
            <a:r>
              <a:rPr lang="en-US" dirty="0"/>
              <a:t>)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Execute the work according to the PM Plan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Produce product deliverables (product scope)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Gather work performance data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Request change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Implement only approved changes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785813"/>
            <a:ext cx="4673599" cy="4074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Continuously improve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Follow processes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Determine whether processes are correct and effective (quality assurance)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Perform quality audits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Acquire final team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Manage people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Evaluate team and individual performance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Hold team building activities</a:t>
            </a:r>
          </a:p>
          <a:p>
            <a:pPr marL="1143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Next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1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Executing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0592"/>
            <a:ext cx="3841262" cy="4074322"/>
          </a:xfrm>
        </p:spPr>
        <p:txBody>
          <a:bodyPr>
            <a:normAutofit/>
          </a:bodyPr>
          <a:lstStyle/>
          <a:p>
            <a:r>
              <a:rPr lang="en-US" dirty="0"/>
              <a:t>Steps (follow Rita Chart)</a:t>
            </a:r>
          </a:p>
          <a:p>
            <a:pPr marL="346075" lvl="1" indent="-346075">
              <a:buFont typeface="+mj-lt"/>
              <a:buAutoNum type="arabicPeriod" startAt="14"/>
            </a:pPr>
            <a:r>
              <a:rPr lang="en-US" dirty="0"/>
              <a:t>Give recognition rewards</a:t>
            </a:r>
          </a:p>
          <a:p>
            <a:pPr marL="346075" lvl="1" indent="-346075">
              <a:buFont typeface="+mj-lt"/>
              <a:buAutoNum type="arabicPeriod" startAt="14"/>
            </a:pPr>
            <a:r>
              <a:rPr lang="en-US" dirty="0"/>
              <a:t>Use issue logs</a:t>
            </a:r>
          </a:p>
          <a:p>
            <a:pPr marL="346075" lvl="1" indent="-346075">
              <a:buFont typeface="+mj-lt"/>
              <a:buAutoNum type="arabicPeriod" startAt="14"/>
            </a:pPr>
            <a:r>
              <a:rPr lang="en-US" dirty="0"/>
              <a:t>Facilitate conflict resolution </a:t>
            </a:r>
          </a:p>
          <a:p>
            <a:pPr marL="346075" lvl="1" indent="-346075">
              <a:buFont typeface="+mj-lt"/>
              <a:buAutoNum type="arabicPeriod" startAt="14"/>
            </a:pPr>
            <a:r>
              <a:rPr lang="en-US" dirty="0"/>
              <a:t>Release resource as work is completed </a:t>
            </a:r>
          </a:p>
          <a:p>
            <a:pPr marL="346075" lvl="1" indent="-346075">
              <a:buFont typeface="+mj-lt"/>
              <a:buAutoNum type="arabicPeriod" startAt="14"/>
            </a:pPr>
            <a:r>
              <a:rPr lang="en-US" dirty="0"/>
              <a:t>Send and receive information and solicit feedback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945362"/>
            <a:ext cx="4673599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60375" lvl="1" indent="-346075">
              <a:buFont typeface="+mj-lt"/>
              <a:buAutoNum type="arabicPeriod" startAt="19"/>
            </a:pPr>
            <a:r>
              <a:rPr lang="en-US" dirty="0"/>
              <a:t>Report on project performance</a:t>
            </a:r>
          </a:p>
          <a:p>
            <a:pPr marL="344488" lvl="1" indent="-230188">
              <a:buFont typeface="+mj-lt"/>
              <a:buAutoNum type="arabicPeriod" startAt="19"/>
            </a:pPr>
            <a:r>
              <a:rPr lang="en-US" dirty="0"/>
              <a:t>Manage stakeholder engagement and expectation</a:t>
            </a:r>
          </a:p>
          <a:p>
            <a:pPr marL="344488" lvl="1" indent="-230188">
              <a:buFont typeface="+mj-lt"/>
              <a:buAutoNum type="arabicPeriod" startAt="19"/>
            </a:pPr>
            <a:r>
              <a:rPr lang="en-US" dirty="0"/>
              <a:t>Hold meetings</a:t>
            </a:r>
          </a:p>
          <a:p>
            <a:pPr marL="344488" lvl="1" indent="-230188">
              <a:buFont typeface="+mj-lt"/>
              <a:buAutoNum type="arabicPeriod" startAt="19"/>
            </a:pPr>
            <a:r>
              <a:rPr lang="en-US" dirty="0"/>
              <a:t>Select sellers</a:t>
            </a:r>
          </a:p>
          <a:p>
            <a:pPr marL="344488" lvl="1" indent="-230188">
              <a:buFont typeface="+mj-lt"/>
              <a:buAutoNum type="arabicPeriod" startAt="1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5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sz="2400" dirty="0"/>
              <a:t>&gt; Monitoring &amp; Controlling Process Group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796" y="2214682"/>
            <a:ext cx="4749567" cy="2806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Involves tracking, reviewing, and regulating project progress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Includes status reporting, progress measurement, and forecasting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Reports on scope, schedule, cost, resources, quality, and risks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Controls project and project document changes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734" y="675230"/>
            <a:ext cx="8492066" cy="16140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Those processes required to track, review, and regulate the progress and performance of the project; identify any areas in which changes to the plan are required; and initiate the corresponding changes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989511" y="2267554"/>
            <a:ext cx="4040188" cy="2806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Includes control of scope, schedule, costs, and risks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Formalizes acceptance of deliverables (called scope verification)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Records quality control results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9790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&gt; Monitoring &amp; Controlling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6" y="964407"/>
            <a:ext cx="8023984" cy="35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&gt; Monitoring &amp; Controlling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13"/>
            <a:ext cx="3841262" cy="3964781"/>
          </a:xfrm>
        </p:spPr>
        <p:txBody>
          <a:bodyPr>
            <a:normAutofit fontScale="92500"/>
          </a:bodyPr>
          <a:lstStyle/>
          <a:p>
            <a:r>
              <a:rPr lang="en-US" dirty="0"/>
              <a:t>Steps (</a:t>
            </a:r>
            <a:r>
              <a:rPr lang="en-US" dirty="0">
                <a:hlinkClick r:id="rId3" action="ppaction://hlinkfile"/>
              </a:rPr>
              <a:t>follow Rita Chart</a:t>
            </a:r>
            <a:r>
              <a:rPr lang="en-US" dirty="0"/>
              <a:t>)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Take action to control the project 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Measure performance against the performance measurement baseline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Measure performance against other metrics in the PM plan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Analyze and evaluate performance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Determine if variances warrant a corrective action or other change request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785813"/>
            <a:ext cx="4673599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Influence the factors that cause changes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Request changes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Perform integrated change control 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Approve or reject changes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Update the PM plan and project documents</a:t>
            </a:r>
          </a:p>
          <a:p>
            <a:pPr marL="461963" lvl="1" indent="-347663">
              <a:buFont typeface="+mj-lt"/>
              <a:buAutoNum type="arabicPeriod" startAt="6"/>
            </a:pPr>
            <a:r>
              <a:rPr lang="en-US" dirty="0"/>
              <a:t>Inform stakeholders of the results of change requests</a:t>
            </a:r>
          </a:p>
          <a:p>
            <a:pPr marL="1143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Next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563" y="895354"/>
            <a:ext cx="4401127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done during each of the project management process groups</a:t>
            </a:r>
          </a:p>
          <a:p>
            <a:pPr marL="857250" lvl="1" indent="-457200"/>
            <a:r>
              <a:rPr lang="en-US" dirty="0"/>
              <a:t>Initiating</a:t>
            </a:r>
          </a:p>
          <a:p>
            <a:pPr marL="857250" lvl="1" indent="-457200"/>
            <a:r>
              <a:rPr lang="en-US" dirty="0"/>
              <a:t>Planning</a:t>
            </a:r>
          </a:p>
          <a:p>
            <a:pPr marL="857250" lvl="1" indent="-457200"/>
            <a:r>
              <a:rPr lang="en-US" dirty="0"/>
              <a:t>Executing</a:t>
            </a:r>
          </a:p>
          <a:p>
            <a:pPr marL="857250" lvl="1" indent="-457200"/>
            <a:r>
              <a:rPr lang="en-US" dirty="0"/>
              <a:t>Monitoring and Controlling</a:t>
            </a:r>
          </a:p>
          <a:p>
            <a:pPr marL="857250" lvl="1" indent="-457200"/>
            <a:r>
              <a:rPr lang="en-US" dirty="0"/>
              <a:t>Closing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6690" y="913377"/>
            <a:ext cx="4302690" cy="372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you do not do but should do in your real world during each of the project management process groups.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&gt; Monitoring &amp; Controlling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9966" y="890592"/>
            <a:ext cx="4028496" cy="4074322"/>
          </a:xfrm>
        </p:spPr>
        <p:txBody>
          <a:bodyPr>
            <a:normAutofit/>
          </a:bodyPr>
          <a:lstStyle/>
          <a:p>
            <a:r>
              <a:rPr lang="en-US" dirty="0"/>
              <a:t>Steps (follow Rita Chart)</a:t>
            </a:r>
          </a:p>
          <a:p>
            <a:pPr marL="400050" lvl="1" indent="-400050">
              <a:buFont typeface="+mj-lt"/>
              <a:buAutoNum type="arabicPeriod" startAt="12"/>
            </a:pPr>
            <a:r>
              <a:rPr lang="en-US" dirty="0"/>
              <a:t>Monitor stakeholder engagement</a:t>
            </a:r>
          </a:p>
          <a:p>
            <a:pPr marL="400050" lvl="1" indent="-400050">
              <a:buFont typeface="+mj-lt"/>
              <a:buAutoNum type="arabicPeriod" startAt="12"/>
            </a:pPr>
            <a:r>
              <a:rPr lang="en-US" dirty="0"/>
              <a:t>Manage configuration</a:t>
            </a:r>
          </a:p>
          <a:p>
            <a:pPr marL="400050" lvl="1" indent="-400050">
              <a:buFont typeface="+mj-lt"/>
              <a:buAutoNum type="arabicPeriod" startAt="12"/>
            </a:pPr>
            <a:r>
              <a:rPr lang="en-US" dirty="0"/>
              <a:t>Facilitate conflict resolution </a:t>
            </a:r>
          </a:p>
          <a:p>
            <a:pPr marL="400050" lvl="1" indent="-400050">
              <a:buFont typeface="+mj-lt"/>
              <a:buAutoNum type="arabicPeriod" startAt="12"/>
            </a:pPr>
            <a:r>
              <a:rPr lang="en-US" dirty="0"/>
              <a:t>Create forecasts </a:t>
            </a:r>
          </a:p>
          <a:p>
            <a:pPr marL="400050" lvl="1" indent="-400050">
              <a:buFont typeface="+mj-lt"/>
              <a:buAutoNum type="arabicPeriod" startAt="12"/>
            </a:pPr>
            <a:r>
              <a:rPr lang="en-US" dirty="0"/>
              <a:t>Gain acceptance of interim deliverables from the customer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945362"/>
            <a:ext cx="4313895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574675" lvl="1" indent="-460375">
              <a:buFont typeface="+mj-lt"/>
              <a:buAutoNum type="arabicPeriod" startAt="17"/>
            </a:pPr>
            <a:r>
              <a:rPr lang="en-US" dirty="0"/>
              <a:t>Perform quality control</a:t>
            </a:r>
          </a:p>
          <a:p>
            <a:pPr marL="574675" lvl="1" indent="-460375">
              <a:buFont typeface="+mj-lt"/>
              <a:buAutoNum type="arabicPeriod" startAt="17"/>
            </a:pPr>
            <a:r>
              <a:rPr lang="en-US" dirty="0"/>
              <a:t>Perform risk reassessments and audits</a:t>
            </a:r>
          </a:p>
          <a:p>
            <a:pPr marL="574675" lvl="1" indent="-460375">
              <a:buFont typeface="+mj-lt"/>
              <a:buAutoNum type="arabicPeriod" startAt="17"/>
            </a:pPr>
            <a:r>
              <a:rPr lang="en-US" dirty="0"/>
              <a:t>Manage reserves</a:t>
            </a:r>
          </a:p>
          <a:p>
            <a:pPr marL="574675" lvl="1" indent="-460375">
              <a:buFont typeface="+mj-lt"/>
              <a:buAutoNum type="arabicPeriod" startAt="17"/>
            </a:pPr>
            <a:r>
              <a:rPr lang="en-US" dirty="0"/>
              <a:t>Control procurements</a:t>
            </a:r>
          </a:p>
          <a:p>
            <a:pPr marL="344488" lvl="1" indent="-230188">
              <a:buFont typeface="+mj-lt"/>
              <a:buAutoNum type="arabicPeriod" startAt="1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23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735931" y="4914904"/>
            <a:ext cx="4621689" cy="211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sz="2400" dirty="0"/>
              <a:t>&gt; Closing Process Group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9796" y="1892561"/>
            <a:ext cx="4749567" cy="28064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Obtaining acceptance by the customer or sponsor (approval to close).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Releasing people and resources.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Reporting on team performance and lessons learned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Updating or finalizing documents, project records, and results.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4734" y="675230"/>
            <a:ext cx="8492066" cy="16140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Processes performed to terminate formally all activities of a project or project phase, &amp; transfer of completed product to others or to close a cancelled project.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82491" y="1945433"/>
            <a:ext cx="3647208" cy="2806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Close procurements.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Storing or archiving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Formally close project or phase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843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&gt; Closing Process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9661"/>
            <a:ext cx="3300569" cy="30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6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Closing Process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674" y="785813"/>
            <a:ext cx="4019788" cy="3964781"/>
          </a:xfrm>
        </p:spPr>
        <p:txBody>
          <a:bodyPr/>
          <a:lstStyle/>
          <a:p>
            <a:r>
              <a:rPr lang="en-US" dirty="0"/>
              <a:t>Steps (</a:t>
            </a:r>
            <a:r>
              <a:rPr lang="en-US" dirty="0">
                <a:hlinkClick r:id="rId2" action="ppaction://hlinkfile"/>
              </a:rPr>
              <a:t>follow Rita Chart</a:t>
            </a:r>
            <a:r>
              <a:rPr lang="en-US" dirty="0"/>
              <a:t>)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Confirm work is done to requirement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Complete procurement closure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Complete financial closure</a:t>
            </a:r>
          </a:p>
          <a:p>
            <a:pPr marL="344488" lvl="1" indent="-230188">
              <a:buFont typeface="+mj-lt"/>
              <a:buAutoNum type="arabicPeriod"/>
            </a:pPr>
            <a:r>
              <a:rPr lang="en-US" dirty="0"/>
              <a:t>Solicit feedback from customer about the project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98462" y="785813"/>
            <a:ext cx="4673599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44488" lvl="1" indent="-230188">
              <a:buFont typeface="+mj-lt"/>
              <a:buAutoNum type="arabicPeriod" startAt="6"/>
            </a:pPr>
            <a:r>
              <a:rPr lang="en-US" dirty="0"/>
              <a:t>Complete final performance reporting</a:t>
            </a:r>
          </a:p>
          <a:p>
            <a:pPr marL="344488" lvl="1" indent="-230188">
              <a:buFont typeface="+mj-lt"/>
              <a:buAutoNum type="arabicPeriod" startAt="6"/>
            </a:pPr>
            <a:r>
              <a:rPr lang="en-US" dirty="0"/>
              <a:t>Index and archive records</a:t>
            </a:r>
          </a:p>
          <a:p>
            <a:pPr marL="344488" lvl="1" indent="-230188">
              <a:buFont typeface="+mj-lt"/>
              <a:buAutoNum type="arabicPeriod" startAt="6"/>
            </a:pPr>
            <a:r>
              <a:rPr lang="en-US" dirty="0"/>
              <a:t>Gather final lesson learned and update knowledge 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3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5" y="785813"/>
            <a:ext cx="8229600" cy="3964781"/>
          </a:xfrm>
        </p:spPr>
        <p:txBody>
          <a:bodyPr/>
          <a:lstStyle/>
          <a:p>
            <a:r>
              <a:rPr lang="en-US" sz="2800" dirty="0"/>
              <a:t>Don’t try to remember processes
Try to understand each process
Try explain it to others … It will firm your understanding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41" y="2813173"/>
            <a:ext cx="2872773" cy="1572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6" y="2976902"/>
            <a:ext cx="2447011" cy="1400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0" y="2976967"/>
            <a:ext cx="2443398" cy="14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W. Edwards Deming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964406"/>
            <a:ext cx="4822158" cy="36302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n-lt"/>
              </a:rPr>
              <a:t>“If you can’t describe what you are doing as a process, you don’t know what you’re doing”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37" y="964406"/>
            <a:ext cx="2476500" cy="31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3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10 Knowledge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4910138"/>
            <a:ext cx="4557713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60925"/>
            <a:ext cx="2133600" cy="273050"/>
          </a:xfrm>
        </p:spPr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9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&gt; Overview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279400" y="812900"/>
            <a:ext cx="8482106" cy="13864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Area of project management defined by its knowledge requirements &amp; described in terms of its component processes, practices, inputs, outputs, tools, and techniques</a:t>
            </a:r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78" y="2266495"/>
            <a:ext cx="6066559" cy="25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79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818607"/>
            <a:ext cx="8978537" cy="40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40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" y="905692"/>
            <a:ext cx="8965259" cy="38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785813"/>
            <a:ext cx="8595360" cy="39647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47 Processes</a:t>
            </a:r>
          </a:p>
          <a:p>
            <a:pPr marL="857250" lvl="1" indent="-457200"/>
            <a:r>
              <a:rPr lang="en-US" dirty="0"/>
              <a:t>Type of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 Process Groups</a:t>
            </a:r>
          </a:p>
          <a:p>
            <a:pPr lvl="1"/>
            <a:r>
              <a:rPr lang="en-US" dirty="0"/>
              <a:t>Initiating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Executing</a:t>
            </a:r>
          </a:p>
          <a:p>
            <a:pPr lvl="1"/>
            <a:r>
              <a:rPr lang="en-US" dirty="0"/>
              <a:t>Monitoring &amp; Controlling</a:t>
            </a:r>
          </a:p>
          <a:p>
            <a:pPr lvl="1"/>
            <a:r>
              <a:rPr lang="en-US" dirty="0"/>
              <a:t>Closing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10 Knowledge Areas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563" y="895354"/>
            <a:ext cx="4401127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done during each of the project management process groups</a:t>
            </a:r>
          </a:p>
          <a:p>
            <a:pPr marL="857250" lvl="1" indent="-457200"/>
            <a:r>
              <a:rPr lang="en-US" dirty="0"/>
              <a:t>Initiating</a:t>
            </a:r>
          </a:p>
          <a:p>
            <a:pPr marL="857250" lvl="1" indent="-457200"/>
            <a:r>
              <a:rPr lang="en-US" dirty="0"/>
              <a:t>Planning</a:t>
            </a:r>
          </a:p>
          <a:p>
            <a:pPr marL="857250" lvl="1" indent="-457200"/>
            <a:r>
              <a:rPr lang="en-US" dirty="0"/>
              <a:t>Executing</a:t>
            </a:r>
          </a:p>
          <a:p>
            <a:pPr marL="857250" lvl="1" indent="-457200"/>
            <a:r>
              <a:rPr lang="en-US" dirty="0"/>
              <a:t>Monitoring and Controlling</a:t>
            </a:r>
          </a:p>
          <a:p>
            <a:pPr marL="857250" lvl="1" indent="-457200"/>
            <a:r>
              <a:rPr lang="en-US" dirty="0"/>
              <a:t>Closing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6690" y="913377"/>
            <a:ext cx="4302690" cy="372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you do not do but should do in your real world during each of the project management process groups.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5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563" y="895354"/>
            <a:ext cx="4401127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Integration management process</a:t>
            </a:r>
          </a:p>
          <a:p>
            <a:r>
              <a:rPr lang="en-US" dirty="0"/>
              <a:t>Integrated change control</a:t>
            </a:r>
          </a:p>
          <a:p>
            <a:r>
              <a:rPr lang="en-US" dirty="0"/>
              <a:t>Process for making changes</a:t>
            </a:r>
          </a:p>
          <a:p>
            <a:r>
              <a:rPr lang="en-US" dirty="0"/>
              <a:t>Project management plan</a:t>
            </a:r>
          </a:p>
          <a:p>
            <a:r>
              <a:rPr lang="en-US" dirty="0"/>
              <a:t>Project charter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Project selection</a:t>
            </a:r>
          </a:p>
          <a:p>
            <a:r>
              <a:rPr lang="en-US" dirty="0"/>
              <a:t>Project documents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6690" y="1087709"/>
            <a:ext cx="4302690" cy="389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Corrective action</a:t>
            </a:r>
          </a:p>
          <a:p>
            <a:r>
              <a:rPr lang="en-US" dirty="0"/>
              <a:t>Prevention action</a:t>
            </a:r>
          </a:p>
          <a:p>
            <a:r>
              <a:rPr lang="en-US" dirty="0"/>
              <a:t>Defect repair</a:t>
            </a:r>
          </a:p>
          <a:p>
            <a:r>
              <a:rPr lang="en-US" dirty="0"/>
              <a:t>Project manager’s role as integrator</a:t>
            </a:r>
          </a:p>
          <a:p>
            <a:r>
              <a:rPr lang="en-US" dirty="0"/>
              <a:t>Constraints and assumptions</a:t>
            </a:r>
          </a:p>
          <a:p>
            <a:pPr marL="0" indent="0">
              <a:buNone/>
            </a:pPr>
            <a:r>
              <a:rPr lang="en-US" b="1" dirty="0"/>
              <a:t>More…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541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59" y="3323682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20" y="283896"/>
            <a:ext cx="2005238" cy="28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00225" y="4910143"/>
            <a:ext cx="4557395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563" y="810702"/>
            <a:ext cx="4401127" cy="396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Configuration management system</a:t>
            </a:r>
          </a:p>
          <a:p>
            <a:r>
              <a:rPr lang="en-US" dirty="0"/>
              <a:t>Change control system</a:t>
            </a:r>
          </a:p>
          <a:p>
            <a:r>
              <a:rPr lang="en-US" dirty="0"/>
              <a:t>Change control board</a:t>
            </a:r>
          </a:p>
          <a:p>
            <a:r>
              <a:rPr lang="en-US" dirty="0"/>
              <a:t>Cost-benefit analysis</a:t>
            </a:r>
          </a:p>
          <a:p>
            <a:r>
              <a:rPr lang="en-US" dirty="0"/>
              <a:t>Kickoff meeting</a:t>
            </a:r>
          </a:p>
          <a:p>
            <a:r>
              <a:rPr lang="en-US" dirty="0"/>
              <a:t>Work authorization system</a:t>
            </a:r>
          </a:p>
          <a:p>
            <a:r>
              <a:rPr lang="en-US" dirty="0"/>
              <a:t>Project statement of work</a:t>
            </a:r>
          </a:p>
          <a:p>
            <a:r>
              <a:rPr lang="en-US" dirty="0"/>
              <a:t>Net present value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56690" y="810702"/>
            <a:ext cx="4302690" cy="39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Internal rate of return</a:t>
            </a:r>
          </a:p>
          <a:p>
            <a:r>
              <a:rPr lang="en-US" dirty="0"/>
              <a:t>Payback period </a:t>
            </a:r>
          </a:p>
          <a:p>
            <a:r>
              <a:rPr lang="en-US" dirty="0"/>
              <a:t>Present value</a:t>
            </a:r>
          </a:p>
          <a:p>
            <a:r>
              <a:rPr lang="en-US" dirty="0"/>
              <a:t>Economic value added</a:t>
            </a:r>
          </a:p>
          <a:p>
            <a:r>
              <a:rPr lang="en-US" dirty="0"/>
              <a:t>Opportunity cost</a:t>
            </a:r>
          </a:p>
          <a:p>
            <a:r>
              <a:rPr lang="en-US" dirty="0"/>
              <a:t>Sunk costs</a:t>
            </a:r>
          </a:p>
          <a:p>
            <a:r>
              <a:rPr lang="en-US" dirty="0"/>
              <a:t>Law of diminishing returns</a:t>
            </a:r>
          </a:p>
          <a:p>
            <a:r>
              <a:rPr lang="en-US" dirty="0"/>
              <a:t>Working capital</a:t>
            </a:r>
          </a:p>
          <a:p>
            <a:r>
              <a:rPr lang="en-US" dirty="0"/>
              <a:t>Depreciation 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8893"/>
            <a:ext cx="9144000" cy="644057"/>
          </a:xfrm>
        </p:spPr>
        <p:txBody>
          <a:bodyPr/>
          <a:lstStyle/>
          <a:p>
            <a:pPr algn="ctr"/>
            <a:r>
              <a:rPr lang="en-US" sz="3600" dirty="0"/>
              <a:t>1. 47 Processes</a:t>
            </a:r>
          </a:p>
        </p:txBody>
      </p:sp>
    </p:spTree>
    <p:extLst>
      <p:ext uri="{BB962C8B-B14F-4D97-AF65-F5344CB8AC3E}">
        <p14:creationId xmlns:p14="http://schemas.microsoft.com/office/powerpoint/2010/main" val="36875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>
            <a:noAutofit/>
          </a:bodyPr>
          <a:lstStyle/>
          <a:p>
            <a:r>
              <a:rPr lang="en-US" sz="2800" b="0" dirty="0"/>
              <a:t>&gt; Overview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8632" y="1008423"/>
            <a:ext cx="8229600" cy="146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set of interrelated actions &amp; activities performed to create a pre-specified product, service or result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95" y="2048783"/>
            <a:ext cx="6337474" cy="24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&gt; Overview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For project to be successful, Project team should:</a:t>
            </a:r>
            <a:endParaRPr lang="en-US" altLang="en-US" sz="2400" dirty="0"/>
          </a:p>
          <a:p>
            <a:pPr lvl="1" algn="just"/>
            <a:r>
              <a:rPr lang="en-US" dirty="0"/>
              <a:t>Select appropriate processes as per project objective</a:t>
            </a:r>
            <a:endParaRPr lang="en-US" altLang="en-US" sz="2000" dirty="0"/>
          </a:p>
          <a:p>
            <a:pPr lvl="1" algn="just"/>
            <a:r>
              <a:rPr lang="en-US" dirty="0"/>
              <a:t>Use defined approach that can be adapted to meet requirements</a:t>
            </a:r>
            <a:endParaRPr lang="en-US" altLang="en-US" sz="2000" dirty="0"/>
          </a:p>
          <a:p>
            <a:pPr lvl="1"/>
            <a:r>
              <a:rPr lang="en-US" dirty="0"/>
              <a:t>Establish &amp; maintain communication &amp; engagement with stakeholders</a:t>
            </a:r>
          </a:p>
          <a:p>
            <a:pPr lvl="1"/>
            <a:r>
              <a:rPr lang="en-US" dirty="0"/>
              <a:t>Comply with requirement to meet stakeholder needs and expectations</a:t>
            </a:r>
          </a:p>
          <a:p>
            <a:pPr lvl="1"/>
            <a:r>
              <a:rPr lang="en-US" dirty="0"/>
              <a:t>Balance competing constraints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22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4057"/>
          </a:xfrm>
        </p:spPr>
        <p:txBody>
          <a:bodyPr/>
          <a:lstStyle/>
          <a:p>
            <a:r>
              <a:rPr lang="en-US" sz="2600" dirty="0"/>
              <a:t>&gt; Type of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62508466"/>
              </p:ext>
            </p:extLst>
          </p:nvPr>
        </p:nvGraphicFramePr>
        <p:xfrm>
          <a:off x="292100" y="952500"/>
          <a:ext cx="8394700" cy="381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7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47 Processes of PMI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1" y="702853"/>
            <a:ext cx="5248564" cy="4064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751"/>
          <a:stretch/>
        </p:blipFill>
        <p:spPr>
          <a:xfrm>
            <a:off x="5413664" y="702853"/>
            <a:ext cx="3730336" cy="1905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78699" b="41260"/>
          <a:stretch/>
        </p:blipFill>
        <p:spPr>
          <a:xfrm>
            <a:off x="5413664" y="2639981"/>
            <a:ext cx="1015497" cy="111916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413415" y="2896041"/>
            <a:ext cx="2375072" cy="1633007"/>
            <a:chOff x="6714810" y="2921044"/>
            <a:chExt cx="2375072" cy="16330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51" b="27108"/>
            <a:stretch/>
          </p:blipFill>
          <p:spPr>
            <a:xfrm>
              <a:off x="6884890" y="2964241"/>
              <a:ext cx="2204992" cy="1589810"/>
            </a:xfrm>
            <a:prstGeom prst="rect">
              <a:avLst/>
            </a:prstGeom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6714810" y="2921044"/>
              <a:ext cx="1897856" cy="15830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pPr algn="ctr"/>
              <a:r>
                <a:rPr lang="en-US" sz="6600" dirty="0"/>
                <a:t>47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A830A"/>
                  </a:solidFill>
                </a:rPr>
                <a:t>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17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4e6d1b9834b21e6238ce6eb5737b667ee236b6f"/>
</p:tagLst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7900</TotalTime>
  <Words>1639</Words>
  <Application>Microsoft Macintosh PowerPoint</Application>
  <PresentationFormat>On-screen Show (16:9)</PresentationFormat>
  <Paragraphs>376</Paragraphs>
  <Slides>43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</vt:lpstr>
      <vt:lpstr>Segoe UI Black</vt:lpstr>
      <vt:lpstr>Wingdings</vt:lpstr>
      <vt:lpstr>Template_Internal_Course</vt:lpstr>
      <vt:lpstr>Project Management Process</vt:lpstr>
      <vt:lpstr>Our roles… </vt:lpstr>
      <vt:lpstr>Objectives</vt:lpstr>
      <vt:lpstr>Content</vt:lpstr>
      <vt:lpstr>1. 47 Processes</vt:lpstr>
      <vt:lpstr>&gt; Overview</vt:lpstr>
      <vt:lpstr>&gt; Overview</vt:lpstr>
      <vt:lpstr>&gt; Type of Process</vt:lpstr>
      <vt:lpstr>&gt; 47 Processes of PMI</vt:lpstr>
      <vt:lpstr>2. 5 Process Groups</vt:lpstr>
      <vt:lpstr>&gt; Overview</vt:lpstr>
      <vt:lpstr>&gt; Overview</vt:lpstr>
      <vt:lpstr>&gt; Overview</vt:lpstr>
      <vt:lpstr>&gt; Initiating Process Group</vt:lpstr>
      <vt:lpstr>&gt; Initiating Process Group</vt:lpstr>
      <vt:lpstr>&gt; Initiating Process Group</vt:lpstr>
      <vt:lpstr>&gt; Planning Process Group</vt:lpstr>
      <vt:lpstr>&gt; Planning Process Group</vt:lpstr>
      <vt:lpstr>&gt; Planning Process Group</vt:lpstr>
      <vt:lpstr>&gt; Planning Process Group</vt:lpstr>
      <vt:lpstr>&gt; Planning Process Group</vt:lpstr>
      <vt:lpstr>&gt; Planning Process Group</vt:lpstr>
      <vt:lpstr>&gt; Executing Process Group</vt:lpstr>
      <vt:lpstr>&gt; Executing Process Group</vt:lpstr>
      <vt:lpstr>&gt; Executing Process Group</vt:lpstr>
      <vt:lpstr>&gt; Executing Process Group</vt:lpstr>
      <vt:lpstr>&gt; Monitoring &amp; Controlling Process Group</vt:lpstr>
      <vt:lpstr>&gt; Monitoring &amp; Controlling Process Group</vt:lpstr>
      <vt:lpstr>&gt; Monitoring &amp; Controlling Process Group</vt:lpstr>
      <vt:lpstr>&gt; Monitoring &amp; Controlling Process Group</vt:lpstr>
      <vt:lpstr>&gt; Closing Process Group</vt:lpstr>
      <vt:lpstr>&gt; Closing Process Group</vt:lpstr>
      <vt:lpstr>&gt; Closing Process Group</vt:lpstr>
      <vt:lpstr>It’s true</vt:lpstr>
      <vt:lpstr>W. Edwards Deming</vt:lpstr>
      <vt:lpstr>3. 10 Knowledge Areas</vt:lpstr>
      <vt:lpstr>&gt; Overview</vt:lpstr>
      <vt:lpstr>&gt; Overview</vt:lpstr>
      <vt:lpstr>&gt; Overview</vt:lpstr>
      <vt:lpstr>Summary</vt:lpstr>
      <vt:lpstr>Next Objectives</vt:lpstr>
      <vt:lpstr>Thank you</vt:lpstr>
      <vt:lpstr>Next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PhuocNT1@fsoft.com.vn</dc:creator>
  <cp:lastModifiedBy>Microsoft Office User</cp:lastModifiedBy>
  <cp:revision>656</cp:revision>
  <dcterms:created xsi:type="dcterms:W3CDTF">2015-08-31T01:44:46Z</dcterms:created>
  <dcterms:modified xsi:type="dcterms:W3CDTF">2024-09-30T02:32:09Z</dcterms:modified>
</cp:coreProperties>
</file>