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5" r:id="rId2"/>
    <p:sldId id="263" r:id="rId3"/>
    <p:sldId id="272" r:id="rId4"/>
    <p:sldId id="273" r:id="rId5"/>
    <p:sldId id="274" r:id="rId6"/>
    <p:sldId id="277" r:id="rId7"/>
    <p:sldId id="276" r:id="rId8"/>
    <p:sldId id="264" r:id="rId9"/>
    <p:sldId id="261" r:id="rId10"/>
    <p:sldId id="256" r:id="rId11"/>
    <p:sldId id="257" r:id="rId12"/>
    <p:sldId id="258" r:id="rId13"/>
    <p:sldId id="259" r:id="rId14"/>
    <p:sldId id="260" r:id="rId15"/>
    <p:sldId id="266" r:id="rId16"/>
    <p:sldId id="279" r:id="rId17"/>
    <p:sldId id="270" r:id="rId18"/>
    <p:sldId id="267" r:id="rId19"/>
    <p:sldId id="271" r:id="rId20"/>
    <p:sldId id="269" r:id="rId21"/>
    <p:sldId id="262"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013" autoAdjust="0"/>
  </p:normalViewPr>
  <p:slideViewPr>
    <p:cSldViewPr snapToGrid="0">
      <p:cViewPr>
        <p:scale>
          <a:sx n="66" d="100"/>
          <a:sy n="66" d="100"/>
        </p:scale>
        <p:origin x="1330"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176D5-C817-4966-8CFF-B2C162C529CA}" type="datetimeFigureOut">
              <a:rPr lang="it-IT" smtClean="0"/>
              <a:t>07/09/2023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8C1A-4EBD-446D-9210-EF636749E604}" type="slidenum">
              <a:rPr lang="it-IT" smtClean="0"/>
              <a:t>‹#›</a:t>
            </a:fld>
            <a:endParaRPr lang="it-IT"/>
          </a:p>
        </p:txBody>
      </p:sp>
    </p:spTree>
    <p:extLst>
      <p:ext uri="{BB962C8B-B14F-4D97-AF65-F5344CB8AC3E}">
        <p14:creationId xmlns:p14="http://schemas.microsoft.com/office/powerpoint/2010/main" val="260699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effectLst/>
                <a:latin typeface="Söhne"/>
              </a:rPr>
              <a:t>1crucial for safe and efficient operation in industrial and automation settings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effectLst/>
                <a:latin typeface="Söhne"/>
              </a:rPr>
              <a:t>Accurate external torque estimation in robotics is challenging due to uncertainties, disturbances, and modeling errors</a:t>
            </a:r>
            <a:endParaRPr lang="it-IT"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dirty="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dirty="0">
                <a:effectLst/>
                <a:latin typeface="Söhne"/>
              </a:rPr>
              <a:t>2to assess their performance in diverse scenarios.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dirty="0">
              <a:effectLst/>
              <a:latin typeface="Söhne"/>
            </a:endParaRPr>
          </a:p>
        </p:txBody>
      </p:sp>
      <p:sp>
        <p:nvSpPr>
          <p:cNvPr id="4" name="Slide Number Placeholder 3"/>
          <p:cNvSpPr>
            <a:spLocks noGrp="1"/>
          </p:cNvSpPr>
          <p:nvPr>
            <p:ph type="sldNum" sz="quarter" idx="5"/>
          </p:nvPr>
        </p:nvSpPr>
        <p:spPr/>
        <p:txBody>
          <a:bodyPr/>
          <a:lstStyle/>
          <a:p>
            <a:fld id="{5C8D8C1A-4EBD-446D-9210-EF636749E604}" type="slidenum">
              <a:rPr lang="it-IT" smtClean="0"/>
              <a:t>2</a:t>
            </a:fld>
            <a:endParaRPr lang="it-IT"/>
          </a:p>
        </p:txBody>
      </p:sp>
    </p:spTree>
    <p:extLst>
      <p:ext uri="{BB962C8B-B14F-4D97-AF65-F5344CB8AC3E}">
        <p14:creationId xmlns:p14="http://schemas.microsoft.com/office/powerpoint/2010/main" val="3420269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simulation results clearly demonstrate that the SOSM-based control system exhibited superior performance in estimating external torques and controlling the 3R spatial robot manipulator. The gains selection process proved successful in balancing accurate torque estimation and noise rejection. </a:t>
            </a:r>
          </a:p>
          <a:p>
            <a:r>
              <a:rPr lang="en-US" sz="1200" dirty="0"/>
              <a:t>Robustness to velocity measurement noise, ensuring stable and precise control under realistic operating conditions.</a:t>
            </a:r>
          </a:p>
          <a:p>
            <a:r>
              <a:rPr lang="en-US" sz="1200" dirty="0"/>
              <a:t>The positive outcomes from the simulations provide a solid foundation for further experimental validation and deployment of the SOSM control system in practical robotic applications.</a:t>
            </a:r>
            <a:endParaRPr lang="it-IT" sz="1200" dirty="0"/>
          </a:p>
          <a:p>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21</a:t>
            </a:fld>
            <a:endParaRPr lang="it-IT"/>
          </a:p>
        </p:txBody>
      </p:sp>
    </p:spTree>
    <p:extLst>
      <p:ext uri="{BB962C8B-B14F-4D97-AF65-F5344CB8AC3E}">
        <p14:creationId xmlns:p14="http://schemas.microsoft.com/office/powerpoint/2010/main" val="100478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5First-order </a:t>
            </a:r>
            <a:r>
              <a:rPr lang="it-IT" dirty="0" err="1"/>
              <a:t>filtered</a:t>
            </a:r>
            <a:r>
              <a:rPr lang="it-IT" dirty="0"/>
              <a:t> so compromise </a:t>
            </a:r>
            <a:r>
              <a:rPr lang="it-IT" dirty="0" err="1"/>
              <a:t>between</a:t>
            </a:r>
            <a:r>
              <a:rPr lang="it-IT" dirty="0"/>
              <a:t> </a:t>
            </a:r>
            <a:r>
              <a:rPr lang="it-IT" dirty="0" err="1"/>
              <a:t>noise</a:t>
            </a:r>
            <a:r>
              <a:rPr lang="it-IT" dirty="0"/>
              <a:t> </a:t>
            </a:r>
            <a:r>
              <a:rPr lang="it-IT" dirty="0" err="1"/>
              <a:t>attenuation</a:t>
            </a:r>
            <a:r>
              <a:rPr lang="it-IT" dirty="0"/>
              <a:t> and </a:t>
            </a:r>
            <a:r>
              <a:rPr lang="it-IT" dirty="0" err="1"/>
              <a:t>estimation</a:t>
            </a:r>
            <a:r>
              <a:rPr lang="it-IT" dirty="0"/>
              <a:t> performance</a:t>
            </a:r>
          </a:p>
        </p:txBody>
      </p:sp>
      <p:sp>
        <p:nvSpPr>
          <p:cNvPr id="4" name="Slide Number Placeholder 3"/>
          <p:cNvSpPr>
            <a:spLocks noGrp="1"/>
          </p:cNvSpPr>
          <p:nvPr>
            <p:ph type="sldNum" sz="quarter" idx="5"/>
          </p:nvPr>
        </p:nvSpPr>
        <p:spPr/>
        <p:txBody>
          <a:bodyPr/>
          <a:lstStyle/>
          <a:p>
            <a:fld id="{5C8D8C1A-4EBD-446D-9210-EF636749E604}" type="slidenum">
              <a:rPr lang="it-IT" smtClean="0"/>
              <a:t>4</a:t>
            </a:fld>
            <a:endParaRPr lang="it-IT"/>
          </a:p>
        </p:txBody>
      </p:sp>
    </p:spTree>
    <p:extLst>
      <p:ext uri="{BB962C8B-B14F-4D97-AF65-F5344CB8AC3E}">
        <p14:creationId xmlns:p14="http://schemas.microsoft.com/office/powerpoint/2010/main" val="115071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difference is that the states are directly a measure of p and torque</a:t>
            </a:r>
          </a:p>
          <a:p>
            <a:endParaRPr lang="en-US" dirty="0"/>
          </a:p>
          <a:p>
            <a:r>
              <a:rPr lang="en-US" dirty="0"/>
              <a:t>S is the absolute value of the slope of σ (see (7)), it determines the tracking capability.</a:t>
            </a:r>
          </a:p>
          <a:p>
            <a:r>
              <a:rPr lang="en-US" dirty="0"/>
              <a:t>If the slope of the external torque is higher than σ, then  the observer is not capable of tracking the reference signal</a:t>
            </a:r>
          </a:p>
          <a:p>
            <a:endParaRPr lang="en-US" dirty="0"/>
          </a:p>
          <a:p>
            <a:pPr algn="l"/>
            <a:r>
              <a:rPr lang="it-IT" sz="1800" b="0" i="0" u="none" strike="noStrike" baseline="0" dirty="0">
                <a:latin typeface="NimbusRomNo9L-Regu"/>
              </a:rPr>
              <a:t>The </a:t>
            </a:r>
            <a:r>
              <a:rPr lang="en-US" sz="1800" b="0" i="0" u="none" strike="noStrike" baseline="0" dirty="0">
                <a:latin typeface="NimbusRomNo9L-Regu"/>
              </a:rPr>
              <a:t>parameter </a:t>
            </a:r>
            <a:r>
              <a:rPr lang="en-US" sz="1800" b="0" i="1" u="none" strike="noStrike" baseline="0" dirty="0">
                <a:latin typeface="NimbusRomNo9L-MediItal"/>
              </a:rPr>
              <a:t>T </a:t>
            </a:r>
            <a:r>
              <a:rPr lang="en-US" sz="1800" b="0" i="0" u="none" strike="noStrike" baseline="0" dirty="0">
                <a:latin typeface="NimbusRomNo9L-Regu"/>
              </a:rPr>
              <a:t>can now be interpreted as the equivalent of a proportional gain, while the parameter </a:t>
            </a:r>
            <a:r>
              <a:rPr lang="en-US" sz="1800" b="0" i="1" u="none" strike="noStrike" baseline="0" dirty="0">
                <a:latin typeface="NimbusRomNo9L-MediItal"/>
              </a:rPr>
              <a:t>S </a:t>
            </a:r>
            <a:r>
              <a:rPr lang="en-US" sz="1800" b="0" i="0" u="none" strike="noStrike" baseline="0" dirty="0">
                <a:latin typeface="NimbusRomNo9L-Regu"/>
              </a:rPr>
              <a:t>is the equivalent</a:t>
            </a:r>
          </a:p>
          <a:p>
            <a:pPr algn="l"/>
            <a:r>
              <a:rPr lang="it-IT" sz="1800" b="0" i="0" u="none" strike="noStrike" baseline="0" dirty="0">
                <a:latin typeface="NimbusRomNo9L-Regu"/>
              </a:rPr>
              <a:t>of the </a:t>
            </a:r>
            <a:r>
              <a:rPr lang="it-IT" sz="1800" b="0" i="0" u="none" strike="noStrike" baseline="0" dirty="0" err="1">
                <a:latin typeface="NimbusRomNo9L-Regu"/>
              </a:rPr>
              <a:t>integral</a:t>
            </a:r>
            <a:r>
              <a:rPr lang="it-IT" sz="1800" b="0" i="0" u="none" strike="noStrike" baseline="0" dirty="0">
                <a:latin typeface="NimbusRomNo9L-Regu"/>
              </a:rPr>
              <a:t> gain.</a:t>
            </a:r>
            <a:endParaRPr lang="en-US" dirty="0"/>
          </a:p>
          <a:p>
            <a:endParaRPr lang="en-US" dirty="0"/>
          </a:p>
          <a:p>
            <a:r>
              <a:rPr lang="en-US" dirty="0"/>
              <a:t>Too high values for T will lead to an overshoot, while too small values result in poor convergence.</a:t>
            </a:r>
            <a:endParaRPr lang="it-IT" dirty="0"/>
          </a:p>
          <a:p>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6</a:t>
            </a:fld>
            <a:endParaRPr lang="it-IT"/>
          </a:p>
        </p:txBody>
      </p:sp>
    </p:spTree>
    <p:extLst>
      <p:ext uri="{BB962C8B-B14F-4D97-AF65-F5344CB8AC3E}">
        <p14:creationId xmlns:p14="http://schemas.microsoft.com/office/powerpoint/2010/main" val="205365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it-IT" sz="1800" b="0" i="0" u="none" strike="noStrike" baseline="0" dirty="0">
                <a:latin typeface="NimbusRomNo9L-Regu"/>
              </a:rPr>
              <a:t>The </a:t>
            </a:r>
            <a:r>
              <a:rPr lang="it-IT" sz="1800" b="0" i="0" u="none" strike="noStrike" baseline="0" dirty="0" err="1">
                <a:latin typeface="NimbusRomNo9L-Regu"/>
              </a:rPr>
              <a:t>advantage</a:t>
            </a:r>
            <a:r>
              <a:rPr lang="it-IT" sz="1800" b="0" i="0" u="none" strike="noStrike" baseline="0" dirty="0">
                <a:latin typeface="NimbusRomNo9L-Regu"/>
              </a:rPr>
              <a:t> of the </a:t>
            </a:r>
            <a:r>
              <a:rPr lang="en-US" sz="1800" b="0" i="0" u="none" strike="noStrike" baseline="0" dirty="0">
                <a:latin typeface="NimbusRomNo9L-Regu"/>
              </a:rPr>
              <a:t>SOSML over the SOSM is in the behavior of the system far from the equilibrium point in the origin</a:t>
            </a:r>
          </a:p>
          <a:p>
            <a:pPr algn="l"/>
            <a:endParaRPr lang="en-US" sz="1800" b="0" i="0" u="none" strike="noStrike" baseline="0" dirty="0">
              <a:latin typeface="NimbusRomNo9L-Regu"/>
            </a:endParaRPr>
          </a:p>
          <a:p>
            <a:pPr algn="l"/>
            <a:r>
              <a:rPr lang="en-US" sz="1800" b="0" i="0" u="none" strike="noStrike" baseline="0" dirty="0">
                <a:latin typeface="NimbusRomNo9L-Regu"/>
              </a:rPr>
              <a:t>While the e</a:t>
            </a:r>
            <a:r>
              <a:rPr lang="en-US" sz="1800" b="0" i="0" u="none" strike="noStrike" baseline="0" dirty="0">
                <a:latin typeface="rtxr"/>
              </a:rPr>
              <a:t>ff</a:t>
            </a:r>
            <a:r>
              <a:rPr lang="en-US" sz="1800" b="0" i="0" u="none" strike="noStrike" baseline="0" dirty="0">
                <a:latin typeface="NimbusRomNo9L-Regu"/>
              </a:rPr>
              <a:t>ect of the nonlinear terms is stronger than the linear ones near the equilibrium point (resulting in a finite time rather than exponential convergence), the linear terms are predominant the farther the initial condition is from the origin.</a:t>
            </a:r>
          </a:p>
          <a:p>
            <a:pPr algn="l"/>
            <a:endParaRPr lang="en-US" sz="1800" b="0" i="0" u="none" strike="noStrike" baseline="0" dirty="0">
              <a:latin typeface="NimbusRomNo9L-Regu"/>
            </a:endParaRPr>
          </a:p>
          <a:p>
            <a:pPr algn="l"/>
            <a:r>
              <a:rPr lang="en-US" sz="1800" b="0" i="0" u="none" strike="noStrike" baseline="0" dirty="0">
                <a:latin typeface="NimbusRomNo9L-Regu"/>
              </a:rPr>
              <a:t>For the SOSML momentum observer, the linear terms correspond to those of a as second-order linear filter. Thus, </a:t>
            </a:r>
            <a:r>
              <a:rPr lang="en-US" sz="1800" b="0" i="1" u="none" strike="noStrike" baseline="0" dirty="0">
                <a:latin typeface="NimbusRomNo9L-MediItal"/>
              </a:rPr>
              <a:t>T</a:t>
            </a:r>
            <a:r>
              <a:rPr lang="en-US" sz="1800" b="0" i="0" u="none" strike="noStrike" baseline="0" dirty="0">
                <a:latin typeface="NimbusRomNo9L-Regu"/>
              </a:rPr>
              <a:t>2 and </a:t>
            </a:r>
            <a:r>
              <a:rPr lang="en-US" sz="1800" b="0" i="1" u="none" strike="noStrike" baseline="0" dirty="0">
                <a:latin typeface="NimbusRomNo9L-MediItal"/>
              </a:rPr>
              <a:t>S</a:t>
            </a:r>
            <a:r>
              <a:rPr lang="en-US" sz="1800" b="0" i="0" u="none" strike="noStrike" baseline="0" dirty="0">
                <a:latin typeface="NimbusRomNo9L-Regu"/>
              </a:rPr>
              <a:t>2 can be chosen, for example, such that critical damping </a:t>
            </a:r>
            <a:r>
              <a:rPr lang="it-IT" sz="1800" b="0" i="0" u="none" strike="noStrike" baseline="0" dirty="0" err="1">
                <a:latin typeface="NimbusRomNo9L-Regu"/>
              </a:rPr>
              <a:t>is</a:t>
            </a:r>
            <a:r>
              <a:rPr lang="it-IT" sz="1800" b="0" i="0" u="none" strike="noStrike" baseline="0" dirty="0">
                <a:latin typeface="NimbusRomNo9L-Regu"/>
              </a:rPr>
              <a:t> </a:t>
            </a:r>
            <a:r>
              <a:rPr lang="it-IT" sz="1800" b="0" i="0" u="none" strike="noStrike" baseline="0" dirty="0" err="1">
                <a:latin typeface="NimbusRomNo9L-Regu"/>
              </a:rPr>
              <a:t>achieved</a:t>
            </a:r>
            <a:r>
              <a:rPr lang="it-IT" sz="1800" b="0" i="0" u="none" strike="noStrike" baseline="0" dirty="0">
                <a:latin typeface="NimbusRomNo9L-Regu"/>
              </a:rPr>
              <a:t>.</a:t>
            </a:r>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7</a:t>
            </a:fld>
            <a:endParaRPr lang="it-IT"/>
          </a:p>
        </p:txBody>
      </p:sp>
    </p:spTree>
    <p:extLst>
      <p:ext uri="{BB962C8B-B14F-4D97-AF65-F5344CB8AC3E}">
        <p14:creationId xmlns:p14="http://schemas.microsoft.com/office/powerpoint/2010/main" val="2597917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FFFFFF"/>
                </a:solidFill>
                <a:effectLst/>
                <a:latin typeface="Söhne"/>
              </a:rPr>
              <a:t>The code first maintains a zero velocity state for stability before active control begins.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FFFFFF"/>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FFFFFF"/>
                </a:solidFill>
                <a:effectLst/>
                <a:latin typeface="Söhne"/>
              </a:rPr>
              <a:t>4considering many possible combinations of parameters</a:t>
            </a:r>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8</a:t>
            </a:fld>
            <a:endParaRPr lang="it-IT"/>
          </a:p>
        </p:txBody>
      </p:sp>
    </p:spTree>
    <p:extLst>
      <p:ext uri="{BB962C8B-B14F-4D97-AF65-F5344CB8AC3E}">
        <p14:creationId xmlns:p14="http://schemas.microsoft.com/office/powerpoint/2010/main" val="436974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200" dirty="0"/>
              <a:t>The robot manipulator was commanded to trace a complex trajectory, and the control system's performance was analyzed. </a:t>
            </a:r>
          </a:p>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endParaRPr lang="en-US" sz="1200" dirty="0"/>
          </a:p>
          <a:p>
            <a:pPr marL="0" indent="0">
              <a:lnSpc>
                <a:spcPct val="90000"/>
              </a:lnSpc>
              <a:spcAft>
                <a:spcPts val="600"/>
              </a:spcAft>
              <a:buFont typeface="Arial" panose="020B0604020202020204" pitchFamily="34" charset="0"/>
              <a:buNone/>
            </a:pPr>
            <a:r>
              <a:rPr lang="en-US" sz="1200" dirty="0"/>
              <a:t>the SOSM's performance is better, highlighting its robustness in dealing with changing external conditions.</a:t>
            </a:r>
          </a:p>
          <a:p>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11</a:t>
            </a:fld>
            <a:endParaRPr lang="it-IT"/>
          </a:p>
        </p:txBody>
      </p:sp>
    </p:spTree>
    <p:extLst>
      <p:ext uri="{BB962C8B-B14F-4D97-AF65-F5344CB8AC3E}">
        <p14:creationId xmlns:p14="http://schemas.microsoft.com/office/powerpoint/2010/main" val="50454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step input was applied to the control system, and its response was observed. </a:t>
            </a:r>
          </a:p>
          <a:p>
            <a:endParaRPr lang="en-US" sz="1200" dirty="0"/>
          </a:p>
          <a:p>
            <a:r>
              <a:rPr lang="en-US" sz="1200" dirty="0"/>
              <a:t>The SOSM control system exhibited a fast and stable response to changes in the input, with excellent settling time and minimal overshoot. </a:t>
            </a:r>
          </a:p>
          <a:p>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13</a:t>
            </a:fld>
            <a:endParaRPr lang="it-IT"/>
          </a:p>
        </p:txBody>
      </p:sp>
    </p:spTree>
    <p:extLst>
      <p:ext uri="{BB962C8B-B14F-4D97-AF65-F5344CB8AC3E}">
        <p14:creationId xmlns:p14="http://schemas.microsoft.com/office/powerpoint/2010/main" val="355502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mitigate the impact of the encountered force and ensure the safety of the robot and its surroundings, we employ a deceleration strategy. Specifically, we apply a deceleration of 20 [m/s2] to bring the robot to a controlled stop</a:t>
            </a:r>
          </a:p>
          <a:p>
            <a:r>
              <a:rPr lang="en-US" sz="1200" dirty="0"/>
              <a:t>The primary objective of this deceleration is to prevent abrupt and potentially harmful movements of the robot. By gradually reducing its speed, we aim to avoid damage to the system and protect any individuals or objects in its vicinity</a:t>
            </a:r>
            <a:endParaRPr lang="it-IT" sz="1200" dirty="0"/>
          </a:p>
          <a:p>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18</a:t>
            </a:fld>
            <a:endParaRPr lang="it-IT"/>
          </a:p>
        </p:txBody>
      </p:sp>
    </p:spTree>
    <p:extLst>
      <p:ext uri="{BB962C8B-B14F-4D97-AF65-F5344CB8AC3E}">
        <p14:creationId xmlns:p14="http://schemas.microsoft.com/office/powerpoint/2010/main" val="72738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5C8D8C1A-4EBD-446D-9210-EF636749E604}" type="slidenum">
              <a:rPr lang="it-IT" smtClean="0"/>
              <a:t>20</a:t>
            </a:fld>
            <a:endParaRPr lang="it-IT"/>
          </a:p>
        </p:txBody>
      </p:sp>
    </p:spTree>
    <p:extLst>
      <p:ext uri="{BB962C8B-B14F-4D97-AF65-F5344CB8AC3E}">
        <p14:creationId xmlns:p14="http://schemas.microsoft.com/office/powerpoint/2010/main" val="170797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3738-F6CE-9C6A-4E78-86E0699EF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013C70A8-FDF3-B902-9AF0-BC19B7EA0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8C77B70-E92E-723E-E17F-4C2DB6221C62}"/>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5" name="Footer Placeholder 4">
            <a:extLst>
              <a:ext uri="{FF2B5EF4-FFF2-40B4-BE49-F238E27FC236}">
                <a16:creationId xmlns:a16="http://schemas.microsoft.com/office/drawing/2014/main" id="{C105336E-E8FD-6A97-1F34-3970788D953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759DF8C-48AC-7C93-9500-6BF85A722052}"/>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187043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5B6E-4B2B-A304-95E6-277847DBDDCC}"/>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DEBDA988-561D-3BA3-C51D-B7F3D0FEC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B38C37E-5A5A-6C22-8D6C-EC881849A95F}"/>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5" name="Footer Placeholder 4">
            <a:extLst>
              <a:ext uri="{FF2B5EF4-FFF2-40B4-BE49-F238E27FC236}">
                <a16:creationId xmlns:a16="http://schemas.microsoft.com/office/drawing/2014/main" id="{D2B2A8DE-B29D-D912-0140-11AA2DCDB3D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2DEF6C2-A214-F29D-35FA-7CC7EA81EE54}"/>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232434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588FD-9221-3105-811B-F7B11355A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613B05C-BF32-1426-5C45-53A4D8DD1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96F1720-7EA5-174B-9E25-6EE03BB087D8}"/>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5" name="Footer Placeholder 4">
            <a:extLst>
              <a:ext uri="{FF2B5EF4-FFF2-40B4-BE49-F238E27FC236}">
                <a16:creationId xmlns:a16="http://schemas.microsoft.com/office/drawing/2014/main" id="{2ED1357B-01B5-FE41-82E5-444CCD2427E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7681CCD-B82E-9656-6B2D-3483B0872090}"/>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54123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7B62-15E9-B4BF-B5E4-89CE4F14CFD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3F39D2F3-3688-07AC-FA56-5D7AA8049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361FA61-AD0F-40E1-6234-7DC6292CA85D}"/>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5" name="Footer Placeholder 4">
            <a:extLst>
              <a:ext uri="{FF2B5EF4-FFF2-40B4-BE49-F238E27FC236}">
                <a16:creationId xmlns:a16="http://schemas.microsoft.com/office/drawing/2014/main" id="{82D75C3E-8561-FEF7-6983-8628D1DC459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1B32299-2A9A-C769-FB68-DCA522ECD493}"/>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244550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DF19-2E74-E260-149B-8FE5BAB60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48D8C74A-DF83-5014-862D-DCD4711B9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0A8C7-C0E1-3D86-FC19-93320A812ABB}"/>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5" name="Footer Placeholder 4">
            <a:extLst>
              <a:ext uri="{FF2B5EF4-FFF2-40B4-BE49-F238E27FC236}">
                <a16:creationId xmlns:a16="http://schemas.microsoft.com/office/drawing/2014/main" id="{F89684F8-C4D6-CD04-D236-E17DD6F4085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D46F7A4-E624-2C2C-CB50-4079218C39E9}"/>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126162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93CB-3D0B-58D3-7A17-9866FF1D3AD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73238822-585F-8324-D4B0-E3F83ACC14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680C555E-8930-EC7D-A26A-CD9C69AA01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C304F36E-9650-9900-7BC7-B62A25C3644A}"/>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6" name="Footer Placeholder 5">
            <a:extLst>
              <a:ext uri="{FF2B5EF4-FFF2-40B4-BE49-F238E27FC236}">
                <a16:creationId xmlns:a16="http://schemas.microsoft.com/office/drawing/2014/main" id="{B7218F1B-C689-D41B-B782-7BC18283D75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8AD79E0-168A-AEA0-0D3E-EBFAC37CC984}"/>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297454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B04-E553-ED77-0D5E-385892D500D2}"/>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8533FC7-E30D-FE55-D532-23479F137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B26B3-82EA-99AB-B10F-6B9C31B8D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01DE4FCD-6DAF-2863-0494-3867842EA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B71EE5-D560-344B-21AA-AF3ACDEFF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3139DCC1-C165-F25B-3E24-80DFE33FDC7E}"/>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8" name="Footer Placeholder 7">
            <a:extLst>
              <a:ext uri="{FF2B5EF4-FFF2-40B4-BE49-F238E27FC236}">
                <a16:creationId xmlns:a16="http://schemas.microsoft.com/office/drawing/2014/main" id="{3C955D7A-C68E-2B08-BC8D-A81F81983BC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5A1BBAE-8501-2791-2526-8F9C644D911F}"/>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131649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0A09-4033-B03F-D177-1C47050FAA62}"/>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5734CDAA-9D1A-8F6B-5096-82A0E949A423}"/>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4" name="Footer Placeholder 3">
            <a:extLst>
              <a:ext uri="{FF2B5EF4-FFF2-40B4-BE49-F238E27FC236}">
                <a16:creationId xmlns:a16="http://schemas.microsoft.com/office/drawing/2014/main" id="{2F903512-2623-D81E-79D0-C8A126ED1EB8}"/>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7BAE284-DE4A-E1D8-1E39-D2B88AF96EAB}"/>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415690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4CBF3-D26E-9603-9431-C979DAB2C386}"/>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3" name="Footer Placeholder 2">
            <a:extLst>
              <a:ext uri="{FF2B5EF4-FFF2-40B4-BE49-F238E27FC236}">
                <a16:creationId xmlns:a16="http://schemas.microsoft.com/office/drawing/2014/main" id="{33819171-19D8-CC31-9D91-999379252A70}"/>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8381ADD-0C81-AB83-9B99-B4D1A1C62C1E}"/>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113171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CFA4-94A0-9DCC-94A6-DB7C8DC73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4470D0EE-45C3-2443-8A04-28D44E3E47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F133B13C-1308-2F71-919A-6B0768D73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8468C-6195-E261-FD6E-32C71891E9AF}"/>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6" name="Footer Placeholder 5">
            <a:extLst>
              <a:ext uri="{FF2B5EF4-FFF2-40B4-BE49-F238E27FC236}">
                <a16:creationId xmlns:a16="http://schemas.microsoft.com/office/drawing/2014/main" id="{EBB96228-8021-0179-A874-717D8B414D0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BF33858-2EEA-18CF-CE1C-679EBE530DAD}"/>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16704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0806-775E-0CCF-50F2-ECDB55A0A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1B1DD38-0CE1-6C76-67E0-BAE97666F0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78B6615D-0D50-DD6A-1A32-A07610FFE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04FDD-52E4-3CA3-C830-5CC63C397E2B}"/>
              </a:ext>
            </a:extLst>
          </p:cNvPr>
          <p:cNvSpPr>
            <a:spLocks noGrp="1"/>
          </p:cNvSpPr>
          <p:nvPr>
            <p:ph type="dt" sz="half" idx="10"/>
          </p:nvPr>
        </p:nvSpPr>
        <p:spPr/>
        <p:txBody>
          <a:bodyPr/>
          <a:lstStyle/>
          <a:p>
            <a:fld id="{C5DE12D7-972F-4662-BBF5-2344288EC1FB}" type="datetimeFigureOut">
              <a:rPr lang="it-IT" smtClean="0"/>
              <a:t>07/09/2023</a:t>
            </a:fld>
            <a:endParaRPr lang="it-IT"/>
          </a:p>
        </p:txBody>
      </p:sp>
      <p:sp>
        <p:nvSpPr>
          <p:cNvPr id="6" name="Footer Placeholder 5">
            <a:extLst>
              <a:ext uri="{FF2B5EF4-FFF2-40B4-BE49-F238E27FC236}">
                <a16:creationId xmlns:a16="http://schemas.microsoft.com/office/drawing/2014/main" id="{3079C94D-915E-1C59-6332-E2C68B80FEB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A1B2876-4A24-1BA7-B6F1-DDC6B171A63D}"/>
              </a:ext>
            </a:extLst>
          </p:cNvPr>
          <p:cNvSpPr>
            <a:spLocks noGrp="1"/>
          </p:cNvSpPr>
          <p:nvPr>
            <p:ph type="sldNum" sz="quarter" idx="12"/>
          </p:nvPr>
        </p:nvSpPr>
        <p:spPr/>
        <p:txBody>
          <a:bodyPr/>
          <a:lstStyle/>
          <a:p>
            <a:fld id="{4AB160EA-E2BE-412C-915B-7F6A9FB9E3A7}" type="slidenum">
              <a:rPr lang="it-IT" smtClean="0"/>
              <a:t>‹#›</a:t>
            </a:fld>
            <a:endParaRPr lang="it-IT"/>
          </a:p>
        </p:txBody>
      </p:sp>
    </p:spTree>
    <p:extLst>
      <p:ext uri="{BB962C8B-B14F-4D97-AF65-F5344CB8AC3E}">
        <p14:creationId xmlns:p14="http://schemas.microsoft.com/office/powerpoint/2010/main" val="280226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F3EF5-E1EA-5B14-B0E8-173F7981B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D80BFFD-5325-79D2-FAA6-323B722DE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8C3F390-DB4E-A3B2-734C-AF44AF91C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E12D7-972F-4662-BBF5-2344288EC1FB}" type="datetimeFigureOut">
              <a:rPr lang="it-IT" smtClean="0"/>
              <a:t>07/09/2023</a:t>
            </a:fld>
            <a:endParaRPr lang="it-IT"/>
          </a:p>
        </p:txBody>
      </p:sp>
      <p:sp>
        <p:nvSpPr>
          <p:cNvPr id="5" name="Footer Placeholder 4">
            <a:extLst>
              <a:ext uri="{FF2B5EF4-FFF2-40B4-BE49-F238E27FC236}">
                <a16:creationId xmlns:a16="http://schemas.microsoft.com/office/drawing/2014/main" id="{839B115F-4C6C-C8B8-1397-BE1431CF0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4CAC0F5-A01E-5E95-EBAC-8CE3EB6B8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160EA-E2BE-412C-915B-7F6A9FB9E3A7}" type="slidenum">
              <a:rPr lang="it-IT" smtClean="0"/>
              <a:t>‹#›</a:t>
            </a:fld>
            <a:endParaRPr lang="it-IT"/>
          </a:p>
        </p:txBody>
      </p:sp>
    </p:spTree>
    <p:extLst>
      <p:ext uri="{BB962C8B-B14F-4D97-AF65-F5344CB8AC3E}">
        <p14:creationId xmlns:p14="http://schemas.microsoft.com/office/powerpoint/2010/main" val="371461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62" name="Rectangle 206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3702C-5FFA-2CDD-7364-E78AAEC61BD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Robust collision detection and isolation</a:t>
            </a:r>
          </a:p>
        </p:txBody>
      </p:sp>
      <p:sp>
        <p:nvSpPr>
          <p:cNvPr id="206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UKA KR 3 Agilus - Winner Industry">
            <a:extLst>
              <a:ext uri="{FF2B5EF4-FFF2-40B4-BE49-F238E27FC236}">
                <a16:creationId xmlns:a16="http://schemas.microsoft.com/office/drawing/2014/main" id="{CFBF7661-906B-49A9-5C15-533F537D43D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954"/>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64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4" descr="A green and blue sound waves&#10;&#10;Description automatically generated">
            <a:extLst>
              <a:ext uri="{FF2B5EF4-FFF2-40B4-BE49-F238E27FC236}">
                <a16:creationId xmlns:a16="http://schemas.microsoft.com/office/drawing/2014/main" id="{94D113A8-4058-1C76-AE83-E27C60B3B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8197"/>
            <a:ext cx="5850384" cy="2369405"/>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3" name="Arc 1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6E7A83-A8D4-409C-A473-ABA2056B2A87}"/>
              </a:ext>
            </a:extLst>
          </p:cNvPr>
          <p:cNvSpPr>
            <a:spLocks noGrp="1"/>
          </p:cNvSpPr>
          <p:nvPr>
            <p:ph type="ctrTitle"/>
          </p:nvPr>
        </p:nvSpPr>
        <p:spPr>
          <a:xfrm>
            <a:off x="6417732" y="957715"/>
            <a:ext cx="5130798" cy="2750419"/>
          </a:xfrm>
        </p:spPr>
        <p:txBody>
          <a:bodyPr>
            <a:normAutofit/>
          </a:bodyPr>
          <a:lstStyle/>
          <a:p>
            <a:r>
              <a:rPr lang="en-US" dirty="0"/>
              <a:t>First test – only noise</a:t>
            </a:r>
            <a:endParaRPr lang="it-IT" dirty="0"/>
          </a:p>
        </p:txBody>
      </p:sp>
      <p:sp>
        <p:nvSpPr>
          <p:cNvPr id="24" name="Oval 1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4928519-74D0-A55E-6D0C-15F874328A98}"/>
              </a:ext>
            </a:extLst>
          </p:cNvPr>
          <p:cNvSpPr>
            <a:spLocks noGrp="1"/>
          </p:cNvSpPr>
          <p:nvPr>
            <p:ph type="subTitle" idx="1"/>
          </p:nvPr>
        </p:nvSpPr>
        <p:spPr>
          <a:xfrm>
            <a:off x="6417732" y="3800209"/>
            <a:ext cx="5130798" cy="2307022"/>
          </a:xfrm>
        </p:spPr>
        <p:txBody>
          <a:bodyPr>
            <a:normAutofit/>
          </a:bodyPr>
          <a:lstStyle/>
          <a:p>
            <a:pPr algn="l"/>
            <a:r>
              <a:rPr lang="en-US" sz="1500" dirty="0"/>
              <a:t>-Static external torque to the robot manipulator at a specific joint.</a:t>
            </a:r>
          </a:p>
          <a:p>
            <a:pPr algn="l"/>
            <a:r>
              <a:rPr lang="en-US" sz="1500" dirty="0"/>
              <a:t>SOSM control system accurately estimated the static external torque and effectively compensated for it. Moreover, the control system demonstrated robustness to the velocity noise, exhibiting minimal impact on torque estimation accuracy. </a:t>
            </a:r>
          </a:p>
          <a:p>
            <a:pPr algn="l"/>
            <a:r>
              <a:rPr lang="en-US" sz="1500" dirty="0"/>
              <a:t>-change in the Momentum Observer's gain led to a deterioration in performance when noise was present.</a:t>
            </a:r>
            <a:endParaRPr lang="it-IT" sz="1500" dirty="0"/>
          </a:p>
        </p:txBody>
      </p:sp>
    </p:spTree>
    <p:extLst>
      <p:ext uri="{BB962C8B-B14F-4D97-AF65-F5344CB8AC3E}">
        <p14:creationId xmlns:p14="http://schemas.microsoft.com/office/powerpoint/2010/main" val="319196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6E140-4798-BF47-3147-8EC466518C1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dirty="0"/>
              <a:t>S</a:t>
            </a:r>
            <a:r>
              <a:rPr lang="en-US" sz="4800" kern="1200" dirty="0">
                <a:solidFill>
                  <a:schemeClr val="tx1"/>
                </a:solidFill>
                <a:latin typeface="+mj-lt"/>
                <a:ea typeface="+mj-ea"/>
                <a:cs typeface="+mj-cs"/>
              </a:rPr>
              <a:t>econd test – Following trajectory</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3D7FF9-238B-2509-E243-F18B02AB682E}"/>
              </a:ext>
            </a:extLst>
          </p:cNvPr>
          <p:cNvSpPr txBox="1"/>
          <p:nvPr/>
        </p:nvSpPr>
        <p:spPr>
          <a:xfrm>
            <a:off x="827115"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n-US" sz="1900" dirty="0"/>
              <a:t>- Evaluated the ability of the SOSM control system to follow a predefined trajectory. </a:t>
            </a:r>
          </a:p>
          <a:p>
            <a:pPr indent="-228600">
              <a:lnSpc>
                <a:spcPct val="90000"/>
              </a:lnSpc>
              <a:spcAft>
                <a:spcPts val="600"/>
              </a:spcAft>
              <a:buFont typeface="Arial" panose="020B0604020202020204" pitchFamily="34" charset="0"/>
              <a:buChar char="•"/>
            </a:pPr>
            <a:endParaRPr lang="en-US" sz="1900" dirty="0"/>
          </a:p>
          <a:p>
            <a:pPr>
              <a:lnSpc>
                <a:spcPct val="90000"/>
              </a:lnSpc>
              <a:spcAft>
                <a:spcPts val="600"/>
              </a:spcAft>
            </a:pPr>
            <a:r>
              <a:rPr lang="en-US" sz="1900" dirty="0"/>
              <a:t>- The SOSM exhibits superior performance</a:t>
            </a:r>
          </a:p>
        </p:txBody>
      </p:sp>
      <p:pic>
        <p:nvPicPr>
          <p:cNvPr id="8" name="Content Placeholder 4" descr="A screenshot of a graph&#10;&#10;Description automatically generated">
            <a:extLst>
              <a:ext uri="{FF2B5EF4-FFF2-40B4-BE49-F238E27FC236}">
                <a16:creationId xmlns:a16="http://schemas.microsoft.com/office/drawing/2014/main" id="{C4F1E1A1-40FF-CB57-BCF7-77930E874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532" y="3292008"/>
            <a:ext cx="5150277" cy="2098738"/>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379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a function&#10;&#10;Description automatically generated with medium confidence">
            <a:extLst>
              <a:ext uri="{FF2B5EF4-FFF2-40B4-BE49-F238E27FC236}">
                <a16:creationId xmlns:a16="http://schemas.microsoft.com/office/drawing/2014/main" id="{02D850CF-B158-E403-23D6-B865C5275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0"/>
          </a:xfrm>
          <a:prstGeom prst="rect">
            <a:avLst/>
          </a:prstGeom>
        </p:spPr>
      </p:pic>
    </p:spTree>
    <p:extLst>
      <p:ext uri="{BB962C8B-B14F-4D97-AF65-F5344CB8AC3E}">
        <p14:creationId xmlns:p14="http://schemas.microsoft.com/office/powerpoint/2010/main" val="141013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C6EE-874D-B266-2B6D-D0B61B3C311B}"/>
              </a:ext>
            </a:extLst>
          </p:cNvPr>
          <p:cNvSpPr>
            <a:spLocks noGrp="1"/>
          </p:cNvSpPr>
          <p:nvPr>
            <p:ph type="title"/>
          </p:nvPr>
        </p:nvSpPr>
        <p:spPr>
          <a:xfrm>
            <a:off x="481013" y="3752849"/>
            <a:ext cx="3290887" cy="2452687"/>
          </a:xfrm>
        </p:spPr>
        <p:txBody>
          <a:bodyPr anchor="ctr">
            <a:normAutofit/>
          </a:bodyPr>
          <a:lstStyle/>
          <a:p>
            <a:r>
              <a:rPr lang="en-US" sz="3600" dirty="0"/>
              <a:t>Third test –</a:t>
            </a:r>
            <a:br>
              <a:rPr lang="en-US" sz="3600" dirty="0"/>
            </a:br>
            <a:r>
              <a:rPr lang="en-US" sz="3600" dirty="0"/>
              <a:t>Step </a:t>
            </a:r>
            <a:r>
              <a:rPr lang="en-US" sz="3600" dirty="0" err="1"/>
              <a:t>Respons</a:t>
            </a:r>
            <a:endParaRPr lang="it-IT" sz="3600" dirty="0"/>
          </a:p>
        </p:txBody>
      </p:sp>
      <p:pic>
        <p:nvPicPr>
          <p:cNvPr id="8" name="Picture 7" descr="A graph of a waveform&#10;&#10;Description automatically generated with medium confidence">
            <a:extLst>
              <a:ext uri="{FF2B5EF4-FFF2-40B4-BE49-F238E27FC236}">
                <a16:creationId xmlns:a16="http://schemas.microsoft.com/office/drawing/2014/main" id="{A9DFCC15-D389-4B53-00E6-42391B0FA5EC}"/>
              </a:ext>
            </a:extLst>
          </p:cNvPr>
          <p:cNvPicPr>
            <a:picLocks noChangeAspect="1"/>
          </p:cNvPicPr>
          <p:nvPr/>
        </p:nvPicPr>
        <p:blipFill rotWithShape="1">
          <a:blip r:embed="rId3">
            <a:extLst>
              <a:ext uri="{28A0092B-C50C-407E-A947-70E740481C1C}">
                <a14:useLocalDpi xmlns:a14="http://schemas.microsoft.com/office/drawing/2010/main" val="0"/>
              </a:ext>
            </a:extLst>
          </a:blip>
          <a:srcRect t="15837" b="11700"/>
          <a:stretch/>
        </p:blipFill>
        <p:spPr>
          <a:xfrm>
            <a:off x="78678" y="12783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Content Placeholder 6">
            <a:extLst>
              <a:ext uri="{FF2B5EF4-FFF2-40B4-BE49-F238E27FC236}">
                <a16:creationId xmlns:a16="http://schemas.microsoft.com/office/drawing/2014/main" id="{12E7ADAE-DC3A-DB1A-7347-3B64CE13809E}"/>
              </a:ext>
            </a:extLst>
          </p:cNvPr>
          <p:cNvSpPr>
            <a:spLocks noGrp="1"/>
          </p:cNvSpPr>
          <p:nvPr>
            <p:ph idx="1"/>
          </p:nvPr>
        </p:nvSpPr>
        <p:spPr>
          <a:xfrm>
            <a:off x="4223982" y="3752850"/>
            <a:ext cx="7485413" cy="2452687"/>
          </a:xfrm>
        </p:spPr>
        <p:txBody>
          <a:bodyPr anchor="ctr">
            <a:normAutofit/>
          </a:bodyPr>
          <a:lstStyle/>
          <a:p>
            <a:r>
              <a:rPr lang="en-US" sz="1800" dirty="0"/>
              <a:t>Step response analysis to evaluate the SOSM control system's transient behavior and stability. </a:t>
            </a:r>
          </a:p>
          <a:p>
            <a:r>
              <a:rPr lang="en-US" sz="1800" dirty="0"/>
              <a:t>The SOSM outperforms other methods in reducing noise and achieving a faster response.</a:t>
            </a:r>
            <a:endParaRPr lang="it-IT" sz="1800" dirty="0"/>
          </a:p>
        </p:txBody>
      </p:sp>
    </p:spTree>
    <p:extLst>
      <p:ext uri="{BB962C8B-B14F-4D97-AF65-F5344CB8AC3E}">
        <p14:creationId xmlns:p14="http://schemas.microsoft.com/office/powerpoint/2010/main" val="113786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33BC6CB-F52E-3154-1EF3-0DFECDE262A9}"/>
              </a:ext>
            </a:extLst>
          </p:cNvPr>
          <p:cNvSpPr>
            <a:spLocks noGrp="1"/>
          </p:cNvSpPr>
          <p:nvPr>
            <p:ph idx="1"/>
          </p:nvPr>
        </p:nvSpPr>
        <p:spPr>
          <a:xfrm>
            <a:off x="590719" y="2330505"/>
            <a:ext cx="4559425" cy="3979585"/>
          </a:xfrm>
        </p:spPr>
        <p:txBody>
          <a:bodyPr anchor="ctr">
            <a:normAutofit/>
          </a:bodyPr>
          <a:lstStyle/>
          <a:p>
            <a:r>
              <a:rPr lang="en-US" sz="2000" dirty="0"/>
              <a:t>Step response analysis without noise. </a:t>
            </a:r>
          </a:p>
          <a:p>
            <a:r>
              <a:rPr lang="en-US" sz="2000" dirty="0"/>
              <a:t>Similar responses</a:t>
            </a:r>
            <a:endParaRPr lang="it-IT"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graph of a graph of a function&#10;&#10;Description automatically generated with medium confidence">
            <a:extLst>
              <a:ext uri="{FF2B5EF4-FFF2-40B4-BE49-F238E27FC236}">
                <a16:creationId xmlns:a16="http://schemas.microsoft.com/office/drawing/2014/main" id="{C298B9B2-4BD6-9A93-E448-5EFADF9D74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7" r="2" b="2"/>
          <a:stretch/>
        </p:blipFill>
        <p:spPr>
          <a:xfrm>
            <a:off x="5977788" y="799352"/>
            <a:ext cx="5425410" cy="5259296"/>
          </a:xfrm>
          <a:prstGeom prst="rect">
            <a:avLst/>
          </a:prstGeom>
        </p:spPr>
      </p:pic>
    </p:spTree>
    <p:extLst>
      <p:ext uri="{BB962C8B-B14F-4D97-AF65-F5344CB8AC3E}">
        <p14:creationId xmlns:p14="http://schemas.microsoft.com/office/powerpoint/2010/main" val="55185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81BD-F591-E218-02DC-B2D683726DAA}"/>
              </a:ext>
            </a:extLst>
          </p:cNvPr>
          <p:cNvSpPr>
            <a:spLocks noGrp="1"/>
          </p:cNvSpPr>
          <p:nvPr>
            <p:ph type="title"/>
          </p:nvPr>
        </p:nvSpPr>
        <p:spPr>
          <a:xfrm>
            <a:off x="588437" y="0"/>
            <a:ext cx="10515600" cy="1325563"/>
          </a:xfrm>
        </p:spPr>
        <p:txBody>
          <a:bodyPr/>
          <a:lstStyle/>
          <a:p>
            <a:r>
              <a:rPr lang="it-IT" dirty="0"/>
              <a:t>Force </a:t>
            </a:r>
            <a:r>
              <a:rPr lang="it-IT" dirty="0" err="1"/>
              <a:t>application</a:t>
            </a:r>
            <a:endParaRPr lang="it-IT" dirty="0"/>
          </a:p>
        </p:txBody>
      </p:sp>
      <p:pic>
        <p:nvPicPr>
          <p:cNvPr id="5" name="Content Placeholder 4">
            <a:extLst>
              <a:ext uri="{FF2B5EF4-FFF2-40B4-BE49-F238E27FC236}">
                <a16:creationId xmlns:a16="http://schemas.microsoft.com/office/drawing/2014/main" id="{2733A2C4-3BC7-BCBA-5B0A-EB03E8460B0C}"/>
              </a:ext>
            </a:extLst>
          </p:cNvPr>
          <p:cNvPicPr>
            <a:picLocks noGrp="1" noChangeAspect="1"/>
          </p:cNvPicPr>
          <p:nvPr>
            <p:ph idx="1"/>
          </p:nvPr>
        </p:nvPicPr>
        <p:blipFill>
          <a:blip r:embed="rId2"/>
          <a:stretch>
            <a:fillRect/>
          </a:stretch>
        </p:blipFill>
        <p:spPr>
          <a:xfrm>
            <a:off x="588437" y="1254119"/>
            <a:ext cx="4785775" cy="3779848"/>
          </a:xfrm>
        </p:spPr>
      </p:pic>
      <p:pic>
        <p:nvPicPr>
          <p:cNvPr id="7" name="Picture 6">
            <a:extLst>
              <a:ext uri="{FF2B5EF4-FFF2-40B4-BE49-F238E27FC236}">
                <a16:creationId xmlns:a16="http://schemas.microsoft.com/office/drawing/2014/main" id="{155A84DD-E6E5-3A34-470A-49ABE42DAFBB}"/>
              </a:ext>
            </a:extLst>
          </p:cNvPr>
          <p:cNvPicPr>
            <a:picLocks noChangeAspect="1"/>
          </p:cNvPicPr>
          <p:nvPr/>
        </p:nvPicPr>
        <p:blipFill>
          <a:blip r:embed="rId3"/>
          <a:stretch>
            <a:fillRect/>
          </a:stretch>
        </p:blipFill>
        <p:spPr>
          <a:xfrm>
            <a:off x="6499439" y="1292223"/>
            <a:ext cx="4854361" cy="3703641"/>
          </a:xfrm>
          <a:prstGeom prst="rect">
            <a:avLst/>
          </a:prstGeom>
        </p:spPr>
      </p:pic>
      <p:pic>
        <p:nvPicPr>
          <p:cNvPr id="9" name="Picture 8">
            <a:extLst>
              <a:ext uri="{FF2B5EF4-FFF2-40B4-BE49-F238E27FC236}">
                <a16:creationId xmlns:a16="http://schemas.microsoft.com/office/drawing/2014/main" id="{93BD30AE-64C8-0DF6-3BB0-4664642F0C2F}"/>
              </a:ext>
            </a:extLst>
          </p:cNvPr>
          <p:cNvPicPr>
            <a:picLocks noChangeAspect="1"/>
          </p:cNvPicPr>
          <p:nvPr/>
        </p:nvPicPr>
        <p:blipFill>
          <a:blip r:embed="rId4"/>
          <a:stretch>
            <a:fillRect/>
          </a:stretch>
        </p:blipFill>
        <p:spPr>
          <a:xfrm>
            <a:off x="7842727" y="310492"/>
            <a:ext cx="3650296" cy="617273"/>
          </a:xfrm>
          <a:prstGeom prst="rect">
            <a:avLst/>
          </a:prstGeom>
        </p:spPr>
      </p:pic>
    </p:spTree>
    <p:extLst>
      <p:ext uri="{BB962C8B-B14F-4D97-AF65-F5344CB8AC3E}">
        <p14:creationId xmlns:p14="http://schemas.microsoft.com/office/powerpoint/2010/main" val="305553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FFB80-AB5E-EA9A-921D-FA3D866A6F0E}"/>
              </a:ext>
            </a:extLst>
          </p:cNvPr>
          <p:cNvSpPr>
            <a:spLocks noGrp="1"/>
          </p:cNvSpPr>
          <p:nvPr>
            <p:ph type="title"/>
          </p:nvPr>
        </p:nvSpPr>
        <p:spPr>
          <a:xfrm>
            <a:off x="841248" y="334644"/>
            <a:ext cx="10509504" cy="1076914"/>
          </a:xfrm>
        </p:spPr>
        <p:txBody>
          <a:bodyPr anchor="ctr">
            <a:normAutofit/>
          </a:bodyPr>
          <a:lstStyle/>
          <a:p>
            <a:r>
              <a:rPr lang="it-IT" sz="4000"/>
              <a:t>SOSML vs First Order Momentum observer</a:t>
            </a:r>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8EBDF1-C3F7-DCE7-DB25-2E67C1D5F8CF}"/>
              </a:ext>
            </a:extLst>
          </p:cNvPr>
          <p:cNvSpPr>
            <a:spLocks noGrp="1"/>
          </p:cNvSpPr>
          <p:nvPr>
            <p:ph idx="1"/>
          </p:nvPr>
        </p:nvSpPr>
        <p:spPr>
          <a:xfrm>
            <a:off x="838200" y="1546342"/>
            <a:ext cx="10506456" cy="1411272"/>
          </a:xfrm>
        </p:spPr>
        <p:txBody>
          <a:bodyPr>
            <a:normAutofit/>
          </a:bodyPr>
          <a:lstStyle/>
          <a:p>
            <a:pPr marL="0" indent="0" defTabSz="969264">
              <a:spcBef>
                <a:spcPts val="1060"/>
              </a:spcBef>
              <a:buNone/>
            </a:pPr>
            <a:r>
              <a:rPr lang="en-US" sz="1908" kern="1200" dirty="0">
                <a:solidFill>
                  <a:schemeClr val="tx1"/>
                </a:solidFill>
                <a:latin typeface="NimbusRomNo9L-Regu"/>
                <a:ea typeface="+mn-ea"/>
                <a:cs typeface="+mn-cs"/>
              </a:rPr>
              <a:t>	</a:t>
            </a:r>
          </a:p>
          <a:p>
            <a:pPr marL="0" indent="0" defTabSz="969264">
              <a:spcBef>
                <a:spcPts val="1060"/>
              </a:spcBef>
              <a:buNone/>
            </a:pPr>
            <a:r>
              <a:rPr lang="en-US" sz="1908" kern="1200" dirty="0">
                <a:solidFill>
                  <a:schemeClr val="tx1"/>
                </a:solidFill>
                <a:latin typeface="NimbusRomNo9L-Regu"/>
                <a:ea typeface="+mn-ea"/>
                <a:cs typeface="+mn-cs"/>
              </a:rPr>
              <a:t>1)The estimation noise for the state-of-the-art technique is proportional to </a:t>
            </a:r>
            <a:r>
              <a:rPr lang="en-US" sz="1908" i="1" kern="1200" dirty="0">
                <a:solidFill>
                  <a:schemeClr val="tx1"/>
                </a:solidFill>
                <a:latin typeface="NimbusRomNo9L-ReguItal"/>
                <a:ea typeface="+mn-ea"/>
                <a:cs typeface="+mn-cs"/>
              </a:rPr>
              <a:t>KO </a:t>
            </a:r>
            <a:r>
              <a:rPr lang="en-US" sz="1908" kern="1200" dirty="0">
                <a:solidFill>
                  <a:schemeClr val="tx1"/>
                </a:solidFill>
                <a:latin typeface="NimbusRomNo9L-Regu"/>
                <a:ea typeface="+mn-ea"/>
                <a:cs typeface="+mn-cs"/>
              </a:rPr>
              <a:t>and the inertia of the system. On the contrary, the noise level in the SOSML momentum observer depends only on the selected gains (</a:t>
            </a:r>
            <a:r>
              <a:rPr lang="en-US" sz="1908" i="1" kern="1200" dirty="0">
                <a:solidFill>
                  <a:schemeClr val="tx1"/>
                </a:solidFill>
                <a:latin typeface="NimbusRomNo9L-ReguItal"/>
                <a:ea typeface="+mn-ea"/>
                <a:cs typeface="+mn-cs"/>
              </a:rPr>
              <a:t>S </a:t>
            </a:r>
            <a:endParaRPr lang="en-US" sz="1800" b="0" i="0" u="none" strike="noStrike" baseline="0" dirty="0">
              <a:latin typeface="NimbusRomNo9L-Regu"/>
            </a:endParaRPr>
          </a:p>
        </p:txBody>
      </p:sp>
      <p:sp>
        <p:nvSpPr>
          <p:cNvPr id="5" name="TextBox 4">
            <a:extLst>
              <a:ext uri="{FF2B5EF4-FFF2-40B4-BE49-F238E27FC236}">
                <a16:creationId xmlns:a16="http://schemas.microsoft.com/office/drawing/2014/main" id="{C1CF524C-CAAA-49F6-1D96-784B5615A154}"/>
              </a:ext>
            </a:extLst>
          </p:cNvPr>
          <p:cNvSpPr txBox="1"/>
          <p:nvPr/>
        </p:nvSpPr>
        <p:spPr>
          <a:xfrm>
            <a:off x="838199" y="2860252"/>
            <a:ext cx="6488103" cy="1714252"/>
          </a:xfrm>
          <a:prstGeom prst="rect">
            <a:avLst/>
          </a:prstGeom>
          <a:noFill/>
        </p:spPr>
        <p:txBody>
          <a:bodyPr wrap="square">
            <a:spAutoFit/>
          </a:bodyPr>
          <a:lstStyle/>
          <a:p>
            <a:pPr defTabSz="969264">
              <a:spcAft>
                <a:spcPts val="600"/>
              </a:spcAft>
            </a:pPr>
            <a:endParaRPr lang="en-US" sz="1908" kern="1200" dirty="0">
              <a:solidFill>
                <a:schemeClr val="tx1"/>
              </a:solidFill>
              <a:latin typeface="NimbusRomNo9L-Regu"/>
              <a:ea typeface="+mn-ea"/>
              <a:cs typeface="+mn-cs"/>
            </a:endParaRPr>
          </a:p>
          <a:p>
            <a:pPr defTabSz="969264">
              <a:spcAft>
                <a:spcPts val="600"/>
              </a:spcAft>
            </a:pPr>
            <a:r>
              <a:rPr lang="en-US" sz="1908" kern="1200" dirty="0">
                <a:solidFill>
                  <a:schemeClr val="tx1"/>
                </a:solidFill>
                <a:latin typeface="txsy"/>
                <a:ea typeface="+mn-ea"/>
                <a:cs typeface="+mn-cs"/>
              </a:rPr>
              <a:t>2) </a:t>
            </a:r>
            <a:r>
              <a:rPr lang="en-US" sz="1908" kern="1200" dirty="0">
                <a:solidFill>
                  <a:schemeClr val="tx1"/>
                </a:solidFill>
                <a:latin typeface="NimbusRomNo9L-Regu"/>
                <a:ea typeface="+mn-ea"/>
                <a:cs typeface="+mn-cs"/>
              </a:rPr>
              <a:t>the dynamic response of the first-order momentum observer is mainly a</a:t>
            </a:r>
            <a:r>
              <a:rPr lang="en-US" sz="1908" kern="1200" dirty="0">
                <a:solidFill>
                  <a:schemeClr val="tx1"/>
                </a:solidFill>
                <a:latin typeface="rtxr"/>
                <a:ea typeface="+mn-ea"/>
                <a:cs typeface="+mn-cs"/>
              </a:rPr>
              <a:t>ff</a:t>
            </a:r>
            <a:r>
              <a:rPr lang="en-US" sz="1908" kern="1200" dirty="0">
                <a:solidFill>
                  <a:schemeClr val="tx1"/>
                </a:solidFill>
                <a:latin typeface="NimbusRomNo9L-Regu"/>
                <a:ea typeface="+mn-ea"/>
                <a:cs typeface="+mn-cs"/>
              </a:rPr>
              <a:t>ected by its gain and not by a</a:t>
            </a:r>
          </a:p>
          <a:p>
            <a:pPr defTabSz="969264">
              <a:spcAft>
                <a:spcPts val="600"/>
              </a:spcAft>
            </a:pPr>
            <a:r>
              <a:rPr lang="en-US" sz="1908" kern="1200" dirty="0">
                <a:solidFill>
                  <a:schemeClr val="tx1"/>
                </a:solidFill>
                <a:latin typeface="NimbusRomNo9L-Regu"/>
                <a:ea typeface="+mn-ea"/>
                <a:cs typeface="+mn-cs"/>
              </a:rPr>
              <a:t>noisy velocity. For the SOSML momentum observer, </a:t>
            </a:r>
            <a:r>
              <a:rPr lang="it-IT" sz="1908" kern="1200" dirty="0" err="1">
                <a:solidFill>
                  <a:schemeClr val="tx1"/>
                </a:solidFill>
                <a:latin typeface="NimbusRomNo9L-Regu"/>
                <a:ea typeface="+mn-ea"/>
                <a:cs typeface="+mn-cs"/>
              </a:rPr>
              <a:t>both</a:t>
            </a:r>
            <a:r>
              <a:rPr lang="it-IT" sz="1908" kern="1200" dirty="0">
                <a:solidFill>
                  <a:schemeClr val="tx1"/>
                </a:solidFill>
                <a:latin typeface="NimbusRomNo9L-Regu"/>
                <a:ea typeface="+mn-ea"/>
                <a:cs typeface="+mn-cs"/>
              </a:rPr>
              <a:t> </a:t>
            </a:r>
            <a:r>
              <a:rPr lang="it-IT" sz="1908" kern="1200" dirty="0" err="1">
                <a:solidFill>
                  <a:schemeClr val="tx1"/>
                </a:solidFill>
                <a:latin typeface="NimbusRomNo9L-Regu"/>
                <a:ea typeface="+mn-ea"/>
                <a:cs typeface="+mn-cs"/>
              </a:rPr>
              <a:t>have</a:t>
            </a:r>
            <a:r>
              <a:rPr lang="it-IT" sz="1908" kern="1200" dirty="0">
                <a:solidFill>
                  <a:schemeClr val="tx1"/>
                </a:solidFill>
                <a:latin typeface="NimbusRomNo9L-Regu"/>
                <a:ea typeface="+mn-ea"/>
                <a:cs typeface="+mn-cs"/>
              </a:rPr>
              <a:t> an </a:t>
            </a:r>
            <a:r>
              <a:rPr lang="it-IT" sz="1908" kern="1200" dirty="0" err="1">
                <a:solidFill>
                  <a:schemeClr val="tx1"/>
                </a:solidFill>
                <a:latin typeface="NimbusRomNo9L-Regu"/>
                <a:ea typeface="+mn-ea"/>
                <a:cs typeface="+mn-cs"/>
              </a:rPr>
              <a:t>influence</a:t>
            </a:r>
            <a:r>
              <a:rPr lang="it-IT" sz="1908" kern="1200" dirty="0">
                <a:solidFill>
                  <a:schemeClr val="tx1"/>
                </a:solidFill>
                <a:latin typeface="NimbusRomNo9L-Regu"/>
                <a:ea typeface="+mn-ea"/>
                <a:cs typeface="+mn-cs"/>
              </a:rPr>
              <a:t>, </a:t>
            </a:r>
            <a:endParaRPr lang="it-IT" b="0" i="0" u="none" strike="noStrike" baseline="0" dirty="0">
              <a:latin typeface="NimbusRomNo9L-Regu"/>
            </a:endParaRPr>
          </a:p>
        </p:txBody>
      </p:sp>
      <p:sp>
        <p:nvSpPr>
          <p:cNvPr id="7" name="TextBox 6">
            <a:extLst>
              <a:ext uri="{FF2B5EF4-FFF2-40B4-BE49-F238E27FC236}">
                <a16:creationId xmlns:a16="http://schemas.microsoft.com/office/drawing/2014/main" id="{0E333739-E0AC-2C17-D397-85C3AE60C75F}"/>
              </a:ext>
            </a:extLst>
          </p:cNvPr>
          <p:cNvSpPr txBox="1"/>
          <p:nvPr/>
        </p:nvSpPr>
        <p:spPr>
          <a:xfrm>
            <a:off x="838198" y="4574504"/>
            <a:ext cx="6488103" cy="983031"/>
          </a:xfrm>
          <a:prstGeom prst="rect">
            <a:avLst/>
          </a:prstGeom>
          <a:noFill/>
        </p:spPr>
        <p:txBody>
          <a:bodyPr wrap="square">
            <a:spAutoFit/>
          </a:bodyPr>
          <a:lstStyle/>
          <a:p>
            <a:pPr defTabSz="969264">
              <a:spcAft>
                <a:spcPts val="600"/>
              </a:spcAft>
            </a:pPr>
            <a:r>
              <a:rPr lang="en-US" sz="1908" kern="1200">
                <a:solidFill>
                  <a:schemeClr val="tx1"/>
                </a:solidFill>
                <a:latin typeface="txsy"/>
                <a:ea typeface="+mn-ea"/>
                <a:cs typeface="+mn-cs"/>
              </a:rPr>
              <a:t>3)</a:t>
            </a:r>
            <a:r>
              <a:rPr lang="en-US" sz="1908" kern="1200">
                <a:solidFill>
                  <a:schemeClr val="tx1"/>
                </a:solidFill>
                <a:latin typeface="NimbusRomNo9L-Regu"/>
                <a:ea typeface="+mn-ea"/>
                <a:cs typeface="+mn-cs"/>
              </a:rPr>
              <a:t>the amplitude of the estimation noise is proportional to the velocity noise power for the classic momentum observer, but not for the SOSML one.</a:t>
            </a:r>
            <a:endParaRPr lang="it-IT"/>
          </a:p>
        </p:txBody>
      </p:sp>
    </p:spTree>
    <p:extLst>
      <p:ext uri="{BB962C8B-B14F-4D97-AF65-F5344CB8AC3E}">
        <p14:creationId xmlns:p14="http://schemas.microsoft.com/office/powerpoint/2010/main" val="83672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putting a sample on a petri dish">
            <a:extLst>
              <a:ext uri="{FF2B5EF4-FFF2-40B4-BE49-F238E27FC236}">
                <a16:creationId xmlns:a16="http://schemas.microsoft.com/office/drawing/2014/main" id="{B9D8014C-2999-3873-95D4-FF4D2F5464A8}"/>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ED15E581-9BEB-CE9A-3370-C0B6D9FDD6E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rgbClr val="FFFFFF"/>
                </a:solidFill>
              </a:rPr>
              <a:t>Safe reaction to collisions</a:t>
            </a:r>
          </a:p>
        </p:txBody>
      </p:sp>
    </p:spTree>
    <p:extLst>
      <p:ext uri="{BB962C8B-B14F-4D97-AF65-F5344CB8AC3E}">
        <p14:creationId xmlns:p14="http://schemas.microsoft.com/office/powerpoint/2010/main" val="154645748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98B08B-B7F1-C1A2-BFF8-CCA07E00B417}"/>
              </a:ext>
            </a:extLst>
          </p:cNvPr>
          <p:cNvSpPr>
            <a:spLocks noGrp="1"/>
          </p:cNvSpPr>
          <p:nvPr>
            <p:ph type="title"/>
          </p:nvPr>
        </p:nvSpPr>
        <p:spPr>
          <a:xfrm>
            <a:off x="5894962" y="479493"/>
            <a:ext cx="5458838" cy="1325563"/>
          </a:xfrm>
        </p:spPr>
        <p:txBody>
          <a:bodyPr>
            <a:normAutofit fontScale="90000"/>
          </a:bodyPr>
          <a:lstStyle/>
          <a:p>
            <a:r>
              <a:rPr lang="it-IT" sz="4100" dirty="0"/>
              <a:t>Reaction after a </a:t>
            </a:r>
            <a:r>
              <a:rPr lang="it-IT" sz="4100" dirty="0" err="1"/>
              <a:t>collision</a:t>
            </a:r>
            <a:r>
              <a:rPr lang="it-IT" sz="4100" dirty="0"/>
              <a:t> of a Force [1,2,3]. </a:t>
            </a:r>
            <a:r>
              <a:rPr lang="it-IT" sz="4100" dirty="0">
                <a:solidFill>
                  <a:srgbClr val="FF0000"/>
                </a:solidFill>
              </a:rPr>
              <a:t>CONTROLLED STOP</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EB38BDB-32CF-1041-FF69-029480ECCC5C}"/>
              </a:ext>
            </a:extLst>
          </p:cNvPr>
          <p:cNvPicPr>
            <a:picLocks noChangeAspect="1"/>
          </p:cNvPicPr>
          <p:nvPr/>
        </p:nvPicPr>
        <p:blipFill>
          <a:blip r:embed="rId3"/>
          <a:stretch>
            <a:fillRect/>
          </a:stretch>
        </p:blipFill>
        <p:spPr>
          <a:xfrm>
            <a:off x="703182" y="2125896"/>
            <a:ext cx="4777381" cy="243646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918524D-B48D-1CF7-A9C7-39D14D74D793}"/>
              </a:ext>
            </a:extLst>
          </p:cNvPr>
          <p:cNvSpPr>
            <a:spLocks noGrp="1"/>
          </p:cNvSpPr>
          <p:nvPr>
            <p:ph idx="1"/>
          </p:nvPr>
        </p:nvSpPr>
        <p:spPr>
          <a:xfrm>
            <a:off x="5894962" y="1984443"/>
            <a:ext cx="5458838" cy="4192520"/>
          </a:xfrm>
        </p:spPr>
        <p:txBody>
          <a:bodyPr>
            <a:normAutofit/>
          </a:bodyPr>
          <a:lstStyle/>
          <a:p>
            <a:r>
              <a:rPr lang="en-US" sz="2200" dirty="0"/>
              <a:t>deceleration strategy. 20 [m/s2] </a:t>
            </a:r>
          </a:p>
          <a:p>
            <a:r>
              <a:rPr lang="en-US" sz="2200" dirty="0"/>
              <a:t>Gradually reducing its speed</a:t>
            </a:r>
            <a:endParaRPr lang="it-IT" sz="2200" dirty="0"/>
          </a:p>
        </p:txBody>
      </p:sp>
    </p:spTree>
    <p:extLst>
      <p:ext uri="{BB962C8B-B14F-4D97-AF65-F5344CB8AC3E}">
        <p14:creationId xmlns:p14="http://schemas.microsoft.com/office/powerpoint/2010/main" val="266804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6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20EEA4B4-8486-9E37-5C9E-D1089620CC0E}"/>
              </a:ext>
            </a:extLst>
          </p:cNvPr>
          <p:cNvPicPr>
            <a:picLocks noGrp="1" noChangeAspect="1"/>
          </p:cNvPicPr>
          <p:nvPr>
            <p:ph idx="1"/>
          </p:nvPr>
        </p:nvPicPr>
        <p:blipFill>
          <a:blip r:embed="rId2"/>
          <a:stretch>
            <a:fillRect/>
          </a:stretch>
        </p:blipFill>
        <p:spPr>
          <a:xfrm>
            <a:off x="889395" y="643467"/>
            <a:ext cx="10413209" cy="5571066"/>
          </a:xfrm>
          <a:prstGeom prst="rect">
            <a:avLst/>
          </a:prstGeom>
        </p:spPr>
      </p:pic>
    </p:spTree>
    <p:extLst>
      <p:ext uri="{BB962C8B-B14F-4D97-AF65-F5344CB8AC3E}">
        <p14:creationId xmlns:p14="http://schemas.microsoft.com/office/powerpoint/2010/main" val="106475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AA2A2-8B4E-A78E-B3D9-FB641A1A16F5}"/>
              </a:ext>
            </a:extLst>
          </p:cNvPr>
          <p:cNvSpPr>
            <a:spLocks noGrp="1"/>
          </p:cNvSpPr>
          <p:nvPr>
            <p:ph type="title"/>
          </p:nvPr>
        </p:nvSpPr>
        <p:spPr>
          <a:xfrm>
            <a:off x="804672" y="802955"/>
            <a:ext cx="4766330" cy="1454051"/>
          </a:xfrm>
        </p:spPr>
        <p:txBody>
          <a:bodyPr>
            <a:normAutofit/>
          </a:bodyPr>
          <a:lstStyle/>
          <a:p>
            <a:r>
              <a:rPr lang="it-IT" sz="3600">
                <a:solidFill>
                  <a:schemeClr val="tx2"/>
                </a:solidFill>
              </a:rPr>
              <a:t>Task</a:t>
            </a:r>
          </a:p>
        </p:txBody>
      </p:sp>
      <p:sp>
        <p:nvSpPr>
          <p:cNvPr id="3" name="Content Placeholder 2">
            <a:extLst>
              <a:ext uri="{FF2B5EF4-FFF2-40B4-BE49-F238E27FC236}">
                <a16:creationId xmlns:a16="http://schemas.microsoft.com/office/drawing/2014/main" id="{502981B4-4C90-2C05-36A2-88DDA27FD99C}"/>
              </a:ext>
            </a:extLst>
          </p:cNvPr>
          <p:cNvSpPr>
            <a:spLocks noGrp="1"/>
          </p:cNvSpPr>
          <p:nvPr>
            <p:ph idx="1"/>
          </p:nvPr>
        </p:nvSpPr>
        <p:spPr>
          <a:xfrm>
            <a:off x="804672" y="2421683"/>
            <a:ext cx="4765949" cy="3353476"/>
          </a:xfrm>
        </p:spPr>
        <p:txBody>
          <a:bodyPr anchor="t">
            <a:normAutofit/>
          </a:bodyPr>
          <a:lstStyle/>
          <a:p>
            <a:r>
              <a:rPr lang="en-US" sz="1800" b="0" i="0" dirty="0">
                <a:solidFill>
                  <a:schemeClr val="tx2"/>
                </a:solidFill>
                <a:effectLst/>
                <a:latin typeface="Söhne"/>
              </a:rPr>
              <a:t>estimation of external torque in a 3R spatial robot manipulator</a:t>
            </a:r>
          </a:p>
          <a:p>
            <a:r>
              <a:rPr lang="en-US" sz="1800" b="0" i="0" dirty="0">
                <a:solidFill>
                  <a:schemeClr val="tx2"/>
                </a:solidFill>
                <a:effectLst/>
                <a:latin typeface="Söhne"/>
              </a:rPr>
              <a:t>Compare two methods: Momentum Observer Residual and Sliding Mode Observer with Multiple Layers (SOSML) </a:t>
            </a:r>
          </a:p>
          <a:p>
            <a:r>
              <a:rPr lang="en-US" sz="1800" dirty="0">
                <a:solidFill>
                  <a:schemeClr val="tx2"/>
                </a:solidFill>
                <a:latin typeface="Söhne"/>
              </a:rPr>
              <a:t>Isolate and react to the external Force applied</a:t>
            </a:r>
            <a:endParaRPr lang="en-US" sz="1800" b="0" i="0" dirty="0">
              <a:solidFill>
                <a:schemeClr val="tx2"/>
              </a:solidFill>
              <a:effectLst/>
              <a:latin typeface="Söhne"/>
            </a:endParaRPr>
          </a:p>
        </p:txBody>
      </p:sp>
      <p:grpSp>
        <p:nvGrpSpPr>
          <p:cNvPr id="1042" name="Group 104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043" name="Freeform: Shape 104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B4FB80E-D48E-4185-8880-93F7D2F8B45B}"/>
              </a:ext>
            </a:extLst>
          </p:cNvPr>
          <p:cNvPicPr>
            <a:picLocks noChangeAspect="1"/>
          </p:cNvPicPr>
          <p:nvPr/>
        </p:nvPicPr>
        <p:blipFill>
          <a:blip r:embed="rId3"/>
          <a:stretch>
            <a:fillRect/>
          </a:stretch>
        </p:blipFill>
        <p:spPr>
          <a:xfrm>
            <a:off x="7708392" y="2754254"/>
            <a:ext cx="4142232" cy="2273035"/>
          </a:xfrm>
          <a:prstGeom prst="rect">
            <a:avLst/>
          </a:prstGeom>
        </p:spPr>
      </p:pic>
    </p:spTree>
    <p:extLst>
      <p:ext uri="{BB962C8B-B14F-4D97-AF65-F5344CB8AC3E}">
        <p14:creationId xmlns:p14="http://schemas.microsoft.com/office/powerpoint/2010/main" val="326258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22B59D27-BF73-E6BC-10DF-DC087718182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5760"/>
          <a:stretch/>
        </p:blipFill>
        <p:spPr>
          <a:xfrm>
            <a:off x="0" y="1400575"/>
            <a:ext cx="9684767" cy="5446673"/>
          </a:xfrm>
          <a:prstGeom prst="rect">
            <a:avLst/>
          </a:prstGeom>
        </p:spPr>
      </p:pic>
      <p:pic>
        <p:nvPicPr>
          <p:cNvPr id="9" name="Picture 8">
            <a:extLst>
              <a:ext uri="{FF2B5EF4-FFF2-40B4-BE49-F238E27FC236}">
                <a16:creationId xmlns:a16="http://schemas.microsoft.com/office/drawing/2014/main" id="{599A62C4-0F1E-8EAD-D231-9582B802A3C8}"/>
              </a:ext>
            </a:extLst>
          </p:cNvPr>
          <p:cNvPicPr>
            <a:picLocks noChangeAspect="1"/>
          </p:cNvPicPr>
          <p:nvPr/>
        </p:nvPicPr>
        <p:blipFill>
          <a:blip r:embed="rId4"/>
          <a:stretch>
            <a:fillRect/>
          </a:stretch>
        </p:blipFill>
        <p:spPr>
          <a:xfrm>
            <a:off x="7183553" y="144746"/>
            <a:ext cx="4663844" cy="777307"/>
          </a:xfrm>
          <a:prstGeom prst="rect">
            <a:avLst/>
          </a:prstGeom>
        </p:spPr>
      </p:pic>
      <p:sp>
        <p:nvSpPr>
          <p:cNvPr id="11" name="TextBox 10">
            <a:extLst>
              <a:ext uri="{FF2B5EF4-FFF2-40B4-BE49-F238E27FC236}">
                <a16:creationId xmlns:a16="http://schemas.microsoft.com/office/drawing/2014/main" id="{679F1D01-BBAE-4FD4-7128-27ED6CD6DE31}"/>
              </a:ext>
            </a:extLst>
          </p:cNvPr>
          <p:cNvSpPr txBox="1"/>
          <p:nvPr/>
        </p:nvSpPr>
        <p:spPr>
          <a:xfrm>
            <a:off x="95250" y="10752"/>
            <a:ext cx="4362450" cy="707886"/>
          </a:xfrm>
          <a:prstGeom prst="rect">
            <a:avLst/>
          </a:prstGeom>
          <a:noFill/>
        </p:spPr>
        <p:txBody>
          <a:bodyPr wrap="square" rtlCol="0">
            <a:spAutoFit/>
          </a:bodyPr>
          <a:lstStyle/>
          <a:p>
            <a:r>
              <a:rPr lang="it-IT" sz="4000" b="1"/>
              <a:t>Reflex strategy</a:t>
            </a:r>
            <a:endParaRPr lang="it-IT" sz="4000" b="1" dirty="0"/>
          </a:p>
        </p:txBody>
      </p:sp>
      <p:sp>
        <p:nvSpPr>
          <p:cNvPr id="12" name="Content Placeholder 2">
            <a:extLst>
              <a:ext uri="{FF2B5EF4-FFF2-40B4-BE49-F238E27FC236}">
                <a16:creationId xmlns:a16="http://schemas.microsoft.com/office/drawing/2014/main" id="{993CB2AB-0626-AC62-3BE8-DEAAC6B6BB19}"/>
              </a:ext>
            </a:extLst>
          </p:cNvPr>
          <p:cNvSpPr txBox="1">
            <a:spLocks/>
          </p:cNvSpPr>
          <p:nvPr/>
        </p:nvSpPr>
        <p:spPr>
          <a:xfrm>
            <a:off x="9684767" y="2518679"/>
            <a:ext cx="2428575" cy="2161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deceleration strategy. 20 [m/s2] </a:t>
            </a:r>
          </a:p>
          <a:p>
            <a:r>
              <a:rPr lang="en-US" sz="2200" dirty="0"/>
              <a:t>Gradually reducing its speed</a:t>
            </a:r>
            <a:endParaRPr lang="it-IT" sz="2200" dirty="0"/>
          </a:p>
        </p:txBody>
      </p:sp>
    </p:spTree>
    <p:extLst>
      <p:ext uri="{BB962C8B-B14F-4D97-AF65-F5344CB8AC3E}">
        <p14:creationId xmlns:p14="http://schemas.microsoft.com/office/powerpoint/2010/main" val="253403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47D1-F5FB-0ED6-AF8D-7E2358B486A9}"/>
              </a:ext>
            </a:extLst>
          </p:cNvPr>
          <p:cNvSpPr>
            <a:spLocks noGrp="1"/>
          </p:cNvSpPr>
          <p:nvPr>
            <p:ph type="title"/>
          </p:nvPr>
        </p:nvSpPr>
        <p:spPr>
          <a:xfrm>
            <a:off x="481013" y="3752849"/>
            <a:ext cx="3290887" cy="2452687"/>
          </a:xfrm>
        </p:spPr>
        <p:txBody>
          <a:bodyPr anchor="ctr">
            <a:normAutofit/>
          </a:bodyPr>
          <a:lstStyle/>
          <a:p>
            <a:r>
              <a:rPr lang="it-IT" sz="3600" dirty="0" err="1"/>
              <a:t>Conclusion</a:t>
            </a:r>
            <a:r>
              <a:rPr lang="it-IT" sz="3600"/>
              <a:t> and Future Development</a:t>
            </a:r>
          </a:p>
        </p:txBody>
      </p:sp>
      <p:pic>
        <p:nvPicPr>
          <p:cNvPr id="5" name="Picture 4" descr="Graph on document with pen">
            <a:extLst>
              <a:ext uri="{FF2B5EF4-FFF2-40B4-BE49-F238E27FC236}">
                <a16:creationId xmlns:a16="http://schemas.microsoft.com/office/drawing/2014/main" id="{1E34E387-87AE-6A43-BE78-1B749A78373A}"/>
              </a:ext>
            </a:extLst>
          </p:cNvPr>
          <p:cNvPicPr>
            <a:picLocks noChangeAspect="1"/>
          </p:cNvPicPr>
          <p:nvPr/>
        </p:nvPicPr>
        <p:blipFill rotWithShape="1">
          <a:blip r:embed="rId3"/>
          <a:srcRect t="20848" b="33557"/>
          <a:stretch/>
        </p:blipFill>
        <p:spPr>
          <a:xfrm>
            <a:off x="20" y="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DFEB2813-BA17-E7AE-8C18-81DF0A6C9D04}"/>
              </a:ext>
            </a:extLst>
          </p:cNvPr>
          <p:cNvSpPr>
            <a:spLocks noGrp="1"/>
          </p:cNvSpPr>
          <p:nvPr>
            <p:ph idx="1"/>
          </p:nvPr>
        </p:nvSpPr>
        <p:spPr>
          <a:xfrm>
            <a:off x="4225574" y="3752849"/>
            <a:ext cx="7485413" cy="2776537"/>
          </a:xfrm>
        </p:spPr>
        <p:txBody>
          <a:bodyPr anchor="ctr">
            <a:normAutofit/>
          </a:bodyPr>
          <a:lstStyle/>
          <a:p>
            <a:r>
              <a:rPr lang="en-US" sz="1300" dirty="0"/>
              <a:t>SOSM-based control system exhibited better performance in estimating external torques and controlling the 3R spatial robot manipulator. </a:t>
            </a:r>
          </a:p>
          <a:p>
            <a:r>
              <a:rPr lang="en-US" sz="1300" dirty="0"/>
              <a:t>The gains selection process proved successful in balancing accurate torque estimation and noise rejection. </a:t>
            </a:r>
          </a:p>
          <a:p>
            <a:r>
              <a:rPr lang="en-US" sz="1300" dirty="0"/>
              <a:t>Robustness to velocity measurement noise, ensuring stable and precise control under realistic operating conditions.</a:t>
            </a:r>
          </a:p>
          <a:p>
            <a:r>
              <a:rPr lang="en-US" sz="1300" dirty="0"/>
              <a:t>The positive outcomes from the simulations provide a solid foundation for further experimental validation and deployment of the SOSM control system in practical robotic applications.</a:t>
            </a:r>
            <a:endParaRPr lang="it-IT" sz="1300" dirty="0"/>
          </a:p>
          <a:p>
            <a:endParaRPr lang="it-IT" sz="1300" dirty="0"/>
          </a:p>
        </p:txBody>
      </p:sp>
    </p:spTree>
    <p:extLst>
      <p:ext uri="{BB962C8B-B14F-4D97-AF65-F5344CB8AC3E}">
        <p14:creationId xmlns:p14="http://schemas.microsoft.com/office/powerpoint/2010/main" val="245386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EB2DC91-F802-479C-A58B-2E734551645E}"/>
              </a:ext>
            </a:extLst>
          </p:cNvPr>
          <p:cNvPicPr>
            <a:picLocks noGrp="1" noChangeAspect="1"/>
          </p:cNvPicPr>
          <p:nvPr>
            <p:ph idx="1"/>
          </p:nvPr>
        </p:nvPicPr>
        <p:blipFill>
          <a:blip r:embed="rId2"/>
          <a:stretch>
            <a:fillRect/>
          </a:stretch>
        </p:blipFill>
        <p:spPr>
          <a:xfrm>
            <a:off x="4237038" y="960438"/>
            <a:ext cx="6788150" cy="906463"/>
          </a:xfrm>
        </p:spPr>
      </p:pic>
      <p:pic>
        <p:nvPicPr>
          <p:cNvPr id="1026" name="Picture 2" descr="What is a Robotic Manipulator?">
            <a:extLst>
              <a:ext uri="{FF2B5EF4-FFF2-40B4-BE49-F238E27FC236}">
                <a16:creationId xmlns:a16="http://schemas.microsoft.com/office/drawing/2014/main" id="{D8FB7CF0-9719-97B1-04B1-7EF4B5D37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038" y="1927225"/>
            <a:ext cx="6788150" cy="3963988"/>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226476-FC1F-2EDA-8642-6648FAE499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Robot Dynamics</a:t>
            </a:r>
          </a:p>
        </p:txBody>
      </p:sp>
    </p:spTree>
    <p:extLst>
      <p:ext uri="{BB962C8B-B14F-4D97-AF65-F5344CB8AC3E}">
        <p14:creationId xmlns:p14="http://schemas.microsoft.com/office/powerpoint/2010/main" val="391222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F9A6C-97A1-9970-BAD4-712827CA15EC}"/>
              </a:ext>
            </a:extLst>
          </p:cNvPr>
          <p:cNvSpPr>
            <a:spLocks noGrp="1"/>
          </p:cNvSpPr>
          <p:nvPr>
            <p:ph type="title"/>
          </p:nvPr>
        </p:nvSpPr>
        <p:spPr>
          <a:xfrm>
            <a:off x="838200" y="459863"/>
            <a:ext cx="10515600" cy="1004594"/>
          </a:xfrm>
        </p:spPr>
        <p:txBody>
          <a:bodyPr>
            <a:normAutofit/>
          </a:bodyPr>
          <a:lstStyle/>
          <a:p>
            <a:pPr algn="ctr"/>
            <a:r>
              <a:rPr lang="it-IT" b="1">
                <a:solidFill>
                  <a:srgbClr val="FFFFFF"/>
                </a:solidFill>
              </a:rPr>
              <a:t>Momentum Observers</a:t>
            </a:r>
          </a:p>
        </p:txBody>
      </p:sp>
      <p:sp>
        <p:nvSpPr>
          <p:cNvPr id="28" name="Rectangle: Rounded Corners 2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EC23A8-C222-A6C6-E5F9-ECC952C66415}"/>
              </a:ext>
            </a:extLst>
          </p:cNvPr>
          <p:cNvSpPr>
            <a:spLocks noGrp="1"/>
          </p:cNvSpPr>
          <p:nvPr>
            <p:ph idx="1"/>
          </p:nvPr>
        </p:nvSpPr>
        <p:spPr>
          <a:xfrm>
            <a:off x="838200" y="3162948"/>
            <a:ext cx="5548999" cy="537720"/>
          </a:xfrm>
        </p:spPr>
        <p:txBody>
          <a:bodyPr/>
          <a:lstStyle/>
          <a:p>
            <a:pPr marL="226314" indent="-226314" defTabSz="905256">
              <a:spcBef>
                <a:spcPts val="990"/>
              </a:spcBef>
            </a:pPr>
            <a:r>
              <a:rPr lang="it-IT" sz="2772" kern="1200">
                <a:solidFill>
                  <a:schemeClr val="tx1"/>
                </a:solidFill>
                <a:latin typeface="+mn-lt"/>
                <a:ea typeface="+mn-ea"/>
                <a:cs typeface="+mn-cs"/>
              </a:rPr>
              <a:t>First-Order </a:t>
            </a:r>
            <a:r>
              <a:rPr lang="it-IT" sz="2772" kern="1200" err="1">
                <a:solidFill>
                  <a:schemeClr val="tx1"/>
                </a:solidFill>
                <a:latin typeface="+mn-lt"/>
                <a:ea typeface="+mn-ea"/>
                <a:cs typeface="+mn-cs"/>
              </a:rPr>
              <a:t>Momentum</a:t>
            </a:r>
            <a:r>
              <a:rPr lang="it-IT" sz="2772" kern="1200">
                <a:solidFill>
                  <a:schemeClr val="tx1"/>
                </a:solidFill>
                <a:latin typeface="+mn-lt"/>
                <a:ea typeface="+mn-ea"/>
                <a:cs typeface="+mn-cs"/>
              </a:rPr>
              <a:t> Observer</a:t>
            </a:r>
            <a:endParaRPr lang="it-IT"/>
          </a:p>
        </p:txBody>
      </p:sp>
      <p:pic>
        <p:nvPicPr>
          <p:cNvPr id="13" name="Picture 12">
            <a:extLst>
              <a:ext uri="{FF2B5EF4-FFF2-40B4-BE49-F238E27FC236}">
                <a16:creationId xmlns:a16="http://schemas.microsoft.com/office/drawing/2014/main" id="{FF268C59-36EA-579B-99E4-B7011044BE94}"/>
              </a:ext>
            </a:extLst>
          </p:cNvPr>
          <p:cNvPicPr>
            <a:picLocks noChangeAspect="1"/>
          </p:cNvPicPr>
          <p:nvPr/>
        </p:nvPicPr>
        <p:blipFill>
          <a:blip r:embed="rId3"/>
          <a:stretch>
            <a:fillRect/>
          </a:stretch>
        </p:blipFill>
        <p:spPr>
          <a:xfrm>
            <a:off x="1885044" y="2032486"/>
            <a:ext cx="4734056" cy="839178"/>
          </a:xfrm>
          <a:prstGeom prst="rect">
            <a:avLst/>
          </a:prstGeom>
        </p:spPr>
      </p:pic>
      <p:pic>
        <p:nvPicPr>
          <p:cNvPr id="15" name="Picture 14">
            <a:extLst>
              <a:ext uri="{FF2B5EF4-FFF2-40B4-BE49-F238E27FC236}">
                <a16:creationId xmlns:a16="http://schemas.microsoft.com/office/drawing/2014/main" id="{0E709A1D-DA10-E4EA-0E85-211985B04447}"/>
              </a:ext>
            </a:extLst>
          </p:cNvPr>
          <p:cNvPicPr>
            <a:picLocks noChangeAspect="1"/>
          </p:cNvPicPr>
          <p:nvPr/>
        </p:nvPicPr>
        <p:blipFill>
          <a:blip r:embed="rId4"/>
          <a:stretch>
            <a:fillRect/>
          </a:stretch>
        </p:blipFill>
        <p:spPr>
          <a:xfrm>
            <a:off x="1013265" y="3767092"/>
            <a:ext cx="4514870" cy="2153581"/>
          </a:xfrm>
          <a:prstGeom prst="rect">
            <a:avLst/>
          </a:prstGeom>
        </p:spPr>
      </p:pic>
      <p:pic>
        <p:nvPicPr>
          <p:cNvPr id="16" name="Content Placeholder 4">
            <a:extLst>
              <a:ext uri="{FF2B5EF4-FFF2-40B4-BE49-F238E27FC236}">
                <a16:creationId xmlns:a16="http://schemas.microsoft.com/office/drawing/2014/main" id="{876C46A6-31F8-CB82-633F-4E22DCCCB3A8}"/>
              </a:ext>
            </a:extLst>
          </p:cNvPr>
          <p:cNvPicPr>
            <a:picLocks noChangeAspect="1"/>
          </p:cNvPicPr>
          <p:nvPr/>
        </p:nvPicPr>
        <p:blipFill>
          <a:blip r:embed="rId5"/>
          <a:stretch>
            <a:fillRect/>
          </a:stretch>
        </p:blipFill>
        <p:spPr>
          <a:xfrm>
            <a:off x="7285942" y="4472379"/>
            <a:ext cx="4067858" cy="353726"/>
          </a:xfrm>
          <a:prstGeom prst="rect">
            <a:avLst/>
          </a:prstGeom>
        </p:spPr>
      </p:pic>
      <p:pic>
        <p:nvPicPr>
          <p:cNvPr id="18" name="Picture 17">
            <a:extLst>
              <a:ext uri="{FF2B5EF4-FFF2-40B4-BE49-F238E27FC236}">
                <a16:creationId xmlns:a16="http://schemas.microsoft.com/office/drawing/2014/main" id="{F9419579-7BD8-2A47-14F7-4D35F2137F80}"/>
              </a:ext>
            </a:extLst>
          </p:cNvPr>
          <p:cNvPicPr>
            <a:picLocks noChangeAspect="1"/>
          </p:cNvPicPr>
          <p:nvPr/>
        </p:nvPicPr>
        <p:blipFill>
          <a:blip r:embed="rId6"/>
          <a:stretch>
            <a:fillRect/>
          </a:stretch>
        </p:blipFill>
        <p:spPr>
          <a:xfrm>
            <a:off x="6710326" y="3841634"/>
            <a:ext cx="955061" cy="375586"/>
          </a:xfrm>
          <a:prstGeom prst="rect">
            <a:avLst/>
          </a:prstGeom>
        </p:spPr>
      </p:pic>
      <p:sp>
        <p:nvSpPr>
          <p:cNvPr id="19" name="TextBox 18">
            <a:extLst>
              <a:ext uri="{FF2B5EF4-FFF2-40B4-BE49-F238E27FC236}">
                <a16:creationId xmlns:a16="http://schemas.microsoft.com/office/drawing/2014/main" id="{BCFF38A1-E09D-FCB5-8FF4-E8B6E05330C9}"/>
              </a:ext>
            </a:extLst>
          </p:cNvPr>
          <p:cNvSpPr txBox="1"/>
          <p:nvPr/>
        </p:nvSpPr>
        <p:spPr>
          <a:xfrm>
            <a:off x="8040718" y="3868115"/>
            <a:ext cx="1411521" cy="372679"/>
          </a:xfrm>
          <a:prstGeom prst="rect">
            <a:avLst/>
          </a:prstGeom>
          <a:noFill/>
        </p:spPr>
        <p:txBody>
          <a:bodyPr wrap="square" rtlCol="0">
            <a:spAutoFit/>
          </a:bodyPr>
          <a:lstStyle/>
          <a:p>
            <a:pPr defTabSz="905256">
              <a:spcAft>
                <a:spcPts val="600"/>
              </a:spcAft>
            </a:pPr>
            <a:r>
              <a:rPr lang="it-IT" sz="1782" kern="1200" err="1">
                <a:solidFill>
                  <a:schemeClr val="tx1"/>
                </a:solidFill>
                <a:latin typeface="+mn-lt"/>
                <a:ea typeface="+mn-ea"/>
                <a:cs typeface="+mn-cs"/>
              </a:rPr>
              <a:t>If</a:t>
            </a:r>
            <a:r>
              <a:rPr lang="it-IT" sz="1782" kern="1200">
                <a:solidFill>
                  <a:schemeClr val="tx1"/>
                </a:solidFill>
                <a:latin typeface="+mn-lt"/>
                <a:ea typeface="+mn-ea"/>
                <a:cs typeface="+mn-cs"/>
              </a:rPr>
              <a:t> K0 large</a:t>
            </a:r>
            <a:endParaRPr lang="it-IT"/>
          </a:p>
        </p:txBody>
      </p:sp>
      <p:sp>
        <p:nvSpPr>
          <p:cNvPr id="20" name="TextBox 19">
            <a:extLst>
              <a:ext uri="{FF2B5EF4-FFF2-40B4-BE49-F238E27FC236}">
                <a16:creationId xmlns:a16="http://schemas.microsoft.com/office/drawing/2014/main" id="{617B75D3-7D45-6281-1248-7E721B4A7230}"/>
              </a:ext>
            </a:extLst>
          </p:cNvPr>
          <p:cNvSpPr txBox="1"/>
          <p:nvPr/>
        </p:nvSpPr>
        <p:spPr>
          <a:xfrm>
            <a:off x="6387199" y="4531431"/>
            <a:ext cx="940216" cy="372679"/>
          </a:xfrm>
          <a:prstGeom prst="rect">
            <a:avLst/>
          </a:prstGeom>
          <a:noFill/>
        </p:spPr>
        <p:txBody>
          <a:bodyPr wrap="square" rtlCol="0">
            <a:spAutoFit/>
          </a:bodyPr>
          <a:lstStyle/>
          <a:p>
            <a:pPr defTabSz="905256">
              <a:spcAft>
                <a:spcPts val="600"/>
              </a:spcAft>
            </a:pPr>
            <a:r>
              <a:rPr lang="it-IT" sz="1782" kern="1200" err="1">
                <a:solidFill>
                  <a:schemeClr val="tx1"/>
                </a:solidFill>
                <a:latin typeface="+mn-lt"/>
                <a:ea typeface="+mn-ea"/>
                <a:cs typeface="+mn-cs"/>
              </a:rPr>
              <a:t>Noise</a:t>
            </a:r>
            <a:r>
              <a:rPr lang="it-IT" sz="1782" kern="1200">
                <a:solidFill>
                  <a:schemeClr val="tx1"/>
                </a:solidFill>
                <a:latin typeface="+mn-lt"/>
                <a:ea typeface="+mn-ea"/>
                <a:cs typeface="+mn-cs"/>
              </a:rPr>
              <a:t>:</a:t>
            </a:r>
            <a:endParaRPr lang="it-IT"/>
          </a:p>
        </p:txBody>
      </p:sp>
    </p:spTree>
    <p:extLst>
      <p:ext uri="{BB962C8B-B14F-4D97-AF65-F5344CB8AC3E}">
        <p14:creationId xmlns:p14="http://schemas.microsoft.com/office/powerpoint/2010/main" val="408815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F3BEF-AB61-C2B0-A4E0-F9D8643D3EA8}"/>
              </a:ext>
            </a:extLst>
          </p:cNvPr>
          <p:cNvSpPr>
            <a:spLocks noGrp="1"/>
          </p:cNvSpPr>
          <p:nvPr>
            <p:ph idx="1"/>
          </p:nvPr>
        </p:nvSpPr>
        <p:spPr>
          <a:xfrm>
            <a:off x="990600" y="1301969"/>
            <a:ext cx="10134600" cy="4193681"/>
          </a:xfrm>
        </p:spPr>
        <p:txBody>
          <a:bodyPr/>
          <a:lstStyle/>
          <a:p>
            <a:pPr marL="219456" indent="-219456" defTabSz="877824">
              <a:spcBef>
                <a:spcPts val="960"/>
              </a:spcBef>
            </a:pPr>
            <a:r>
              <a:rPr lang="it-IT" sz="2688" kern="1200">
                <a:solidFill>
                  <a:schemeClr val="tx1"/>
                </a:solidFill>
                <a:latin typeface="+mn-lt"/>
                <a:ea typeface="+mn-ea"/>
                <a:cs typeface="+mn-cs"/>
              </a:rPr>
              <a:t>Sliding mode </a:t>
            </a:r>
            <a:r>
              <a:rPr lang="it-IT" sz="2688" kern="1200" err="1">
                <a:solidFill>
                  <a:schemeClr val="tx1"/>
                </a:solidFill>
                <a:latin typeface="+mn-lt"/>
                <a:ea typeface="+mn-ea"/>
                <a:cs typeface="+mn-cs"/>
              </a:rPr>
              <a:t>momentum</a:t>
            </a:r>
            <a:r>
              <a:rPr lang="it-IT" sz="2688" kern="1200">
                <a:solidFill>
                  <a:schemeClr val="tx1"/>
                </a:solidFill>
                <a:latin typeface="+mn-lt"/>
                <a:ea typeface="+mn-ea"/>
                <a:cs typeface="+mn-cs"/>
              </a:rPr>
              <a:t> </a:t>
            </a:r>
            <a:r>
              <a:rPr lang="it-IT" sz="2688" kern="1200" err="1">
                <a:solidFill>
                  <a:schemeClr val="tx1"/>
                </a:solidFill>
                <a:latin typeface="+mn-lt"/>
                <a:ea typeface="+mn-ea"/>
                <a:cs typeface="+mn-cs"/>
              </a:rPr>
              <a:t>observers</a:t>
            </a:r>
            <a:endParaRPr lang="it-IT"/>
          </a:p>
        </p:txBody>
      </p:sp>
      <p:pic>
        <p:nvPicPr>
          <p:cNvPr id="5" name="Picture 4">
            <a:extLst>
              <a:ext uri="{FF2B5EF4-FFF2-40B4-BE49-F238E27FC236}">
                <a16:creationId xmlns:a16="http://schemas.microsoft.com/office/drawing/2014/main" id="{72687FF4-A6AF-C556-1902-98467F13D910}"/>
              </a:ext>
            </a:extLst>
          </p:cNvPr>
          <p:cNvPicPr>
            <a:picLocks noChangeAspect="1"/>
          </p:cNvPicPr>
          <p:nvPr/>
        </p:nvPicPr>
        <p:blipFill>
          <a:blip r:embed="rId2"/>
          <a:stretch>
            <a:fillRect/>
          </a:stretch>
        </p:blipFill>
        <p:spPr>
          <a:xfrm>
            <a:off x="1277038" y="1959774"/>
            <a:ext cx="1916927" cy="543497"/>
          </a:xfrm>
          <a:prstGeom prst="rect">
            <a:avLst/>
          </a:prstGeom>
        </p:spPr>
      </p:pic>
      <p:pic>
        <p:nvPicPr>
          <p:cNvPr id="7" name="Picture 6">
            <a:extLst>
              <a:ext uri="{FF2B5EF4-FFF2-40B4-BE49-F238E27FC236}">
                <a16:creationId xmlns:a16="http://schemas.microsoft.com/office/drawing/2014/main" id="{B2B0CF19-C22B-7EDE-64E0-D64B0E63DE28}"/>
              </a:ext>
            </a:extLst>
          </p:cNvPr>
          <p:cNvPicPr>
            <a:picLocks noChangeAspect="1"/>
          </p:cNvPicPr>
          <p:nvPr/>
        </p:nvPicPr>
        <p:blipFill>
          <a:blip r:embed="rId3"/>
          <a:stretch>
            <a:fillRect/>
          </a:stretch>
        </p:blipFill>
        <p:spPr>
          <a:xfrm>
            <a:off x="1382286" y="2640399"/>
            <a:ext cx="3422560" cy="976825"/>
          </a:xfrm>
          <a:prstGeom prst="rect">
            <a:avLst/>
          </a:prstGeom>
        </p:spPr>
      </p:pic>
      <p:pic>
        <p:nvPicPr>
          <p:cNvPr id="9" name="Picture 8">
            <a:extLst>
              <a:ext uri="{FF2B5EF4-FFF2-40B4-BE49-F238E27FC236}">
                <a16:creationId xmlns:a16="http://schemas.microsoft.com/office/drawing/2014/main" id="{B90C052A-8DAF-3E9F-B6DE-48C356ED3F98}"/>
              </a:ext>
            </a:extLst>
          </p:cNvPr>
          <p:cNvPicPr>
            <a:picLocks noChangeAspect="1"/>
          </p:cNvPicPr>
          <p:nvPr/>
        </p:nvPicPr>
        <p:blipFill>
          <a:blip r:embed="rId4"/>
          <a:stretch>
            <a:fillRect/>
          </a:stretch>
        </p:blipFill>
        <p:spPr>
          <a:xfrm>
            <a:off x="5771462" y="3120444"/>
            <a:ext cx="1067852" cy="355950"/>
          </a:xfrm>
          <a:prstGeom prst="rect">
            <a:avLst/>
          </a:prstGeom>
        </p:spPr>
      </p:pic>
      <p:pic>
        <p:nvPicPr>
          <p:cNvPr id="11" name="Picture 10">
            <a:extLst>
              <a:ext uri="{FF2B5EF4-FFF2-40B4-BE49-F238E27FC236}">
                <a16:creationId xmlns:a16="http://schemas.microsoft.com/office/drawing/2014/main" id="{6325D02F-4FBF-3429-6B4D-C42C52C38EBF}"/>
              </a:ext>
            </a:extLst>
          </p:cNvPr>
          <p:cNvPicPr>
            <a:picLocks noChangeAspect="1"/>
          </p:cNvPicPr>
          <p:nvPr/>
        </p:nvPicPr>
        <p:blipFill>
          <a:blip r:embed="rId5"/>
          <a:stretch>
            <a:fillRect/>
          </a:stretch>
        </p:blipFill>
        <p:spPr>
          <a:xfrm>
            <a:off x="2859162" y="4416615"/>
            <a:ext cx="2843957" cy="891969"/>
          </a:xfrm>
          <a:prstGeom prst="rect">
            <a:avLst/>
          </a:prstGeom>
        </p:spPr>
      </p:pic>
      <p:sp>
        <p:nvSpPr>
          <p:cNvPr id="12" name="TextBox 11">
            <a:extLst>
              <a:ext uri="{FF2B5EF4-FFF2-40B4-BE49-F238E27FC236}">
                <a16:creationId xmlns:a16="http://schemas.microsoft.com/office/drawing/2014/main" id="{4E80124E-C0AF-7C58-3762-69B639CE9054}"/>
              </a:ext>
            </a:extLst>
          </p:cNvPr>
          <p:cNvSpPr txBox="1"/>
          <p:nvPr/>
        </p:nvSpPr>
        <p:spPr>
          <a:xfrm>
            <a:off x="5771462" y="4739664"/>
            <a:ext cx="572875" cy="355950"/>
          </a:xfrm>
          <a:prstGeom prst="rect">
            <a:avLst/>
          </a:prstGeom>
          <a:noFill/>
        </p:spPr>
        <p:txBody>
          <a:bodyPr wrap="square" rtlCol="0">
            <a:spAutoFit/>
          </a:bodyPr>
          <a:lstStyle/>
          <a:p>
            <a:pPr defTabSz="877824">
              <a:spcAft>
                <a:spcPts val="600"/>
              </a:spcAft>
            </a:pPr>
            <a:r>
              <a:rPr lang="it-IT" sz="1728" kern="1200">
                <a:solidFill>
                  <a:schemeClr val="tx1"/>
                </a:solidFill>
                <a:latin typeface="+mn-lt"/>
                <a:ea typeface="+mn-ea"/>
                <a:cs typeface="+mn-cs"/>
              </a:rPr>
              <a:t>STA</a:t>
            </a:r>
            <a:endParaRPr lang="it-IT"/>
          </a:p>
        </p:txBody>
      </p:sp>
    </p:spTree>
    <p:extLst>
      <p:ext uri="{BB962C8B-B14F-4D97-AF65-F5344CB8AC3E}">
        <p14:creationId xmlns:p14="http://schemas.microsoft.com/office/powerpoint/2010/main" val="424062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87CE98-B40E-8738-149D-8872BFB8AF75}"/>
              </a:ext>
            </a:extLst>
          </p:cNvPr>
          <p:cNvSpPr txBox="1"/>
          <p:nvPr/>
        </p:nvSpPr>
        <p:spPr>
          <a:xfrm>
            <a:off x="841248" y="334644"/>
            <a:ext cx="10509504" cy="107691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chemeClr val="tx1"/>
                </a:solidFill>
                <a:latin typeface="+mj-lt"/>
                <a:ea typeface="+mj-ea"/>
                <a:cs typeface="+mj-cs"/>
              </a:rPr>
              <a:t>SOSM momentum observer</a:t>
            </a:r>
          </a:p>
        </p:txBody>
      </p:sp>
      <p:sp>
        <p:nvSpPr>
          <p:cNvPr id="21" name="Rectangle 2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A7AD761-A6E3-3435-7DBF-D0E506E334DE}"/>
              </a:ext>
            </a:extLst>
          </p:cNvPr>
          <p:cNvSpPr txBox="1"/>
          <p:nvPr/>
        </p:nvSpPr>
        <p:spPr>
          <a:xfrm>
            <a:off x="2896407" y="2482198"/>
            <a:ext cx="4041395" cy="344390"/>
          </a:xfrm>
          <a:prstGeom prst="rect">
            <a:avLst/>
          </a:prstGeom>
          <a:noFill/>
        </p:spPr>
        <p:txBody>
          <a:bodyPr wrap="square" rtlCol="0">
            <a:spAutoFit/>
          </a:bodyPr>
          <a:lstStyle/>
          <a:p>
            <a:pPr defTabSz="832104">
              <a:spcAft>
                <a:spcPts val="600"/>
              </a:spcAft>
            </a:pPr>
            <a:r>
              <a:rPr lang="it-IT" sz="1638" kern="1200" dirty="0" err="1">
                <a:solidFill>
                  <a:schemeClr val="tx1"/>
                </a:solidFill>
                <a:latin typeface="+mn-lt"/>
                <a:ea typeface="+mn-ea"/>
                <a:cs typeface="+mn-cs"/>
              </a:rPr>
              <a:t>Firstly</a:t>
            </a:r>
            <a:r>
              <a:rPr lang="it-IT" sz="1638" kern="1200" dirty="0">
                <a:solidFill>
                  <a:schemeClr val="tx1"/>
                </a:solidFill>
                <a:latin typeface="+mn-lt"/>
                <a:ea typeface="+mn-ea"/>
                <a:cs typeface="+mn-cs"/>
              </a:rPr>
              <a:t> </a:t>
            </a:r>
            <a:r>
              <a:rPr lang="it-IT" sz="1638" kern="1200" dirty="0" err="1">
                <a:solidFill>
                  <a:schemeClr val="tx1"/>
                </a:solidFill>
                <a:latin typeface="+mn-lt"/>
                <a:ea typeface="+mn-ea"/>
                <a:cs typeface="+mn-cs"/>
              </a:rPr>
              <a:t>choose</a:t>
            </a:r>
            <a:r>
              <a:rPr lang="it-IT" sz="1638" kern="1200" dirty="0">
                <a:solidFill>
                  <a:schemeClr val="tx1"/>
                </a:solidFill>
                <a:latin typeface="+mn-lt"/>
                <a:ea typeface="+mn-ea"/>
                <a:cs typeface="+mn-cs"/>
              </a:rPr>
              <a:t> S and </a:t>
            </a:r>
            <a:r>
              <a:rPr lang="it-IT" sz="1638" kern="1200" dirty="0" err="1">
                <a:solidFill>
                  <a:schemeClr val="tx1"/>
                </a:solidFill>
                <a:latin typeface="+mn-lt"/>
                <a:ea typeface="+mn-ea"/>
                <a:cs typeface="+mn-cs"/>
              </a:rPr>
              <a:t>then</a:t>
            </a:r>
            <a:r>
              <a:rPr lang="it-IT" sz="1638" kern="1200" dirty="0">
                <a:solidFill>
                  <a:schemeClr val="tx1"/>
                </a:solidFill>
                <a:latin typeface="+mn-lt"/>
                <a:ea typeface="+mn-ea"/>
                <a:cs typeface="+mn-cs"/>
              </a:rPr>
              <a:t> the </a:t>
            </a:r>
            <a:r>
              <a:rPr lang="it-IT" sz="1638" kern="1200" dirty="0" err="1">
                <a:solidFill>
                  <a:schemeClr val="tx1"/>
                </a:solidFill>
                <a:latin typeface="+mn-lt"/>
                <a:ea typeface="+mn-ea"/>
                <a:cs typeface="+mn-cs"/>
              </a:rPr>
              <a:t>parameter</a:t>
            </a:r>
            <a:r>
              <a:rPr lang="it-IT" sz="1638" kern="1200" dirty="0">
                <a:solidFill>
                  <a:schemeClr val="tx1"/>
                </a:solidFill>
                <a:latin typeface="+mn-lt"/>
                <a:ea typeface="+mn-ea"/>
                <a:cs typeface="+mn-cs"/>
              </a:rPr>
              <a:t> T</a:t>
            </a:r>
            <a:endParaRPr lang="it-IT" dirty="0"/>
          </a:p>
        </p:txBody>
      </p:sp>
      <p:pic>
        <p:nvPicPr>
          <p:cNvPr id="6" name="Picture 5">
            <a:extLst>
              <a:ext uri="{FF2B5EF4-FFF2-40B4-BE49-F238E27FC236}">
                <a16:creationId xmlns:a16="http://schemas.microsoft.com/office/drawing/2014/main" id="{7F98F313-4D86-0FD5-2243-8A688444C172}"/>
              </a:ext>
            </a:extLst>
          </p:cNvPr>
          <p:cNvPicPr>
            <a:picLocks noChangeAspect="1"/>
          </p:cNvPicPr>
          <p:nvPr/>
        </p:nvPicPr>
        <p:blipFill>
          <a:blip r:embed="rId3"/>
          <a:stretch>
            <a:fillRect/>
          </a:stretch>
        </p:blipFill>
        <p:spPr>
          <a:xfrm>
            <a:off x="2937924" y="2948628"/>
            <a:ext cx="1217931" cy="285344"/>
          </a:xfrm>
          <a:prstGeom prst="rect">
            <a:avLst/>
          </a:prstGeom>
        </p:spPr>
      </p:pic>
      <p:pic>
        <p:nvPicPr>
          <p:cNvPr id="7" name="Picture 6">
            <a:extLst>
              <a:ext uri="{FF2B5EF4-FFF2-40B4-BE49-F238E27FC236}">
                <a16:creationId xmlns:a16="http://schemas.microsoft.com/office/drawing/2014/main" id="{414C38BB-6330-09D0-5D25-3F0D7C528755}"/>
              </a:ext>
            </a:extLst>
          </p:cNvPr>
          <p:cNvPicPr>
            <a:picLocks noChangeAspect="1"/>
          </p:cNvPicPr>
          <p:nvPr/>
        </p:nvPicPr>
        <p:blipFill>
          <a:blip r:embed="rId4"/>
          <a:stretch>
            <a:fillRect/>
          </a:stretch>
        </p:blipFill>
        <p:spPr>
          <a:xfrm>
            <a:off x="2776268" y="3239370"/>
            <a:ext cx="3319732" cy="494132"/>
          </a:xfrm>
          <a:prstGeom prst="rect">
            <a:avLst/>
          </a:prstGeom>
        </p:spPr>
      </p:pic>
      <p:sp>
        <p:nvSpPr>
          <p:cNvPr id="8" name="TextBox 7">
            <a:extLst>
              <a:ext uri="{FF2B5EF4-FFF2-40B4-BE49-F238E27FC236}">
                <a16:creationId xmlns:a16="http://schemas.microsoft.com/office/drawing/2014/main" id="{906C6525-1E99-C895-6484-3FD34767C8F6}"/>
              </a:ext>
            </a:extLst>
          </p:cNvPr>
          <p:cNvSpPr txBox="1"/>
          <p:nvPr/>
        </p:nvSpPr>
        <p:spPr>
          <a:xfrm>
            <a:off x="2877125" y="3827120"/>
            <a:ext cx="3092580" cy="596445"/>
          </a:xfrm>
          <a:prstGeom prst="rect">
            <a:avLst/>
          </a:prstGeom>
          <a:noFill/>
        </p:spPr>
        <p:txBody>
          <a:bodyPr wrap="square" rtlCol="0">
            <a:spAutoFit/>
          </a:bodyPr>
          <a:lstStyle/>
          <a:p>
            <a:pPr defTabSz="832104">
              <a:spcAft>
                <a:spcPts val="600"/>
              </a:spcAft>
            </a:pPr>
            <a:r>
              <a:rPr lang="it-IT" sz="1638" kern="1200">
                <a:solidFill>
                  <a:schemeClr val="tx1"/>
                </a:solidFill>
                <a:latin typeface="+mn-lt"/>
                <a:ea typeface="+mn-ea"/>
                <a:cs typeface="+mn-cs"/>
              </a:rPr>
              <a:t>T </a:t>
            </a:r>
            <a:r>
              <a:rPr lang="it-IT" sz="1638" kern="1200" err="1">
                <a:solidFill>
                  <a:schemeClr val="tx1"/>
                </a:solidFill>
                <a:latin typeface="+mn-lt"/>
                <a:ea typeface="+mn-ea"/>
                <a:cs typeface="+mn-cs"/>
              </a:rPr>
              <a:t>is</a:t>
            </a:r>
            <a:r>
              <a:rPr lang="it-IT" sz="1638" kern="1200">
                <a:solidFill>
                  <a:schemeClr val="tx1"/>
                </a:solidFill>
                <a:latin typeface="+mn-lt"/>
                <a:ea typeface="+mn-ea"/>
                <a:cs typeface="+mn-cs"/>
              </a:rPr>
              <a:t> a </a:t>
            </a:r>
            <a:r>
              <a:rPr lang="it-IT" sz="1638" kern="1200" err="1">
                <a:solidFill>
                  <a:schemeClr val="tx1"/>
                </a:solidFill>
                <a:latin typeface="+mn-lt"/>
                <a:ea typeface="+mn-ea"/>
                <a:cs typeface="+mn-cs"/>
              </a:rPr>
              <a:t>proportional</a:t>
            </a:r>
            <a:r>
              <a:rPr lang="it-IT" sz="1638" kern="1200">
                <a:solidFill>
                  <a:schemeClr val="tx1"/>
                </a:solidFill>
                <a:latin typeface="+mn-lt"/>
                <a:ea typeface="+mn-ea"/>
                <a:cs typeface="+mn-cs"/>
              </a:rPr>
              <a:t> gain and S an </a:t>
            </a:r>
            <a:r>
              <a:rPr lang="it-IT" sz="1638" kern="1200" err="1">
                <a:solidFill>
                  <a:schemeClr val="tx1"/>
                </a:solidFill>
                <a:latin typeface="+mn-lt"/>
                <a:ea typeface="+mn-ea"/>
                <a:cs typeface="+mn-cs"/>
              </a:rPr>
              <a:t>integral</a:t>
            </a:r>
            <a:r>
              <a:rPr lang="it-IT" sz="1638" kern="1200">
                <a:solidFill>
                  <a:schemeClr val="tx1"/>
                </a:solidFill>
                <a:latin typeface="+mn-lt"/>
                <a:ea typeface="+mn-ea"/>
                <a:cs typeface="+mn-cs"/>
              </a:rPr>
              <a:t> gain</a:t>
            </a:r>
            <a:endParaRPr lang="it-IT"/>
          </a:p>
        </p:txBody>
      </p:sp>
      <p:pic>
        <p:nvPicPr>
          <p:cNvPr id="9" name="Picture 8">
            <a:extLst>
              <a:ext uri="{FF2B5EF4-FFF2-40B4-BE49-F238E27FC236}">
                <a16:creationId xmlns:a16="http://schemas.microsoft.com/office/drawing/2014/main" id="{E4D50F8D-4F68-5187-BF4A-57DE396EEF3A}"/>
              </a:ext>
            </a:extLst>
          </p:cNvPr>
          <p:cNvPicPr>
            <a:picLocks noChangeAspect="1"/>
          </p:cNvPicPr>
          <p:nvPr/>
        </p:nvPicPr>
        <p:blipFill>
          <a:blip r:embed="rId5"/>
          <a:stretch>
            <a:fillRect/>
          </a:stretch>
        </p:blipFill>
        <p:spPr>
          <a:xfrm>
            <a:off x="5475203" y="6015279"/>
            <a:ext cx="904749" cy="257505"/>
          </a:xfrm>
          <a:prstGeom prst="rect">
            <a:avLst/>
          </a:prstGeom>
        </p:spPr>
      </p:pic>
      <p:pic>
        <p:nvPicPr>
          <p:cNvPr id="12" name="Picture 11">
            <a:extLst>
              <a:ext uri="{FF2B5EF4-FFF2-40B4-BE49-F238E27FC236}">
                <a16:creationId xmlns:a16="http://schemas.microsoft.com/office/drawing/2014/main" id="{8CD0FC9C-4648-3935-E37C-0C07B733BA3A}"/>
              </a:ext>
            </a:extLst>
          </p:cNvPr>
          <p:cNvPicPr>
            <a:picLocks noChangeAspect="1"/>
          </p:cNvPicPr>
          <p:nvPr/>
        </p:nvPicPr>
        <p:blipFill>
          <a:blip r:embed="rId6"/>
          <a:stretch>
            <a:fillRect/>
          </a:stretch>
        </p:blipFill>
        <p:spPr>
          <a:xfrm>
            <a:off x="2937924" y="1737360"/>
            <a:ext cx="3319732" cy="651137"/>
          </a:xfrm>
          <a:prstGeom prst="rect">
            <a:avLst/>
          </a:prstGeom>
        </p:spPr>
      </p:pic>
      <p:pic>
        <p:nvPicPr>
          <p:cNvPr id="14" name="Picture 13">
            <a:extLst>
              <a:ext uri="{FF2B5EF4-FFF2-40B4-BE49-F238E27FC236}">
                <a16:creationId xmlns:a16="http://schemas.microsoft.com/office/drawing/2014/main" id="{2864E19E-97C2-B8A2-8B6D-30D438DE12FC}"/>
              </a:ext>
            </a:extLst>
          </p:cNvPr>
          <p:cNvPicPr>
            <a:picLocks noChangeAspect="1"/>
          </p:cNvPicPr>
          <p:nvPr/>
        </p:nvPicPr>
        <p:blipFill>
          <a:blip r:embed="rId7"/>
          <a:stretch>
            <a:fillRect/>
          </a:stretch>
        </p:blipFill>
        <p:spPr>
          <a:xfrm>
            <a:off x="7331614" y="4947452"/>
            <a:ext cx="2057293" cy="452152"/>
          </a:xfrm>
          <a:prstGeom prst="rect">
            <a:avLst/>
          </a:prstGeom>
        </p:spPr>
      </p:pic>
    </p:spTree>
    <p:extLst>
      <p:ext uri="{BB962C8B-B14F-4D97-AF65-F5344CB8AC3E}">
        <p14:creationId xmlns:p14="http://schemas.microsoft.com/office/powerpoint/2010/main" val="252360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6DF-FEC0-0FAD-C1C4-762309F21120}"/>
              </a:ext>
            </a:extLst>
          </p:cNvPr>
          <p:cNvSpPr>
            <a:spLocks noGrp="1"/>
          </p:cNvSpPr>
          <p:nvPr>
            <p:ph type="title"/>
          </p:nvPr>
        </p:nvSpPr>
        <p:spPr/>
        <p:txBody>
          <a:bodyPr/>
          <a:lstStyle/>
          <a:p>
            <a:r>
              <a:rPr lang="it-IT" dirty="0"/>
              <a:t>SOSML </a:t>
            </a:r>
            <a:r>
              <a:rPr lang="it-IT" dirty="0" err="1"/>
              <a:t>Momentum</a:t>
            </a:r>
            <a:r>
              <a:rPr lang="it-IT" dirty="0"/>
              <a:t> </a:t>
            </a:r>
            <a:r>
              <a:rPr lang="it-IT" dirty="0" err="1"/>
              <a:t>Observers</a:t>
            </a:r>
            <a:endParaRPr lang="it-IT" dirty="0"/>
          </a:p>
        </p:txBody>
      </p:sp>
      <p:sp>
        <p:nvSpPr>
          <p:cNvPr id="3" name="Content Placeholder 2">
            <a:extLst>
              <a:ext uri="{FF2B5EF4-FFF2-40B4-BE49-F238E27FC236}">
                <a16:creationId xmlns:a16="http://schemas.microsoft.com/office/drawing/2014/main" id="{4124EC87-5AD2-3EBE-2CD3-2EBFA9274731}"/>
              </a:ext>
            </a:extLst>
          </p:cNvPr>
          <p:cNvSpPr>
            <a:spLocks noGrp="1"/>
          </p:cNvSpPr>
          <p:nvPr>
            <p:ph idx="1"/>
          </p:nvPr>
        </p:nvSpPr>
        <p:spPr>
          <a:xfrm>
            <a:off x="838200" y="2889654"/>
            <a:ext cx="10162309" cy="1325563"/>
          </a:xfrm>
        </p:spPr>
        <p:txBody>
          <a:bodyPr/>
          <a:lstStyle/>
          <a:p>
            <a:r>
              <a:rPr lang="en-US" dirty="0"/>
              <a:t>The parameters S2, T2 of the SOSML momentum observer are selected such that the equivalent second-order linear system has the same cutting frequency as the first-order momentum observer.</a:t>
            </a:r>
            <a:endParaRPr lang="it-IT" dirty="0"/>
          </a:p>
        </p:txBody>
      </p:sp>
      <p:pic>
        <p:nvPicPr>
          <p:cNvPr id="5" name="Picture 4">
            <a:extLst>
              <a:ext uri="{FF2B5EF4-FFF2-40B4-BE49-F238E27FC236}">
                <a16:creationId xmlns:a16="http://schemas.microsoft.com/office/drawing/2014/main" id="{E8910D5B-50D8-4570-6C33-4936B6947253}"/>
              </a:ext>
            </a:extLst>
          </p:cNvPr>
          <p:cNvPicPr>
            <a:picLocks noChangeAspect="1"/>
          </p:cNvPicPr>
          <p:nvPr/>
        </p:nvPicPr>
        <p:blipFill>
          <a:blip r:embed="rId3"/>
          <a:stretch>
            <a:fillRect/>
          </a:stretch>
        </p:blipFill>
        <p:spPr>
          <a:xfrm>
            <a:off x="5572585" y="1479567"/>
            <a:ext cx="5987648" cy="1050758"/>
          </a:xfrm>
          <a:prstGeom prst="rect">
            <a:avLst/>
          </a:prstGeom>
        </p:spPr>
      </p:pic>
    </p:spTree>
    <p:extLst>
      <p:ext uri="{BB962C8B-B14F-4D97-AF65-F5344CB8AC3E}">
        <p14:creationId xmlns:p14="http://schemas.microsoft.com/office/powerpoint/2010/main" val="176251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B9372D-A2ED-8F26-AFAB-E3FFB4802601}"/>
              </a:ext>
            </a:extLst>
          </p:cNvPr>
          <p:cNvSpPr>
            <a:spLocks noGrp="1"/>
          </p:cNvSpPr>
          <p:nvPr>
            <p:ph type="title"/>
          </p:nvPr>
        </p:nvSpPr>
        <p:spPr>
          <a:xfrm>
            <a:off x="5894962" y="479493"/>
            <a:ext cx="5458838" cy="1325563"/>
          </a:xfrm>
        </p:spPr>
        <p:txBody>
          <a:bodyPr>
            <a:normAutofit/>
          </a:bodyPr>
          <a:lstStyle/>
          <a:p>
            <a:r>
              <a:rPr lang="it-IT"/>
              <a:t>Code implementation</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0F0F6F3-1D6D-F981-9483-750D6FA02F74}"/>
              </a:ext>
            </a:extLst>
          </p:cNvPr>
          <p:cNvPicPr>
            <a:picLocks noChangeAspect="1"/>
          </p:cNvPicPr>
          <p:nvPr/>
        </p:nvPicPr>
        <p:blipFill>
          <a:blip r:embed="rId3"/>
          <a:stretch>
            <a:fillRect/>
          </a:stretch>
        </p:blipFill>
        <p:spPr>
          <a:xfrm>
            <a:off x="1505485" y="511293"/>
            <a:ext cx="3172775"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5234BB0-5208-9F59-60EF-BA1BF5BBD13A}"/>
              </a:ext>
            </a:extLst>
          </p:cNvPr>
          <p:cNvSpPr>
            <a:spLocks noGrp="1"/>
          </p:cNvSpPr>
          <p:nvPr>
            <p:ph idx="1"/>
          </p:nvPr>
        </p:nvSpPr>
        <p:spPr>
          <a:xfrm>
            <a:off x="5894962" y="2077040"/>
            <a:ext cx="5458838" cy="4532104"/>
          </a:xfrm>
        </p:spPr>
        <p:txBody>
          <a:bodyPr>
            <a:normAutofit/>
          </a:bodyPr>
          <a:lstStyle/>
          <a:p>
            <a:r>
              <a:rPr lang="en-US" sz="2000" b="0" i="0" dirty="0">
                <a:effectLst/>
                <a:latin typeface="Söhne"/>
              </a:rPr>
              <a:t>Challenges in torque estimation, acceleration computation, and gain optimization.</a:t>
            </a:r>
          </a:p>
          <a:p>
            <a:r>
              <a:rPr lang="en-US" sz="2000" b="0" i="0" dirty="0">
                <a:effectLst/>
                <a:latin typeface="Söhne"/>
              </a:rPr>
              <a:t> Two approaches, Momentum Observer and SOSM, were employed to estimate external torque. </a:t>
            </a:r>
          </a:p>
          <a:p>
            <a:r>
              <a:rPr lang="en-US" sz="2000" b="0" i="0" dirty="0">
                <a:effectLst/>
                <a:latin typeface="Söhne"/>
              </a:rPr>
              <a:t>Gain optimization for both approaches involved extensive testing to find the best compromise between convergence speed, disturbance rejection, and stability. </a:t>
            </a:r>
          </a:p>
          <a:p>
            <a:r>
              <a:rPr lang="en-US" sz="2000" b="0" i="0" dirty="0" err="1">
                <a:effectLst/>
                <a:latin typeface="Söhne"/>
              </a:rPr>
              <a:t>Comprehnsive</a:t>
            </a:r>
            <a:r>
              <a:rPr lang="en-US" sz="2000" b="0" i="0" dirty="0">
                <a:effectLst/>
                <a:latin typeface="Söhne"/>
              </a:rPr>
              <a:t> simulations were conducted to evaluate the control system's performance under different conditions, including scenarios with and without noise</a:t>
            </a:r>
          </a:p>
        </p:txBody>
      </p:sp>
    </p:spTree>
    <p:extLst>
      <p:ext uri="{BB962C8B-B14F-4D97-AF65-F5344CB8AC3E}">
        <p14:creationId xmlns:p14="http://schemas.microsoft.com/office/powerpoint/2010/main" val="234175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58788-60E2-5340-A332-CF4632720F50}"/>
              </a:ext>
            </a:extLst>
          </p:cNvPr>
          <p:cNvSpPr>
            <a:spLocks noGrp="1"/>
          </p:cNvSpPr>
          <p:nvPr>
            <p:ph type="title"/>
          </p:nvPr>
        </p:nvSpPr>
        <p:spPr>
          <a:xfrm>
            <a:off x="841248" y="548640"/>
            <a:ext cx="3600860" cy="5431536"/>
          </a:xfrm>
        </p:spPr>
        <p:txBody>
          <a:bodyPr>
            <a:normAutofit/>
          </a:bodyPr>
          <a:lstStyle/>
          <a:p>
            <a:r>
              <a:rPr lang="it-IT" sz="5400"/>
              <a:t>Simulation and Results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D4620C-6B61-D0CF-409D-3E8B619AF323}"/>
              </a:ext>
            </a:extLst>
          </p:cNvPr>
          <p:cNvSpPr>
            <a:spLocks noGrp="1"/>
          </p:cNvSpPr>
          <p:nvPr>
            <p:ph idx="1"/>
          </p:nvPr>
        </p:nvSpPr>
        <p:spPr>
          <a:xfrm>
            <a:off x="5126418" y="552091"/>
            <a:ext cx="6224335" cy="5431536"/>
          </a:xfrm>
        </p:spPr>
        <p:txBody>
          <a:bodyPr anchor="ctr">
            <a:normAutofit lnSpcReduction="10000"/>
          </a:bodyPr>
          <a:lstStyle/>
          <a:p>
            <a:r>
              <a:rPr lang="en-US" sz="2200" dirty="0"/>
              <a:t>Comparative analysis between simulations with and without velocity measurement noise. </a:t>
            </a:r>
          </a:p>
          <a:p>
            <a:r>
              <a:rPr lang="en-US" sz="2200" dirty="0"/>
              <a:t>The analysis focused on quantifying the impact of noise on:</a:t>
            </a:r>
          </a:p>
          <a:p>
            <a:pPr>
              <a:buFontTx/>
              <a:buChar char="-"/>
            </a:pPr>
            <a:r>
              <a:rPr lang="en-US" sz="2200" dirty="0"/>
              <a:t> Torque estimation accuracy</a:t>
            </a:r>
          </a:p>
          <a:p>
            <a:pPr>
              <a:buFontTx/>
              <a:buChar char="-"/>
            </a:pPr>
            <a:r>
              <a:rPr lang="en-US" sz="2200" dirty="0"/>
              <a:t> Trajectory tracking precision</a:t>
            </a:r>
          </a:p>
          <a:p>
            <a:pPr>
              <a:buFontTx/>
              <a:buChar char="-"/>
            </a:pPr>
            <a:r>
              <a:rPr lang="en-US" sz="2200" dirty="0"/>
              <a:t>Step response performance. </a:t>
            </a:r>
          </a:p>
          <a:p>
            <a:pPr>
              <a:buFontTx/>
              <a:buChar char="-"/>
            </a:pPr>
            <a:endParaRPr lang="en-US" sz="2200" dirty="0"/>
          </a:p>
          <a:p>
            <a:pPr marL="0" indent="0">
              <a:buNone/>
            </a:pPr>
            <a:r>
              <a:rPr lang="en-US" sz="2200" dirty="0"/>
              <a:t>The control system remained robust and capable of achieving satisfactory performance in many tests, even under noisy conditions. </a:t>
            </a:r>
          </a:p>
          <a:p>
            <a:pPr marL="0" indent="0">
              <a:buNone/>
            </a:pPr>
            <a:r>
              <a:rPr lang="en-US" sz="2200" dirty="0"/>
              <a:t>All the following graphs are executed with the best weights calculated</a:t>
            </a:r>
          </a:p>
          <a:p>
            <a:pPr marL="0" indent="0">
              <a:buNone/>
            </a:pPr>
            <a:r>
              <a:rPr lang="en-US" sz="2200" dirty="0"/>
              <a:t>Sometimes, with strange control laws for the robot, the SOSM doesn’t work perfectly</a:t>
            </a:r>
            <a:endParaRPr lang="it-IT" sz="2200" dirty="0"/>
          </a:p>
        </p:txBody>
      </p:sp>
    </p:spTree>
    <p:extLst>
      <p:ext uri="{BB962C8B-B14F-4D97-AF65-F5344CB8AC3E}">
        <p14:creationId xmlns:p14="http://schemas.microsoft.com/office/powerpoint/2010/main" val="352297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112</Paragraphs>
  <Slides>21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NimbusRomNo9L-MediItal</vt:lpstr>
      <vt:lpstr>NimbusRomNo9L-Regu</vt:lpstr>
      <vt:lpstr>NimbusRomNo9L-ReguItal</vt:lpstr>
      <vt:lpstr>rtxr</vt:lpstr>
      <vt:lpstr>Söhne</vt:lpstr>
      <vt:lpstr>txsy</vt:lpstr>
      <vt:lpstr>Office Theme</vt:lpstr>
      <vt:lpstr>Robust collision detection and isolation</vt:lpstr>
      <vt:lpstr>Task</vt:lpstr>
      <vt:lpstr>Robot Dynamics</vt:lpstr>
      <vt:lpstr>Momentum Observers</vt:lpstr>
      <vt:lpstr>PowerPoint Presentation</vt:lpstr>
      <vt:lpstr>PowerPoint Presentation</vt:lpstr>
      <vt:lpstr>SOSML Momentum Observers</vt:lpstr>
      <vt:lpstr>Code implementation</vt:lpstr>
      <vt:lpstr>Simulation and Results</vt:lpstr>
      <vt:lpstr>First test – only noise</vt:lpstr>
      <vt:lpstr>Second test – Following trajectory</vt:lpstr>
      <vt:lpstr>PowerPoint Presentation</vt:lpstr>
      <vt:lpstr>Third test – Step Respons</vt:lpstr>
      <vt:lpstr>PowerPoint Presentation</vt:lpstr>
      <vt:lpstr>Force application</vt:lpstr>
      <vt:lpstr>SOSML vs First Order Momentum observer</vt:lpstr>
      <vt:lpstr>Safe reaction to collisions</vt:lpstr>
      <vt:lpstr>Reaction after a collision of a Force [1,2,3]. CONTROLLED STOP</vt:lpstr>
      <vt:lpstr>PowerPoint Presentation</vt:lpstr>
      <vt:lpstr>PowerPoint Presentation</vt:lpstr>
      <vt:lpstr>Conclusion and 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collision detection and isolation</dc:title>
  <dc:creator>lapo carrieri</dc:creator>
  <cp:lastModifiedBy>lapo carrieri</cp:lastModifiedBy>
  <cp:revision>5</cp:revision>
  <dcterms:created xsi:type="dcterms:W3CDTF">2023-09-01T22:28:04Z</dcterms:created>
  <dcterms:modified xsi:type="dcterms:W3CDTF">2023-09-07T22:51:45Z</dcterms:modified>
</cp:coreProperties>
</file>