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5"/>
  </p:notesMasterIdLst>
  <p:sldIdLst>
    <p:sldId id="256" r:id="rId2"/>
    <p:sldId id="257" r:id="rId3"/>
    <p:sldId id="258" r:id="rId4"/>
    <p:sldId id="259" r:id="rId5"/>
    <p:sldId id="262" r:id="rId6"/>
    <p:sldId id="263" r:id="rId7"/>
    <p:sldId id="266" r:id="rId8"/>
    <p:sldId id="264" r:id="rId9"/>
    <p:sldId id="280" r:id="rId10"/>
    <p:sldId id="281" r:id="rId11"/>
    <p:sldId id="282" r:id="rId12"/>
    <p:sldId id="283" r:id="rId13"/>
    <p:sldId id="279"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Hind" panose="020B0604020202020204" charset="0"/>
      <p:regular r:id="rId20"/>
      <p:bold r:id="rId21"/>
    </p:embeddedFont>
    <p:embeddedFont>
      <p:font typeface="Segoe UI" panose="020B0502040204020203"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ección predeterminada" id="{8C9028AE-8340-4036-A4CA-EF9D5B2B2C67}">
          <p14:sldIdLst>
            <p14:sldId id="256"/>
            <p14:sldId id="257"/>
            <p14:sldId id="258"/>
            <p14:sldId id="259"/>
            <p14:sldId id="262"/>
            <p14:sldId id="263"/>
            <p14:sldId id="266"/>
            <p14:sldId id="264"/>
          </p14:sldIdLst>
        </p14:section>
        <p14:section name="Sección de resumen" id="{75EE3601-5983-4468-A40C-FDFADDEF902E}">
          <p14:sldIdLst/>
        </p14:section>
        <p14:section name="Estructura de carpetas" id="{6B699B64-5751-47C1-B3E3-4BC5E009144F}">
          <p14:sldIdLst>
            <p14:sldId id="280"/>
            <p14:sldId id="281"/>
            <p14:sldId id="282"/>
            <p14:sldId id="283"/>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C48D5F-98CF-4F84-A71C-B47E52B6E5C6}">
  <a:tblStyle styleId="{D8C48D5F-98CF-4F84-A71C-B47E52B6E5C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432"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09060837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2179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107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0873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2217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8437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1725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9429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3492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0064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0365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328150" y="1991825"/>
            <a:ext cx="44877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600"/>
              <a:buNone/>
              <a:defRPr sz="4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1" name="Google Shape;11;p2"/>
          <p:cNvSpPr/>
          <p:nvPr/>
        </p:nvSpPr>
        <p:spPr>
          <a:xfrm rot="5400000" flipH="1">
            <a:off x="6177275" y="-42338"/>
            <a:ext cx="3688200" cy="2246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 name="Google Shape;12;p2"/>
          <p:cNvSpPr/>
          <p:nvPr/>
        </p:nvSpPr>
        <p:spPr>
          <a:xfrm rot="5400000" flipH="1">
            <a:off x="-698074" y="3247200"/>
            <a:ext cx="3573900" cy="21771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 name="Google Shape;13;p2"/>
          <p:cNvSpPr/>
          <p:nvPr/>
        </p:nvSpPr>
        <p:spPr>
          <a:xfrm rot="-5400000" flipH="1">
            <a:off x="-428544" y="2831032"/>
            <a:ext cx="2195100" cy="13380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 name="Google Shape;14;p2"/>
          <p:cNvSpPr/>
          <p:nvPr/>
        </p:nvSpPr>
        <p:spPr>
          <a:xfrm rot="-5400000" flipH="1">
            <a:off x="563748" y="2068298"/>
            <a:ext cx="1518900" cy="9255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 name="Google Shape;15;p2"/>
          <p:cNvSpPr/>
          <p:nvPr/>
        </p:nvSpPr>
        <p:spPr>
          <a:xfrm rot="5400000">
            <a:off x="-253698" y="2260564"/>
            <a:ext cx="1297200" cy="7899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 name="Google Shape;16;p2"/>
          <p:cNvSpPr/>
          <p:nvPr/>
        </p:nvSpPr>
        <p:spPr>
          <a:xfrm rot="-5400000">
            <a:off x="-192598" y="1950593"/>
            <a:ext cx="985800" cy="6006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 name="Google Shape;17;p2"/>
          <p:cNvSpPr/>
          <p:nvPr/>
        </p:nvSpPr>
        <p:spPr>
          <a:xfrm rot="5400000" flipH="1">
            <a:off x="7217675" y="1270025"/>
            <a:ext cx="2394600" cy="14589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 name="Google Shape;18;p2"/>
          <p:cNvSpPr/>
          <p:nvPr/>
        </p:nvSpPr>
        <p:spPr>
          <a:xfrm rot="-5400000">
            <a:off x="7922499" y="2744289"/>
            <a:ext cx="1518600" cy="9255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 name="Google Shape;19;p2"/>
          <p:cNvSpPr/>
          <p:nvPr/>
        </p:nvSpPr>
        <p:spPr>
          <a:xfrm rot="-5400000" flipH="1">
            <a:off x="7315902" y="2802275"/>
            <a:ext cx="1027800" cy="6261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 name="Google Shape;20;p2"/>
          <p:cNvSpPr/>
          <p:nvPr/>
        </p:nvSpPr>
        <p:spPr>
          <a:xfrm rot="-5400000" flipH="1">
            <a:off x="6337825" y="578875"/>
            <a:ext cx="1520100" cy="9261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2647900" y="1659550"/>
            <a:ext cx="38481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3" name="Google Shape;23;p3"/>
          <p:cNvSpPr txBox="1">
            <a:spLocks noGrp="1"/>
          </p:cNvSpPr>
          <p:nvPr>
            <p:ph type="subTitle" idx="1"/>
          </p:nvPr>
        </p:nvSpPr>
        <p:spPr>
          <a:xfrm>
            <a:off x="2647975" y="2763850"/>
            <a:ext cx="38481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33CCFF"/>
              </a:buClr>
              <a:buSzPts val="1800"/>
              <a:buNone/>
              <a:defRPr sz="1800">
                <a:solidFill>
                  <a:srgbClr val="33CCFF"/>
                </a:solidFill>
              </a:defRPr>
            </a:lvl1pPr>
            <a:lvl2pPr lvl="1" algn="ctr" rtl="0">
              <a:spcBef>
                <a:spcPts val="0"/>
              </a:spcBef>
              <a:spcAft>
                <a:spcPts val="0"/>
              </a:spcAft>
              <a:buClr>
                <a:srgbClr val="33CCFF"/>
              </a:buClr>
              <a:buSzPts val="1800"/>
              <a:buNone/>
              <a:defRPr sz="1800">
                <a:solidFill>
                  <a:srgbClr val="33CCFF"/>
                </a:solidFill>
              </a:defRPr>
            </a:lvl2pPr>
            <a:lvl3pPr lvl="2" algn="ctr" rtl="0">
              <a:spcBef>
                <a:spcPts val="0"/>
              </a:spcBef>
              <a:spcAft>
                <a:spcPts val="0"/>
              </a:spcAft>
              <a:buClr>
                <a:srgbClr val="33CCFF"/>
              </a:buClr>
              <a:buSzPts val="1800"/>
              <a:buNone/>
              <a:defRPr sz="1800">
                <a:solidFill>
                  <a:srgbClr val="33CCFF"/>
                </a:solidFill>
              </a:defRPr>
            </a:lvl3pPr>
            <a:lvl4pPr lvl="3" algn="ctr" rtl="0">
              <a:spcBef>
                <a:spcPts val="0"/>
              </a:spcBef>
              <a:spcAft>
                <a:spcPts val="0"/>
              </a:spcAft>
              <a:buClr>
                <a:srgbClr val="33CCFF"/>
              </a:buClr>
              <a:buSzPts val="1800"/>
              <a:buNone/>
              <a:defRPr sz="1800">
                <a:solidFill>
                  <a:srgbClr val="33CCFF"/>
                </a:solidFill>
              </a:defRPr>
            </a:lvl4pPr>
            <a:lvl5pPr lvl="4" algn="ctr" rtl="0">
              <a:spcBef>
                <a:spcPts val="0"/>
              </a:spcBef>
              <a:spcAft>
                <a:spcPts val="0"/>
              </a:spcAft>
              <a:buClr>
                <a:srgbClr val="33CCFF"/>
              </a:buClr>
              <a:buSzPts val="1800"/>
              <a:buNone/>
              <a:defRPr sz="1800">
                <a:solidFill>
                  <a:srgbClr val="33CCFF"/>
                </a:solidFill>
              </a:defRPr>
            </a:lvl5pPr>
            <a:lvl6pPr lvl="5" algn="ctr" rtl="0">
              <a:spcBef>
                <a:spcPts val="0"/>
              </a:spcBef>
              <a:spcAft>
                <a:spcPts val="0"/>
              </a:spcAft>
              <a:buClr>
                <a:srgbClr val="33CCFF"/>
              </a:buClr>
              <a:buSzPts val="1800"/>
              <a:buNone/>
              <a:defRPr sz="1800">
                <a:solidFill>
                  <a:srgbClr val="33CCFF"/>
                </a:solidFill>
              </a:defRPr>
            </a:lvl6pPr>
            <a:lvl7pPr lvl="6" algn="ctr" rtl="0">
              <a:spcBef>
                <a:spcPts val="0"/>
              </a:spcBef>
              <a:spcAft>
                <a:spcPts val="0"/>
              </a:spcAft>
              <a:buClr>
                <a:srgbClr val="33CCFF"/>
              </a:buClr>
              <a:buSzPts val="1800"/>
              <a:buNone/>
              <a:defRPr sz="1800">
                <a:solidFill>
                  <a:srgbClr val="33CCFF"/>
                </a:solidFill>
              </a:defRPr>
            </a:lvl7pPr>
            <a:lvl8pPr lvl="7" algn="ctr" rtl="0">
              <a:spcBef>
                <a:spcPts val="0"/>
              </a:spcBef>
              <a:spcAft>
                <a:spcPts val="0"/>
              </a:spcAft>
              <a:buClr>
                <a:srgbClr val="33CCFF"/>
              </a:buClr>
              <a:buSzPts val="1800"/>
              <a:buNone/>
              <a:defRPr sz="1800">
                <a:solidFill>
                  <a:srgbClr val="33CCFF"/>
                </a:solidFill>
              </a:defRPr>
            </a:lvl8pPr>
            <a:lvl9pPr lvl="8" algn="ctr" rtl="0">
              <a:spcBef>
                <a:spcPts val="0"/>
              </a:spcBef>
              <a:spcAft>
                <a:spcPts val="0"/>
              </a:spcAft>
              <a:buClr>
                <a:srgbClr val="33CCFF"/>
              </a:buClr>
              <a:buSzPts val="1800"/>
              <a:buNone/>
              <a:defRPr sz="1800">
                <a:solidFill>
                  <a:srgbClr val="33CCFF"/>
                </a:solidFill>
              </a:defRPr>
            </a:lvl9pPr>
          </a:lstStyle>
          <a:p>
            <a:endParaRPr/>
          </a:p>
        </p:txBody>
      </p:sp>
      <p:sp>
        <p:nvSpPr>
          <p:cNvPr id="24" name="Google Shape;24;p3"/>
          <p:cNvSpPr/>
          <p:nvPr/>
        </p:nvSpPr>
        <p:spPr>
          <a:xfrm rot="5400000" flipH="1">
            <a:off x="6177275" y="-42338"/>
            <a:ext cx="3688200" cy="2246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 name="Google Shape;25;p3"/>
          <p:cNvSpPr/>
          <p:nvPr/>
        </p:nvSpPr>
        <p:spPr>
          <a:xfrm rot="5400000" flipH="1">
            <a:off x="-698074" y="3247200"/>
            <a:ext cx="3573900" cy="21771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 name="Google Shape;26;p3"/>
          <p:cNvSpPr/>
          <p:nvPr/>
        </p:nvSpPr>
        <p:spPr>
          <a:xfrm rot="-5400000" flipH="1">
            <a:off x="-428544" y="2831032"/>
            <a:ext cx="2195100" cy="13380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 name="Google Shape;27;p3"/>
          <p:cNvSpPr/>
          <p:nvPr/>
        </p:nvSpPr>
        <p:spPr>
          <a:xfrm rot="-5400000" flipH="1">
            <a:off x="563748" y="2068298"/>
            <a:ext cx="1518900" cy="9255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 name="Google Shape;28;p3"/>
          <p:cNvSpPr/>
          <p:nvPr/>
        </p:nvSpPr>
        <p:spPr>
          <a:xfrm rot="5400000">
            <a:off x="-253698" y="2260564"/>
            <a:ext cx="1297200" cy="7899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 name="Google Shape;29;p3"/>
          <p:cNvSpPr/>
          <p:nvPr/>
        </p:nvSpPr>
        <p:spPr>
          <a:xfrm rot="-5400000">
            <a:off x="-192598" y="1950593"/>
            <a:ext cx="985800" cy="6006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 name="Google Shape;30;p3"/>
          <p:cNvSpPr/>
          <p:nvPr/>
        </p:nvSpPr>
        <p:spPr>
          <a:xfrm rot="5400000" flipH="1">
            <a:off x="7217675" y="1270025"/>
            <a:ext cx="2394600" cy="14589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 name="Google Shape;31;p3"/>
          <p:cNvSpPr/>
          <p:nvPr/>
        </p:nvSpPr>
        <p:spPr>
          <a:xfrm rot="-5400000">
            <a:off x="7922499" y="2744289"/>
            <a:ext cx="1518600" cy="9255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 name="Google Shape;32;p3"/>
          <p:cNvSpPr/>
          <p:nvPr/>
        </p:nvSpPr>
        <p:spPr>
          <a:xfrm rot="-5400000" flipH="1">
            <a:off x="7315902" y="2802275"/>
            <a:ext cx="1027800" cy="6261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 name="Google Shape;33;p3"/>
          <p:cNvSpPr/>
          <p:nvPr/>
        </p:nvSpPr>
        <p:spPr>
          <a:xfrm rot="-5400000" flipH="1">
            <a:off x="6337825" y="578875"/>
            <a:ext cx="1520100" cy="9261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8"/>
        <p:cNvGrpSpPr/>
        <p:nvPr/>
      </p:nvGrpSpPr>
      <p:grpSpPr>
        <a:xfrm>
          <a:off x="0" y="0"/>
          <a:ext cx="0" cy="0"/>
          <a:chOff x="0" y="0"/>
          <a:chExt cx="0" cy="0"/>
        </a:xfrm>
      </p:grpSpPr>
      <p:sp>
        <p:nvSpPr>
          <p:cNvPr id="49" name="Google Shape;49;p5"/>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50" name="Google Shape;50;p5"/>
          <p:cNvSpPr txBox="1">
            <a:spLocks noGrp="1"/>
          </p:cNvSpPr>
          <p:nvPr>
            <p:ph type="body" idx="1"/>
          </p:nvPr>
        </p:nvSpPr>
        <p:spPr>
          <a:xfrm>
            <a:off x="1067088" y="1650548"/>
            <a:ext cx="5972100" cy="27645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51" name="Google Shape;51;p5"/>
          <p:cNvGrpSpPr/>
          <p:nvPr/>
        </p:nvGrpSpPr>
        <p:grpSpPr>
          <a:xfrm>
            <a:off x="7395202" y="-6"/>
            <a:ext cx="1748884" cy="4013021"/>
            <a:chOff x="7395202" y="-6"/>
            <a:chExt cx="1748884" cy="4013021"/>
          </a:xfrm>
        </p:grpSpPr>
        <p:sp>
          <p:nvSpPr>
            <p:cNvPr id="52" name="Google Shape;52;p5"/>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3" name="Google Shape;53;p5"/>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5"/>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5"/>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6" name="Google Shape;56;p5"/>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7" name="Google Shape;57;p5"/>
          <p:cNvGrpSpPr/>
          <p:nvPr/>
        </p:nvGrpSpPr>
        <p:grpSpPr>
          <a:xfrm>
            <a:off x="3" y="2738679"/>
            <a:ext cx="722480" cy="2404814"/>
            <a:chOff x="3" y="2750304"/>
            <a:chExt cx="722480" cy="2404814"/>
          </a:xfrm>
        </p:grpSpPr>
        <p:sp>
          <p:nvSpPr>
            <p:cNvPr id="58" name="Google Shape;58;p5"/>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9" name="Google Shape;59;p5"/>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0" name="Google Shape;60;p5"/>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5"/>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5"/>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5"/>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4"/>
        <p:cNvGrpSpPr/>
        <p:nvPr/>
      </p:nvGrpSpPr>
      <p:grpSpPr>
        <a:xfrm>
          <a:off x="0" y="0"/>
          <a:ext cx="0" cy="0"/>
          <a:chOff x="0" y="0"/>
          <a:chExt cx="0" cy="0"/>
        </a:xfrm>
      </p:grpSpPr>
      <p:sp>
        <p:nvSpPr>
          <p:cNvPr id="65" name="Google Shape;65;p6"/>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6" name="Google Shape;66;p6"/>
          <p:cNvSpPr txBox="1">
            <a:spLocks noGrp="1"/>
          </p:cNvSpPr>
          <p:nvPr>
            <p:ph type="body" idx="1"/>
          </p:nvPr>
        </p:nvSpPr>
        <p:spPr>
          <a:xfrm>
            <a:off x="1067100" y="1706950"/>
            <a:ext cx="2977800" cy="3218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67" name="Google Shape;67;p6"/>
          <p:cNvSpPr txBox="1">
            <a:spLocks noGrp="1"/>
          </p:cNvSpPr>
          <p:nvPr>
            <p:ph type="body" idx="2"/>
          </p:nvPr>
        </p:nvSpPr>
        <p:spPr>
          <a:xfrm>
            <a:off x="4224149" y="1706950"/>
            <a:ext cx="2977800" cy="3218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grpSp>
        <p:nvGrpSpPr>
          <p:cNvPr id="68" name="Google Shape;68;p6"/>
          <p:cNvGrpSpPr/>
          <p:nvPr/>
        </p:nvGrpSpPr>
        <p:grpSpPr>
          <a:xfrm>
            <a:off x="7395202" y="-6"/>
            <a:ext cx="1748884" cy="4013021"/>
            <a:chOff x="7395202" y="-6"/>
            <a:chExt cx="1748884" cy="4013021"/>
          </a:xfrm>
        </p:grpSpPr>
        <p:sp>
          <p:nvSpPr>
            <p:cNvPr id="69" name="Google Shape;69;p6"/>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0" name="Google Shape;70;p6"/>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6"/>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 name="Google Shape;72;p6"/>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3" name="Google Shape;73;p6"/>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74" name="Google Shape;74;p6"/>
          <p:cNvGrpSpPr/>
          <p:nvPr/>
        </p:nvGrpSpPr>
        <p:grpSpPr>
          <a:xfrm>
            <a:off x="3" y="2738679"/>
            <a:ext cx="722480" cy="2404814"/>
            <a:chOff x="3" y="2750304"/>
            <a:chExt cx="722480" cy="2404814"/>
          </a:xfrm>
        </p:grpSpPr>
        <p:sp>
          <p:nvSpPr>
            <p:cNvPr id="75" name="Google Shape;75;p6"/>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6" name="Google Shape;76;p6"/>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6"/>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6"/>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9" name="Google Shape;79;p6"/>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80" name="Google Shape;80;p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81"/>
        <p:cNvGrpSpPr/>
        <p:nvPr/>
      </p:nvGrpSpPr>
      <p:grpSpPr>
        <a:xfrm>
          <a:off x="0" y="0"/>
          <a:ext cx="0" cy="0"/>
          <a:chOff x="0" y="0"/>
          <a:chExt cx="0" cy="0"/>
        </a:xfrm>
      </p:grpSpPr>
      <p:sp>
        <p:nvSpPr>
          <p:cNvPr id="82" name="Google Shape;82;p7"/>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3" name="Google Shape;83;p7"/>
          <p:cNvSpPr txBox="1">
            <a:spLocks noGrp="1"/>
          </p:cNvSpPr>
          <p:nvPr>
            <p:ph type="body" idx="1"/>
          </p:nvPr>
        </p:nvSpPr>
        <p:spPr>
          <a:xfrm>
            <a:off x="1067100" y="1676800"/>
            <a:ext cx="2024100" cy="32490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84" name="Google Shape;84;p7"/>
          <p:cNvSpPr txBox="1">
            <a:spLocks noGrp="1"/>
          </p:cNvSpPr>
          <p:nvPr>
            <p:ph type="body" idx="2"/>
          </p:nvPr>
        </p:nvSpPr>
        <p:spPr>
          <a:xfrm>
            <a:off x="3194801" y="1676800"/>
            <a:ext cx="2024100" cy="32490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85" name="Google Shape;85;p7"/>
          <p:cNvSpPr txBox="1">
            <a:spLocks noGrp="1"/>
          </p:cNvSpPr>
          <p:nvPr>
            <p:ph type="body" idx="3"/>
          </p:nvPr>
        </p:nvSpPr>
        <p:spPr>
          <a:xfrm>
            <a:off x="5322501" y="1676800"/>
            <a:ext cx="2024100" cy="32490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grpSp>
        <p:nvGrpSpPr>
          <p:cNvPr id="86" name="Google Shape;86;p7"/>
          <p:cNvGrpSpPr/>
          <p:nvPr/>
        </p:nvGrpSpPr>
        <p:grpSpPr>
          <a:xfrm>
            <a:off x="7395202" y="-6"/>
            <a:ext cx="1748884" cy="4013021"/>
            <a:chOff x="7395202" y="-6"/>
            <a:chExt cx="1748884" cy="4013021"/>
          </a:xfrm>
        </p:grpSpPr>
        <p:sp>
          <p:nvSpPr>
            <p:cNvPr id="87" name="Google Shape;87;p7"/>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 name="Google Shape;88;p7"/>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9" name="Google Shape;89;p7"/>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0" name="Google Shape;90;p7"/>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 name="Google Shape;91;p7"/>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92" name="Google Shape;92;p7"/>
          <p:cNvGrpSpPr/>
          <p:nvPr/>
        </p:nvGrpSpPr>
        <p:grpSpPr>
          <a:xfrm>
            <a:off x="3" y="2738679"/>
            <a:ext cx="722480" cy="2404814"/>
            <a:chOff x="3" y="2750304"/>
            <a:chExt cx="722480" cy="2404814"/>
          </a:xfrm>
        </p:grpSpPr>
        <p:sp>
          <p:nvSpPr>
            <p:cNvPr id="93" name="Google Shape;93;p7"/>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4" name="Google Shape;94;p7"/>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5" name="Google Shape;95;p7"/>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 name="Google Shape;96;p7"/>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7" name="Google Shape;97;p7"/>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98" name="Google Shape;98;p7"/>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mall" type="blank">
  <p:cSld name="BLANK">
    <p:spTree>
      <p:nvGrpSpPr>
        <p:cNvPr id="1" name="Shape 129"/>
        <p:cNvGrpSpPr/>
        <p:nvPr/>
      </p:nvGrpSpPr>
      <p:grpSpPr>
        <a:xfrm>
          <a:off x="0" y="0"/>
          <a:ext cx="0" cy="0"/>
          <a:chOff x="0" y="0"/>
          <a:chExt cx="0" cy="0"/>
        </a:xfrm>
      </p:grpSpPr>
      <p:grpSp>
        <p:nvGrpSpPr>
          <p:cNvPr id="130" name="Google Shape;130;p10"/>
          <p:cNvGrpSpPr/>
          <p:nvPr/>
        </p:nvGrpSpPr>
        <p:grpSpPr>
          <a:xfrm>
            <a:off x="7934863" y="4"/>
            <a:ext cx="1209179" cy="2774603"/>
            <a:chOff x="7395202" y="-6"/>
            <a:chExt cx="1748884" cy="4013021"/>
          </a:xfrm>
        </p:grpSpPr>
        <p:sp>
          <p:nvSpPr>
            <p:cNvPr id="131" name="Google Shape;131;p10"/>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2" name="Google Shape;132;p10"/>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3" name="Google Shape;133;p10"/>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4" name="Google Shape;134;p10"/>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 name="Google Shape;135;p10"/>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6" name="Google Shape;136;p10"/>
          <p:cNvGrpSpPr/>
          <p:nvPr/>
        </p:nvGrpSpPr>
        <p:grpSpPr>
          <a:xfrm>
            <a:off x="-1" y="2232486"/>
            <a:ext cx="874634" cy="2911268"/>
            <a:chOff x="3" y="2750304"/>
            <a:chExt cx="722480" cy="2404814"/>
          </a:xfrm>
        </p:grpSpPr>
        <p:sp>
          <p:nvSpPr>
            <p:cNvPr id="137" name="Google Shape;137;p10"/>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8" name="Google Shape;138;p10"/>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9" name="Google Shape;139;p10"/>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0" name="Google Shape;140;p10"/>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 name="Google Shape;141;p10"/>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42" name="Google Shape;142;p1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green gradient">
  <p:cSld name="BLANK_2">
    <p:bg>
      <p:bgPr>
        <a:gradFill>
          <a:gsLst>
            <a:gs pos="0">
              <a:srgbClr val="33CCCC"/>
            </a:gs>
            <a:gs pos="100000">
              <a:srgbClr val="66FF33"/>
            </a:gs>
          </a:gsLst>
          <a:lin ang="5400700" scaled="0"/>
        </a:gradFill>
        <a:effectLst/>
      </p:bgPr>
    </p:bg>
    <p:spTree>
      <p:nvGrpSpPr>
        <p:cNvPr id="1" name="Shape 143"/>
        <p:cNvGrpSpPr/>
        <p:nvPr/>
      </p:nvGrpSpPr>
      <p:grpSpPr>
        <a:xfrm>
          <a:off x="0" y="0"/>
          <a:ext cx="0" cy="0"/>
          <a:chOff x="0" y="0"/>
          <a:chExt cx="0" cy="0"/>
        </a:xfrm>
      </p:grpSpPr>
      <p:sp>
        <p:nvSpPr>
          <p:cNvPr id="144" name="Google Shape;144;p11"/>
          <p:cNvSpPr/>
          <p:nvPr/>
        </p:nvSpPr>
        <p:spPr>
          <a:xfrm rot="5400000" flipH="1">
            <a:off x="7987921" y="280747"/>
            <a:ext cx="1436798" cy="875312"/>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5" name="Google Shape;145;p11"/>
          <p:cNvSpPr/>
          <p:nvPr/>
        </p:nvSpPr>
        <p:spPr>
          <a:xfrm rot="5400000" flipH="1">
            <a:off x="7711954" y="1152043"/>
            <a:ext cx="1779871" cy="1084184"/>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6" name="Google Shape;146;p11"/>
          <p:cNvSpPr/>
          <p:nvPr/>
        </p:nvSpPr>
        <p:spPr>
          <a:xfrm rot="-5400000">
            <a:off x="8367254" y="1879297"/>
            <a:ext cx="965333" cy="588243"/>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7" name="Google Shape;147;p11"/>
          <p:cNvSpPr/>
          <p:nvPr/>
        </p:nvSpPr>
        <p:spPr>
          <a:xfrm rot="-5400000">
            <a:off x="7784794" y="375252"/>
            <a:ext cx="768076" cy="46794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8" name="Google Shape;148;p11"/>
          <p:cNvSpPr/>
          <p:nvPr/>
        </p:nvSpPr>
        <p:spPr>
          <a:xfrm rot="-5400000" flipH="1">
            <a:off x="8520892" y="2338195"/>
            <a:ext cx="542403" cy="330420"/>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 name="Google Shape;149;p11"/>
          <p:cNvSpPr/>
          <p:nvPr/>
        </p:nvSpPr>
        <p:spPr>
          <a:xfrm rot="5400000" flipH="1">
            <a:off x="-280461" y="2947980"/>
            <a:ext cx="1435651" cy="874537"/>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0" name="Google Shape;150;p11"/>
          <p:cNvSpPr/>
          <p:nvPr/>
        </p:nvSpPr>
        <p:spPr>
          <a:xfrm rot="5400000">
            <a:off x="-191408" y="2612028"/>
            <a:ext cx="979133" cy="595978"/>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1" name="Google Shape;151;p11"/>
          <p:cNvSpPr/>
          <p:nvPr/>
        </p:nvSpPr>
        <p:spPr>
          <a:xfrm rot="-5400000" flipH="1">
            <a:off x="-209916" y="4278659"/>
            <a:ext cx="1075013" cy="655177"/>
          </a:xfrm>
          <a:prstGeom prst="parallelogram">
            <a:avLst>
              <a:gd name="adj" fmla="val 81897"/>
            </a:avLst>
          </a:prstGeom>
          <a:solidFill>
            <a:srgbClr val="FFFFFF">
              <a:alpha val="488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2" name="Google Shape;152;p11"/>
          <p:cNvSpPr/>
          <p:nvPr/>
        </p:nvSpPr>
        <p:spPr>
          <a:xfrm rot="-5400000">
            <a:off x="-145454" y="2377940"/>
            <a:ext cx="744156" cy="453249"/>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3" name="Google Shape;153;p11"/>
          <p:cNvSpPr/>
          <p:nvPr/>
        </p:nvSpPr>
        <p:spPr>
          <a:xfrm rot="-5400000" flipH="1">
            <a:off x="276080" y="3815951"/>
            <a:ext cx="743793" cy="453249"/>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4" name="Google Shape;154;p11"/>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big">
  <p:cSld name="BLANK_1">
    <p:spTree>
      <p:nvGrpSpPr>
        <p:cNvPr id="1" name="Shape 179"/>
        <p:cNvGrpSpPr/>
        <p:nvPr/>
      </p:nvGrpSpPr>
      <p:grpSpPr>
        <a:xfrm>
          <a:off x="0" y="0"/>
          <a:ext cx="0" cy="0"/>
          <a:chOff x="0" y="0"/>
          <a:chExt cx="0" cy="0"/>
        </a:xfrm>
      </p:grpSpPr>
      <p:grpSp>
        <p:nvGrpSpPr>
          <p:cNvPr id="180" name="Google Shape;180;p14"/>
          <p:cNvGrpSpPr/>
          <p:nvPr/>
        </p:nvGrpSpPr>
        <p:grpSpPr>
          <a:xfrm>
            <a:off x="7395202" y="-6"/>
            <a:ext cx="1748884" cy="4013021"/>
            <a:chOff x="7395202" y="-6"/>
            <a:chExt cx="1748884" cy="4013021"/>
          </a:xfrm>
        </p:grpSpPr>
        <p:sp>
          <p:nvSpPr>
            <p:cNvPr id="181" name="Google Shape;181;p14"/>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2" name="Google Shape;182;p14"/>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3" name="Google Shape;183;p14"/>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4" name="Google Shape;184;p14"/>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5" name="Google Shape;185;p14"/>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86" name="Google Shape;186;p14"/>
          <p:cNvSpPr/>
          <p:nvPr/>
        </p:nvSpPr>
        <p:spPr>
          <a:xfrm rot="5400000" flipH="1">
            <a:off x="-479615" y="1845054"/>
            <a:ext cx="2455200" cy="14958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7" name="Google Shape;187;p14"/>
          <p:cNvSpPr/>
          <p:nvPr/>
        </p:nvSpPr>
        <p:spPr>
          <a:xfrm rot="5400000">
            <a:off x="-262152" y="1526813"/>
            <a:ext cx="1340700" cy="816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8" name="Google Shape;188;p14"/>
          <p:cNvSpPr/>
          <p:nvPr/>
        </p:nvSpPr>
        <p:spPr>
          <a:xfrm rot="-5400000" flipH="1">
            <a:off x="-358955" y="3663589"/>
            <a:ext cx="1838400" cy="11205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9" name="Google Shape;189;p14"/>
          <p:cNvSpPr/>
          <p:nvPr/>
        </p:nvSpPr>
        <p:spPr>
          <a:xfrm rot="-5400000">
            <a:off x="-199052" y="1206482"/>
            <a:ext cx="1018800" cy="6207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0" name="Google Shape;190;p14"/>
          <p:cNvSpPr/>
          <p:nvPr/>
        </p:nvSpPr>
        <p:spPr>
          <a:xfrm rot="-5400000" flipH="1">
            <a:off x="472234" y="3024661"/>
            <a:ext cx="1272000" cy="7752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1" name="Google Shape;191;p14"/>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41F3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67088" y="912850"/>
            <a:ext cx="5972100" cy="636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1pPr>
            <a:lvl2pPr lvl="1">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2pPr>
            <a:lvl3pPr lvl="2">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3pPr>
            <a:lvl4pPr lvl="3">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4pPr>
            <a:lvl5pPr lvl="4">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5pPr>
            <a:lvl6pPr lvl="5">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6pPr>
            <a:lvl7pPr lvl="6">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7pPr>
            <a:lvl8pPr lvl="7">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8pPr>
            <a:lvl9pPr lvl="8">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9pPr>
          </a:lstStyle>
          <a:p>
            <a:endParaRPr/>
          </a:p>
        </p:txBody>
      </p:sp>
      <p:sp>
        <p:nvSpPr>
          <p:cNvPr id="7" name="Google Shape;7;p1"/>
          <p:cNvSpPr txBox="1">
            <a:spLocks noGrp="1"/>
          </p:cNvSpPr>
          <p:nvPr>
            <p:ph type="body" idx="1"/>
          </p:nvPr>
        </p:nvSpPr>
        <p:spPr>
          <a:xfrm>
            <a:off x="1067088" y="1650548"/>
            <a:ext cx="5972100" cy="2764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1C4587"/>
              </a:buClr>
              <a:buSzPts val="2400"/>
              <a:buFont typeface="Hind"/>
              <a:buChar char="›"/>
              <a:defRPr sz="2400">
                <a:solidFill>
                  <a:srgbClr val="FFFFFF"/>
                </a:solidFill>
                <a:latin typeface="Hind"/>
                <a:ea typeface="Hind"/>
                <a:cs typeface="Hind"/>
                <a:sym typeface="Hind"/>
              </a:defRPr>
            </a:lvl1pPr>
            <a:lvl2pPr marL="914400" lvl="1"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2pPr>
            <a:lvl3pPr marL="1371600" lvl="2"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3pPr>
            <a:lvl4pPr marL="1828800" lvl="3"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4pPr>
            <a:lvl5pPr marL="2286000" lvl="4"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5pPr>
            <a:lvl6pPr marL="2743200" lvl="5"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6pPr>
            <a:lvl7pPr marL="3200400" lvl="6"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7pPr>
            <a:lvl8pPr marL="3657600" lvl="7"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8pPr>
            <a:lvl9pPr marL="4114800" lvl="8"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9pPr>
          </a:lstStyle>
          <a:p>
            <a:endParaRPr/>
          </a:p>
        </p:txBody>
      </p:sp>
      <p:sp>
        <p:nvSpPr>
          <p:cNvPr id="8" name="Google Shape;8;p1"/>
          <p:cNvSpPr txBox="1">
            <a:spLocks noGrp="1"/>
          </p:cNvSpPr>
          <p:nvPr>
            <p:ph type="sldNum" idx="12"/>
          </p:nvPr>
        </p:nvSpPr>
        <p:spPr>
          <a:xfrm>
            <a:off x="8556775" y="4812625"/>
            <a:ext cx="587100" cy="330900"/>
          </a:xfrm>
          <a:prstGeom prst="rect">
            <a:avLst/>
          </a:prstGeom>
          <a:noFill/>
          <a:ln>
            <a:noFill/>
          </a:ln>
        </p:spPr>
        <p:txBody>
          <a:bodyPr spcFirstLastPara="1" wrap="square" lIns="91425" tIns="91425" rIns="91425" bIns="91425" anchor="t" anchorCtr="0">
            <a:noAutofit/>
          </a:bodyPr>
          <a:lstStyle>
            <a:lvl1pPr lvl="0" algn="r">
              <a:buNone/>
              <a:defRPr sz="1100">
                <a:solidFill>
                  <a:srgbClr val="FFFFFF"/>
                </a:solidFill>
                <a:latin typeface="Hind"/>
                <a:ea typeface="Hind"/>
                <a:cs typeface="Hind"/>
                <a:sym typeface="Hind"/>
              </a:defRPr>
            </a:lvl1pPr>
            <a:lvl2pPr lvl="1" algn="r">
              <a:buNone/>
              <a:defRPr sz="1100">
                <a:solidFill>
                  <a:srgbClr val="FFFFFF"/>
                </a:solidFill>
                <a:latin typeface="Hind"/>
                <a:ea typeface="Hind"/>
                <a:cs typeface="Hind"/>
                <a:sym typeface="Hind"/>
              </a:defRPr>
            </a:lvl2pPr>
            <a:lvl3pPr lvl="2" algn="r">
              <a:buNone/>
              <a:defRPr sz="1100">
                <a:solidFill>
                  <a:srgbClr val="FFFFFF"/>
                </a:solidFill>
                <a:latin typeface="Hind"/>
                <a:ea typeface="Hind"/>
                <a:cs typeface="Hind"/>
                <a:sym typeface="Hind"/>
              </a:defRPr>
            </a:lvl3pPr>
            <a:lvl4pPr lvl="3" algn="r">
              <a:buNone/>
              <a:defRPr sz="1100">
                <a:solidFill>
                  <a:srgbClr val="FFFFFF"/>
                </a:solidFill>
                <a:latin typeface="Hind"/>
                <a:ea typeface="Hind"/>
                <a:cs typeface="Hind"/>
                <a:sym typeface="Hind"/>
              </a:defRPr>
            </a:lvl4pPr>
            <a:lvl5pPr lvl="4" algn="r">
              <a:buNone/>
              <a:defRPr sz="1100">
                <a:solidFill>
                  <a:srgbClr val="FFFFFF"/>
                </a:solidFill>
                <a:latin typeface="Hind"/>
                <a:ea typeface="Hind"/>
                <a:cs typeface="Hind"/>
                <a:sym typeface="Hind"/>
              </a:defRPr>
            </a:lvl5pPr>
            <a:lvl6pPr lvl="5" algn="r">
              <a:buNone/>
              <a:defRPr sz="1100">
                <a:solidFill>
                  <a:srgbClr val="FFFFFF"/>
                </a:solidFill>
                <a:latin typeface="Hind"/>
                <a:ea typeface="Hind"/>
                <a:cs typeface="Hind"/>
                <a:sym typeface="Hind"/>
              </a:defRPr>
            </a:lvl6pPr>
            <a:lvl7pPr lvl="6" algn="r">
              <a:buNone/>
              <a:defRPr sz="1100">
                <a:solidFill>
                  <a:srgbClr val="FFFFFF"/>
                </a:solidFill>
                <a:latin typeface="Hind"/>
                <a:ea typeface="Hind"/>
                <a:cs typeface="Hind"/>
                <a:sym typeface="Hind"/>
              </a:defRPr>
            </a:lvl7pPr>
            <a:lvl8pPr lvl="7" algn="r">
              <a:buNone/>
              <a:defRPr sz="1100">
                <a:solidFill>
                  <a:srgbClr val="FFFFFF"/>
                </a:solidFill>
                <a:latin typeface="Hind"/>
                <a:ea typeface="Hind"/>
                <a:cs typeface="Hind"/>
                <a:sym typeface="Hind"/>
              </a:defRPr>
            </a:lvl8pPr>
            <a:lvl9pPr lvl="8" algn="r">
              <a:buNone/>
              <a:defRPr sz="1100">
                <a:solidFill>
                  <a:srgbClr val="FFFFFF"/>
                </a:solidFill>
                <a:latin typeface="Hind"/>
                <a:ea typeface="Hind"/>
                <a:cs typeface="Hind"/>
                <a:sym typeface="Hind"/>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 id="2147483657" r:id="rId7"/>
    <p:sldLayoutId id="2147483660"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5"/>
          <p:cNvSpPr txBox="1">
            <a:spLocks noGrp="1"/>
          </p:cNvSpPr>
          <p:nvPr>
            <p:ph type="ctrTitle"/>
          </p:nvPr>
        </p:nvSpPr>
        <p:spPr>
          <a:xfrm>
            <a:off x="1466913" y="513899"/>
            <a:ext cx="594398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CO" dirty="0">
                <a:latin typeface="Segoe UI" panose="020B0502040204020203" pitchFamily="34" charset="0"/>
                <a:cs typeface="Segoe UI" panose="020B0502040204020203" pitchFamily="34" charset="0"/>
              </a:rPr>
              <a:t>ARQUITECTURA DE MICRO SERVICIOS</a:t>
            </a:r>
            <a:endParaRPr dirty="0">
              <a:latin typeface="Segoe UI" panose="020B0502040204020203" pitchFamily="34" charset="0"/>
              <a:cs typeface="Segoe UI" panose="020B0502040204020203" pitchFamily="34" charset="0"/>
            </a:endParaRPr>
          </a:p>
        </p:txBody>
      </p:sp>
      <p:pic>
        <p:nvPicPr>
          <p:cNvPr id="7" name="Imagen 6">
            <a:extLst>
              <a:ext uri="{FF2B5EF4-FFF2-40B4-BE49-F238E27FC236}">
                <a16:creationId xmlns:a16="http://schemas.microsoft.com/office/drawing/2014/main" id="{E790FB45-9054-493E-BC14-766C5267B9BE}"/>
              </a:ext>
            </a:extLst>
          </p:cNvPr>
          <p:cNvPicPr>
            <a:picLocks noChangeAspect="1"/>
          </p:cNvPicPr>
          <p:nvPr/>
        </p:nvPicPr>
        <p:blipFill>
          <a:blip r:embed="rId3"/>
          <a:stretch>
            <a:fillRect/>
          </a:stretch>
        </p:blipFill>
        <p:spPr>
          <a:xfrm>
            <a:off x="2424242" y="1799560"/>
            <a:ext cx="4486901" cy="318179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46C3A-7D00-4E65-AFCD-693E25498023}"/>
              </a:ext>
            </a:extLst>
          </p:cNvPr>
          <p:cNvSpPr>
            <a:spLocks noGrp="1"/>
          </p:cNvSpPr>
          <p:nvPr>
            <p:ph type="title"/>
          </p:nvPr>
        </p:nvSpPr>
        <p:spPr>
          <a:xfrm>
            <a:off x="3108539" y="838422"/>
            <a:ext cx="2197107" cy="636000"/>
          </a:xfrm>
        </p:spPr>
        <p:txBody>
          <a:bodyPr/>
          <a:lstStyle/>
          <a:p>
            <a:r>
              <a:rPr lang="es-CO" dirty="0">
                <a:latin typeface="Segoe UI" panose="020B0502040204020203" pitchFamily="34" charset="0"/>
                <a:cs typeface="Segoe UI" panose="020B0502040204020203" pitchFamily="34" charset="0"/>
              </a:rPr>
              <a:t>GLOSARIO</a:t>
            </a:r>
          </a:p>
        </p:txBody>
      </p:sp>
      <p:sp>
        <p:nvSpPr>
          <p:cNvPr id="3" name="Marcador de texto 2">
            <a:extLst>
              <a:ext uri="{FF2B5EF4-FFF2-40B4-BE49-F238E27FC236}">
                <a16:creationId xmlns:a16="http://schemas.microsoft.com/office/drawing/2014/main" id="{BDF3FF09-370E-418B-9D17-B340D4CE2E55}"/>
              </a:ext>
            </a:extLst>
          </p:cNvPr>
          <p:cNvSpPr>
            <a:spLocks noGrp="1"/>
          </p:cNvSpPr>
          <p:nvPr>
            <p:ph type="body" idx="1"/>
          </p:nvPr>
        </p:nvSpPr>
        <p:spPr>
          <a:xfrm>
            <a:off x="1067088" y="1650548"/>
            <a:ext cx="5972100" cy="3016702"/>
          </a:xfrm>
        </p:spPr>
        <p:txBody>
          <a:bodyPr/>
          <a:lstStyle/>
          <a:p>
            <a:r>
              <a:rPr lang="es-MX" sz="1200" dirty="0" err="1">
                <a:latin typeface="Segoe UI" panose="020B0502040204020203" pitchFamily="34" charset="0"/>
                <a:cs typeface="Segoe UI" panose="020B0502040204020203" pitchFamily="34" charset="0"/>
              </a:rPr>
              <a:t>Estilio</a:t>
            </a:r>
            <a:r>
              <a:rPr lang="es-MX" sz="1200" dirty="0">
                <a:latin typeface="Segoe UI" panose="020B0502040204020203" pitchFamily="34" charset="0"/>
                <a:cs typeface="Segoe UI" panose="020B0502040204020203" pitchFamily="34" charset="0"/>
              </a:rPr>
              <a:t> de arquitectura: Describe como implementar aspectos particulares de elementos o de las relaciones entre ellos usando las características de un lenguaje particular</a:t>
            </a:r>
          </a:p>
          <a:p>
            <a:r>
              <a:rPr lang="es-MX" sz="1200" dirty="0">
                <a:latin typeface="Segoe UI" panose="020B0502040204020203" pitchFamily="34" charset="0"/>
                <a:cs typeface="Segoe UI" panose="020B0502040204020203" pitchFamily="34" charset="0"/>
              </a:rPr>
              <a:t>Microservicios:  es un enfoque para desarrollar una sola aplicación como un conjunto de pequeños servicios, cada uno ejecutándose en su propio proceso y comunicándose con mecanismos ligeros, a menudo una API de recursos HTTP.</a:t>
            </a:r>
          </a:p>
          <a:p>
            <a:r>
              <a:rPr lang="es-MX" sz="1200" dirty="0">
                <a:latin typeface="Segoe UI" panose="020B0502040204020203" pitchFamily="34" charset="0"/>
                <a:cs typeface="Segoe UI" panose="020B0502040204020203" pitchFamily="34" charset="0"/>
              </a:rPr>
              <a:t>Monolítico: una aplicación monolítica hace referencia a una aplicación software en la que la capa de interfaz de usuario y la capa de acceso a datos están combinadas en un mismo programa y sobre una misma plataforma. Una aplicación monolítica es autónoma, e independiente de otras aplicaciones.</a:t>
            </a:r>
          </a:p>
          <a:p>
            <a:r>
              <a:rPr lang="es-MX" sz="1200" dirty="0" err="1">
                <a:latin typeface="Segoe UI" panose="020B0502040204020203" pitchFamily="34" charset="0"/>
                <a:cs typeface="Segoe UI" panose="020B0502040204020203" pitchFamily="34" charset="0"/>
              </a:rPr>
              <a:t>Datacenter</a:t>
            </a:r>
            <a:r>
              <a:rPr lang="es-MX" sz="1200" dirty="0">
                <a:latin typeface="Segoe UI" panose="020B0502040204020203" pitchFamily="34" charset="0"/>
                <a:cs typeface="Segoe UI" panose="020B0502040204020203" pitchFamily="34" charset="0"/>
              </a:rPr>
              <a:t>: Es un “centro de datos” o “Centro de Proceso de Datos” (CPD). Esta definición engloba las dependencias y los sistemas asociados gracias a los cuales los datos son almacenados, tratados y distribuidos al personal o procesos autorizados para consultarlos y/o modificarlos.</a:t>
            </a:r>
          </a:p>
          <a:p>
            <a:endParaRPr lang="es-MX" sz="1200" dirty="0"/>
          </a:p>
          <a:p>
            <a:endParaRPr lang="es-MX" sz="1200" dirty="0"/>
          </a:p>
        </p:txBody>
      </p:sp>
      <p:sp>
        <p:nvSpPr>
          <p:cNvPr id="4" name="Marcador de número de diapositiva 3">
            <a:extLst>
              <a:ext uri="{FF2B5EF4-FFF2-40B4-BE49-F238E27FC236}">
                <a16:creationId xmlns:a16="http://schemas.microsoft.com/office/drawing/2014/main" id="{6D4B4D12-A5BC-4369-951B-4F35D1BB50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O" smtClean="0"/>
              <a:t>10</a:t>
            </a:fld>
            <a:endParaRPr lang="es-CO"/>
          </a:p>
        </p:txBody>
      </p:sp>
    </p:spTree>
    <p:extLst>
      <p:ext uri="{BB962C8B-B14F-4D97-AF65-F5344CB8AC3E}">
        <p14:creationId xmlns:p14="http://schemas.microsoft.com/office/powerpoint/2010/main" val="3273841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598742D6-C87D-4D84-834A-BC68183A9FBA}"/>
              </a:ext>
            </a:extLst>
          </p:cNvPr>
          <p:cNvSpPr>
            <a:spLocks noGrp="1"/>
          </p:cNvSpPr>
          <p:nvPr>
            <p:ph type="body" idx="1"/>
          </p:nvPr>
        </p:nvSpPr>
        <p:spPr>
          <a:xfrm>
            <a:off x="1268818" y="1152489"/>
            <a:ext cx="5922769" cy="3660136"/>
          </a:xfrm>
        </p:spPr>
        <p:txBody>
          <a:bodyPr/>
          <a:lstStyle/>
          <a:p>
            <a:r>
              <a:rPr lang="es-MX" sz="1200" dirty="0">
                <a:latin typeface="Segoe UI" panose="020B0502040204020203" pitchFamily="34" charset="0"/>
                <a:cs typeface="Segoe UI" panose="020B0502040204020203" pitchFamily="34" charset="0"/>
              </a:rPr>
              <a:t>SAP: Es un sistema de información que permite gestionar las diferentes acciones de una empresa, sobre todo las que tienen que ver con la producción, la logística, el inventario, los envíos y la contabilidad. Sus servicios destacan por cubrir, además, las necesidades tanto administrativas como las de sus clientes y proporcionar las herramientas que se necesitan.</a:t>
            </a:r>
            <a:endParaRPr lang="es-CO" sz="1200" dirty="0">
              <a:latin typeface="Segoe UI" panose="020B0502040204020203" pitchFamily="34" charset="0"/>
              <a:cs typeface="Segoe UI" panose="020B0502040204020203" pitchFamily="34" charset="0"/>
            </a:endParaRPr>
          </a:p>
          <a:p>
            <a:r>
              <a:rPr lang="es-MX" sz="1200" dirty="0">
                <a:latin typeface="Segoe UI" panose="020B0502040204020203" pitchFamily="34" charset="0"/>
                <a:cs typeface="Segoe UI" panose="020B0502040204020203" pitchFamily="34" charset="0"/>
              </a:rPr>
              <a:t>Escalamiento: Es la capacidad de adaptación y respuesta de un sistema con respecto al rendimiento del mismo a medida que aumentan de forma significativa el número de usuarios del mismo.</a:t>
            </a:r>
          </a:p>
          <a:p>
            <a:r>
              <a:rPr lang="es-MX" sz="1200" dirty="0" err="1">
                <a:latin typeface="Segoe UI" panose="020B0502040204020203" pitchFamily="34" charset="0"/>
                <a:cs typeface="Segoe UI" panose="020B0502040204020203" pitchFamily="34" charset="0"/>
              </a:rPr>
              <a:t>Encapulados</a:t>
            </a:r>
            <a:r>
              <a:rPr lang="es-MX" sz="1200" dirty="0">
                <a:latin typeface="Segoe UI" panose="020B0502040204020203" pitchFamily="34" charset="0"/>
                <a:cs typeface="Segoe UI" panose="020B0502040204020203" pitchFamily="34" charset="0"/>
              </a:rPr>
              <a:t>: Es el proceso por el cual los datos que se deben enviar a través de una red se deben colocar en paquetes que se puedan administrar y rastrear. Un ejemplo muy común de encapsulamiento son los </a:t>
            </a:r>
            <a:r>
              <a:rPr lang="es-MX" sz="1200" dirty="0" err="1">
                <a:latin typeface="Segoe UI" panose="020B0502040204020203" pitchFamily="34" charset="0"/>
                <a:cs typeface="Segoe UI" panose="020B0502040204020203" pitchFamily="34" charset="0"/>
              </a:rPr>
              <a:t>getters</a:t>
            </a:r>
            <a:r>
              <a:rPr lang="es-MX" sz="1200" dirty="0">
                <a:latin typeface="Segoe UI" panose="020B0502040204020203" pitchFamily="34" charset="0"/>
                <a:cs typeface="Segoe UI" panose="020B0502040204020203" pitchFamily="34" charset="0"/>
              </a:rPr>
              <a:t> y </a:t>
            </a:r>
            <a:r>
              <a:rPr lang="es-MX" sz="1200" dirty="0" err="1">
                <a:latin typeface="Segoe UI" panose="020B0502040204020203" pitchFamily="34" charset="0"/>
                <a:cs typeface="Segoe UI" panose="020B0502040204020203" pitchFamily="34" charset="0"/>
              </a:rPr>
              <a:t>setters</a:t>
            </a:r>
            <a:r>
              <a:rPr lang="es-MX" sz="1200" dirty="0">
                <a:latin typeface="Segoe UI" panose="020B0502040204020203" pitchFamily="34" charset="0"/>
                <a:cs typeface="Segoe UI" panose="020B0502040204020203" pitchFamily="34" charset="0"/>
              </a:rPr>
              <a:t> de las propiedades dentro de una clase.</a:t>
            </a:r>
          </a:p>
          <a:p>
            <a:r>
              <a:rPr lang="es-MX" sz="1200" dirty="0">
                <a:latin typeface="Segoe UI" panose="020B0502040204020203" pitchFamily="34" charset="0"/>
                <a:cs typeface="Segoe UI" panose="020B0502040204020203" pitchFamily="34" charset="0"/>
              </a:rPr>
              <a:t>Arquitectura: se refiere a la estructuración del sistema que, idealmente, se crea en etapas tempranas del desarrollo. Esta estructuración representa un diseño de alto nivel del sistema que tiene dos propósitos primarios: satisfacer los atributos de calidad (desempeño, seguridad, modificabilidad), y servir como guía en el desarrollo.</a:t>
            </a:r>
            <a:endParaRPr lang="es-CO" sz="1200" dirty="0">
              <a:latin typeface="Segoe UI" panose="020B0502040204020203" pitchFamily="34" charset="0"/>
              <a:cs typeface="Segoe UI" panose="020B0502040204020203" pitchFamily="34" charset="0"/>
            </a:endParaRPr>
          </a:p>
        </p:txBody>
      </p:sp>
      <p:sp>
        <p:nvSpPr>
          <p:cNvPr id="4" name="Marcador de número de diapositiva 3">
            <a:extLst>
              <a:ext uri="{FF2B5EF4-FFF2-40B4-BE49-F238E27FC236}">
                <a16:creationId xmlns:a16="http://schemas.microsoft.com/office/drawing/2014/main" id="{A9886B7C-B195-4C9A-A1E3-F2CCF4E6D70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O" smtClean="0"/>
              <a:t>11</a:t>
            </a:fld>
            <a:endParaRPr lang="es-CO"/>
          </a:p>
        </p:txBody>
      </p:sp>
      <p:sp>
        <p:nvSpPr>
          <p:cNvPr id="5" name="Título 1">
            <a:extLst>
              <a:ext uri="{FF2B5EF4-FFF2-40B4-BE49-F238E27FC236}">
                <a16:creationId xmlns:a16="http://schemas.microsoft.com/office/drawing/2014/main" id="{9D33DBBC-F8A7-43B8-89DF-0401CEF2072D}"/>
              </a:ext>
            </a:extLst>
          </p:cNvPr>
          <p:cNvSpPr>
            <a:spLocks noGrp="1"/>
          </p:cNvSpPr>
          <p:nvPr>
            <p:ph type="title"/>
          </p:nvPr>
        </p:nvSpPr>
        <p:spPr>
          <a:xfrm>
            <a:off x="3060914" y="410452"/>
            <a:ext cx="2197107" cy="636000"/>
          </a:xfrm>
        </p:spPr>
        <p:txBody>
          <a:bodyPr/>
          <a:lstStyle/>
          <a:p>
            <a:r>
              <a:rPr lang="es-CO" dirty="0">
                <a:latin typeface="Segoe UI" panose="020B0502040204020203" pitchFamily="34" charset="0"/>
                <a:cs typeface="Segoe UI" panose="020B0502040204020203" pitchFamily="34" charset="0"/>
              </a:rPr>
              <a:t>GLOSARIO</a:t>
            </a:r>
          </a:p>
        </p:txBody>
      </p:sp>
    </p:spTree>
    <p:extLst>
      <p:ext uri="{BB962C8B-B14F-4D97-AF65-F5344CB8AC3E}">
        <p14:creationId xmlns:p14="http://schemas.microsoft.com/office/powerpoint/2010/main" val="2003901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38F84062-7383-4054-859C-218F7ADC0642}"/>
              </a:ext>
            </a:extLst>
          </p:cNvPr>
          <p:cNvSpPr>
            <a:spLocks noGrp="1"/>
          </p:cNvSpPr>
          <p:nvPr>
            <p:ph type="body" idx="1"/>
          </p:nvPr>
        </p:nvSpPr>
        <p:spPr>
          <a:xfrm>
            <a:off x="1075505" y="1567987"/>
            <a:ext cx="6769107" cy="3244638"/>
          </a:xfrm>
        </p:spPr>
        <p:txBody>
          <a:bodyPr/>
          <a:lstStyle/>
          <a:p>
            <a:r>
              <a:rPr lang="es-MX" sz="1200" dirty="0">
                <a:latin typeface="Segoe UI" panose="020B0502040204020203" pitchFamily="34" charset="0"/>
                <a:cs typeface="Segoe UI" panose="020B0502040204020203" pitchFamily="34" charset="0"/>
              </a:rPr>
              <a:t>API GETAWAY: Los API Gateway son una capa que se encuentra entre el cliente y los servicios en los que se basa. A veces llamados “reverse proxy “, actúan como un único punto de entrada del cliente a sus servicios</a:t>
            </a:r>
          </a:p>
          <a:p>
            <a:r>
              <a:rPr lang="es-MX" sz="1200" dirty="0">
                <a:latin typeface="Segoe UI" panose="020B0502040204020203" pitchFamily="34" charset="0"/>
                <a:cs typeface="Segoe UI" panose="020B0502040204020203" pitchFamily="34" charset="0"/>
              </a:rPr>
              <a:t>Anti patrón Golden </a:t>
            </a:r>
            <a:r>
              <a:rPr lang="es-MX" sz="1200" dirty="0" err="1">
                <a:latin typeface="Segoe UI" panose="020B0502040204020203" pitchFamily="34" charset="0"/>
                <a:cs typeface="Segoe UI" panose="020B0502040204020203" pitchFamily="34" charset="0"/>
              </a:rPr>
              <a:t>Hammer</a:t>
            </a:r>
            <a:r>
              <a:rPr lang="es-MX" sz="1200" dirty="0">
                <a:latin typeface="Segoe UI" panose="020B0502040204020203" pitchFamily="34" charset="0"/>
                <a:cs typeface="Segoe UI" panose="020B0502040204020203" pitchFamily="34" charset="0"/>
              </a:rPr>
              <a:t>: Golden </a:t>
            </a:r>
            <a:r>
              <a:rPr lang="es-MX" sz="1200" dirty="0" err="1">
                <a:latin typeface="Segoe UI" panose="020B0502040204020203" pitchFamily="34" charset="0"/>
                <a:cs typeface="Segoe UI" panose="020B0502040204020203" pitchFamily="34" charset="0"/>
              </a:rPr>
              <a:t>Hammer</a:t>
            </a:r>
            <a:r>
              <a:rPr lang="es-MX" sz="1200" dirty="0">
                <a:latin typeface="Segoe UI" panose="020B0502040204020203" pitchFamily="34" charset="0"/>
                <a:cs typeface="Segoe UI" panose="020B0502040204020203" pitchFamily="34" charset="0"/>
              </a:rPr>
              <a:t> (“Para un martillo todo son clavos”): Este anti patrón se refiere al uso de una tecnología, patrón, arquitectura etc.… para cualquier problema o situación incluso cuando es evidente que no va ser útil.</a:t>
            </a:r>
          </a:p>
          <a:p>
            <a:r>
              <a:rPr lang="es-MX" sz="1200" dirty="0">
                <a:latin typeface="Segoe UI" panose="020B0502040204020203" pitchFamily="34" charset="0"/>
                <a:cs typeface="Segoe UI" panose="020B0502040204020203" pitchFamily="34" charset="0"/>
              </a:rPr>
              <a:t>Latencia: Es el tiempo exacto que tarda en transmitirse un paquete dentro de la red, el tiempo que tardas en recibir </a:t>
            </a:r>
            <a:r>
              <a:rPr lang="es-MX" sz="1200" dirty="0" err="1">
                <a:latin typeface="Segoe UI" panose="020B0502040204020203" pitchFamily="34" charset="0"/>
                <a:cs typeface="Segoe UI" panose="020B0502040204020203" pitchFamily="34" charset="0"/>
              </a:rPr>
              <a:t>unpaquete</a:t>
            </a:r>
            <a:r>
              <a:rPr lang="es-MX" sz="1200" dirty="0">
                <a:latin typeface="Segoe UI" panose="020B0502040204020203" pitchFamily="34" charset="0"/>
                <a:cs typeface="Segoe UI" panose="020B0502040204020203" pitchFamily="34" charset="0"/>
              </a:rPr>
              <a:t> del servidor. ... Para m </a:t>
            </a:r>
            <a:r>
              <a:rPr lang="es-MX" sz="1200" dirty="0" err="1">
                <a:latin typeface="Segoe UI" panose="020B0502040204020203" pitchFamily="34" charset="0"/>
                <a:cs typeface="Segoe UI" panose="020B0502040204020203" pitchFamily="34" charset="0"/>
              </a:rPr>
              <a:t>edir</a:t>
            </a:r>
            <a:r>
              <a:rPr lang="es-MX" sz="1200" dirty="0">
                <a:latin typeface="Segoe UI" panose="020B0502040204020203" pitchFamily="34" charset="0"/>
                <a:cs typeface="Segoe UI" panose="020B0502040204020203" pitchFamily="34" charset="0"/>
              </a:rPr>
              <a:t> la latencia se utiliza el ping, que se mide en milisegundos (o ms) el tiempo que tardan en comunicarse tu conexión local con un equipo remoto en la red IP.</a:t>
            </a:r>
          </a:p>
          <a:p>
            <a:r>
              <a:rPr lang="es-MX" sz="1200" dirty="0">
                <a:latin typeface="Segoe UI" panose="020B0502040204020203" pitchFamily="34" charset="0"/>
                <a:cs typeface="Segoe UI" panose="020B0502040204020203" pitchFamily="34" charset="0"/>
              </a:rPr>
              <a:t>LDAP: Siglas de </a:t>
            </a:r>
            <a:r>
              <a:rPr lang="es-MX" sz="1200" dirty="0" err="1">
                <a:latin typeface="Segoe UI" panose="020B0502040204020203" pitchFamily="34" charset="0"/>
                <a:cs typeface="Segoe UI" panose="020B0502040204020203" pitchFamily="34" charset="0"/>
              </a:rPr>
              <a:t>Lightweight</a:t>
            </a:r>
            <a:r>
              <a:rPr lang="es-MX" sz="1200" dirty="0">
                <a:latin typeface="Segoe UI" panose="020B0502040204020203" pitchFamily="34" charset="0"/>
                <a:cs typeface="Segoe UI" panose="020B0502040204020203" pitchFamily="34" charset="0"/>
              </a:rPr>
              <a:t> </a:t>
            </a:r>
            <a:r>
              <a:rPr lang="es-MX" sz="1200" dirty="0" err="1">
                <a:latin typeface="Segoe UI" panose="020B0502040204020203" pitchFamily="34" charset="0"/>
                <a:cs typeface="Segoe UI" panose="020B0502040204020203" pitchFamily="34" charset="0"/>
              </a:rPr>
              <a:t>Directory</a:t>
            </a:r>
            <a:r>
              <a:rPr lang="es-MX" sz="1200" dirty="0">
                <a:latin typeface="Segoe UI" panose="020B0502040204020203" pitchFamily="34" charset="0"/>
                <a:cs typeface="Segoe UI" panose="020B0502040204020203" pitchFamily="34" charset="0"/>
              </a:rPr>
              <a:t> Access </a:t>
            </a:r>
            <a:r>
              <a:rPr lang="es-MX" sz="1200" dirty="0" err="1">
                <a:latin typeface="Segoe UI" panose="020B0502040204020203" pitchFamily="34" charset="0"/>
                <a:cs typeface="Segoe UI" panose="020B0502040204020203" pitchFamily="34" charset="0"/>
              </a:rPr>
              <a:t>Protocol</a:t>
            </a:r>
            <a:r>
              <a:rPr lang="es-MX" sz="1200" dirty="0">
                <a:latin typeface="Segoe UI" panose="020B0502040204020203" pitchFamily="34" charset="0"/>
                <a:cs typeface="Segoe UI" panose="020B0502040204020203" pitchFamily="34" charset="0"/>
              </a:rPr>
              <a:t>. Como su propio nombre indica, es un protocolo dirigido específicamente a aplicaciones de gestión y aplicaciones de navegador que proporcionan acceso interactivo de lectura / escritura a Directorios</a:t>
            </a:r>
            <a:r>
              <a:rPr lang="es-MX" sz="1200" dirty="0"/>
              <a:t>.</a:t>
            </a:r>
            <a:endParaRPr lang="es-CO" sz="1200" dirty="0"/>
          </a:p>
        </p:txBody>
      </p:sp>
      <p:sp>
        <p:nvSpPr>
          <p:cNvPr id="4" name="Marcador de número de diapositiva 3">
            <a:extLst>
              <a:ext uri="{FF2B5EF4-FFF2-40B4-BE49-F238E27FC236}">
                <a16:creationId xmlns:a16="http://schemas.microsoft.com/office/drawing/2014/main" id="{56FD2544-A1D6-40F4-9679-4E0846EA15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O" smtClean="0"/>
              <a:t>12</a:t>
            </a:fld>
            <a:endParaRPr lang="es-CO"/>
          </a:p>
        </p:txBody>
      </p:sp>
      <p:sp>
        <p:nvSpPr>
          <p:cNvPr id="5" name="Título 1">
            <a:extLst>
              <a:ext uri="{FF2B5EF4-FFF2-40B4-BE49-F238E27FC236}">
                <a16:creationId xmlns:a16="http://schemas.microsoft.com/office/drawing/2014/main" id="{7A5FD24D-2D14-4866-A4A4-F61719843675}"/>
              </a:ext>
            </a:extLst>
          </p:cNvPr>
          <p:cNvSpPr>
            <a:spLocks noGrp="1"/>
          </p:cNvSpPr>
          <p:nvPr>
            <p:ph type="title"/>
          </p:nvPr>
        </p:nvSpPr>
        <p:spPr>
          <a:xfrm>
            <a:off x="3079964" y="752697"/>
            <a:ext cx="2197107" cy="636000"/>
          </a:xfrm>
        </p:spPr>
        <p:txBody>
          <a:bodyPr/>
          <a:lstStyle/>
          <a:p>
            <a:r>
              <a:rPr lang="es-CO" dirty="0">
                <a:latin typeface="Segoe UI" panose="020B0502040204020203" pitchFamily="34" charset="0"/>
                <a:cs typeface="Segoe UI" panose="020B0502040204020203" pitchFamily="34" charset="0"/>
              </a:rPr>
              <a:t>GLOSARIO</a:t>
            </a:r>
          </a:p>
        </p:txBody>
      </p:sp>
    </p:spTree>
    <p:extLst>
      <p:ext uri="{BB962C8B-B14F-4D97-AF65-F5344CB8AC3E}">
        <p14:creationId xmlns:p14="http://schemas.microsoft.com/office/powerpoint/2010/main" val="3292503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8"/>
          <p:cNvSpPr txBox="1">
            <a:spLocks noGrp="1"/>
          </p:cNvSpPr>
          <p:nvPr>
            <p:ph type="ctrTitle" idx="4294967295"/>
          </p:nvPr>
        </p:nvSpPr>
        <p:spPr>
          <a:xfrm>
            <a:off x="3473926" y="1991850"/>
            <a:ext cx="324085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CO" sz="6000" dirty="0">
                <a:latin typeface="Segoe UI" panose="020B0502040204020203" pitchFamily="34" charset="0"/>
                <a:cs typeface="Segoe UI" panose="020B0502040204020203" pitchFamily="34" charset="0"/>
              </a:rPr>
              <a:t>Gracias </a:t>
            </a:r>
            <a:r>
              <a:rPr lang="en" sz="6000" dirty="0">
                <a:latin typeface="Segoe UI" panose="020B0502040204020203" pitchFamily="34" charset="0"/>
                <a:cs typeface="Segoe UI" panose="020B0502040204020203" pitchFamily="34" charset="0"/>
              </a:rPr>
              <a:t>!</a:t>
            </a:r>
            <a:endParaRPr sz="6000" dirty="0">
              <a:latin typeface="Segoe UI" panose="020B0502040204020203" pitchFamily="34" charset="0"/>
              <a:cs typeface="Segoe UI" panose="020B0502040204020203" pitchFamily="34" charset="0"/>
            </a:endParaRPr>
          </a:p>
        </p:txBody>
      </p:sp>
      <p:pic>
        <p:nvPicPr>
          <p:cNvPr id="405" name="Google Shape;405;p38" descr="10.jpg"/>
          <p:cNvPicPr preferRelativeResize="0"/>
          <p:nvPr/>
        </p:nvPicPr>
        <p:blipFill rotWithShape="1">
          <a:blip r:embed="rId3">
            <a:alphaModFix/>
          </a:blip>
          <a:srcRect l="22840" t="14463" r="22840" b="19038"/>
          <a:stretch/>
        </p:blipFill>
        <p:spPr>
          <a:xfrm rot="-5400000">
            <a:off x="-506100" y="506025"/>
            <a:ext cx="3251400" cy="2239200"/>
          </a:xfrm>
          <a:prstGeom prst="parallelogram">
            <a:avLst>
              <a:gd name="adj" fmla="val 63779"/>
            </a:avLst>
          </a:prstGeom>
          <a:noFill/>
          <a:ln>
            <a:noFill/>
          </a:ln>
        </p:spPr>
      </p:pic>
      <p:sp>
        <p:nvSpPr>
          <p:cNvPr id="406" name="Google Shape;406;p38"/>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6"/>
          <p:cNvSpPr txBox="1">
            <a:spLocks noGrp="1"/>
          </p:cNvSpPr>
          <p:nvPr>
            <p:ph type="title"/>
          </p:nvPr>
        </p:nvSpPr>
        <p:spPr>
          <a:xfrm>
            <a:off x="1878563" y="569064"/>
            <a:ext cx="4515005"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latin typeface="Segoe UI" panose="020B0502040204020203" pitchFamily="34" charset="0"/>
                <a:cs typeface="Segoe UI" panose="020B0502040204020203" pitchFamily="34" charset="0"/>
              </a:rPr>
              <a:t>INTEGRANTES</a:t>
            </a:r>
            <a:endParaRPr sz="4400" dirty="0">
              <a:latin typeface="Segoe UI" panose="020B0502040204020203" pitchFamily="34" charset="0"/>
              <a:cs typeface="Segoe UI" panose="020B0502040204020203" pitchFamily="34" charset="0"/>
            </a:endParaRPr>
          </a:p>
        </p:txBody>
      </p:sp>
      <p:sp>
        <p:nvSpPr>
          <p:cNvPr id="203" name="Google Shape;203;p16"/>
          <p:cNvSpPr txBox="1">
            <a:spLocks noGrp="1"/>
          </p:cNvSpPr>
          <p:nvPr>
            <p:ph type="body" idx="2"/>
          </p:nvPr>
        </p:nvSpPr>
        <p:spPr>
          <a:xfrm>
            <a:off x="1878563" y="1871328"/>
            <a:ext cx="3068978" cy="173311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CO" sz="2400" dirty="0">
                <a:latin typeface="Segoe UI" panose="020B0502040204020203" pitchFamily="34" charset="0"/>
                <a:cs typeface="Segoe UI" panose="020B0502040204020203" pitchFamily="34" charset="0"/>
              </a:rPr>
              <a:t>Leonardo Aponte</a:t>
            </a:r>
          </a:p>
          <a:p>
            <a:pPr marL="0" lvl="0" indent="0" algn="l" rtl="0">
              <a:spcBef>
                <a:spcPts val="600"/>
              </a:spcBef>
              <a:spcAft>
                <a:spcPts val="0"/>
              </a:spcAft>
              <a:buNone/>
            </a:pPr>
            <a:r>
              <a:rPr lang="es-CO" sz="2400" dirty="0">
                <a:latin typeface="Segoe UI" panose="020B0502040204020203" pitchFamily="34" charset="0"/>
                <a:cs typeface="Segoe UI" panose="020B0502040204020203" pitchFamily="34" charset="0"/>
              </a:rPr>
              <a:t>Laura Páez</a:t>
            </a:r>
          </a:p>
          <a:p>
            <a:pPr marL="0" lvl="0" indent="0" algn="l" rtl="0">
              <a:spcBef>
                <a:spcPts val="600"/>
              </a:spcBef>
              <a:spcAft>
                <a:spcPts val="0"/>
              </a:spcAft>
              <a:buNone/>
            </a:pPr>
            <a:r>
              <a:rPr lang="es-CO" sz="2400" dirty="0">
                <a:latin typeface="Segoe UI" panose="020B0502040204020203" pitchFamily="34" charset="0"/>
                <a:cs typeface="Segoe UI" panose="020B0502040204020203" pitchFamily="34" charset="0"/>
              </a:rPr>
              <a:t>Kevin Rodríguez</a:t>
            </a:r>
            <a:endParaRPr sz="2400" dirty="0">
              <a:latin typeface="Segoe UI" panose="020B0502040204020203" pitchFamily="34" charset="0"/>
              <a:cs typeface="Segoe UI" panose="020B0502040204020203" pitchFamily="34" charset="0"/>
            </a:endParaRPr>
          </a:p>
        </p:txBody>
      </p:sp>
      <p:sp>
        <p:nvSpPr>
          <p:cNvPr id="205" name="Google Shape;205;p1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7"/>
          <p:cNvSpPr txBox="1">
            <a:spLocks noGrp="1"/>
          </p:cNvSpPr>
          <p:nvPr>
            <p:ph type="ctrTitle" idx="4294967295"/>
          </p:nvPr>
        </p:nvSpPr>
        <p:spPr>
          <a:xfrm>
            <a:off x="2726600" y="291872"/>
            <a:ext cx="4477087" cy="133375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CO" sz="4000" dirty="0">
                <a:latin typeface="Segoe UI" panose="020B0502040204020203" pitchFamily="34" charset="0"/>
                <a:cs typeface="Segoe UI" panose="020B0502040204020203" pitchFamily="34" charset="0"/>
              </a:rPr>
              <a:t>OPINION SEGÚN INDICACION</a:t>
            </a:r>
            <a:endParaRPr sz="4000" dirty="0">
              <a:latin typeface="Segoe UI" panose="020B0502040204020203" pitchFamily="34" charset="0"/>
              <a:cs typeface="Segoe UI" panose="020B0502040204020203" pitchFamily="34" charset="0"/>
            </a:endParaRPr>
          </a:p>
        </p:txBody>
      </p:sp>
      <p:sp>
        <p:nvSpPr>
          <p:cNvPr id="211" name="Google Shape;211;p17"/>
          <p:cNvSpPr txBox="1">
            <a:spLocks noGrp="1"/>
          </p:cNvSpPr>
          <p:nvPr>
            <p:ph type="subTitle" idx="4294967295"/>
          </p:nvPr>
        </p:nvSpPr>
        <p:spPr>
          <a:xfrm>
            <a:off x="2495543" y="1480660"/>
            <a:ext cx="4939200" cy="1451700"/>
          </a:xfrm>
          <a:prstGeom prst="rect">
            <a:avLst/>
          </a:prstGeom>
        </p:spPr>
        <p:txBody>
          <a:bodyPr spcFirstLastPara="1" wrap="square" lIns="91425" tIns="91425" rIns="91425" bIns="91425" anchor="t" anchorCtr="0">
            <a:noAutofit/>
          </a:bodyPr>
          <a:lstStyle/>
          <a:p>
            <a:pPr marL="0" lvl="0" indent="0">
              <a:buNone/>
            </a:pPr>
            <a:r>
              <a:rPr lang="es-CO" sz="1200" dirty="0">
                <a:latin typeface="Segoe UI" panose="020B0502040204020203" pitchFamily="34" charset="0"/>
                <a:cs typeface="Segoe UI" panose="020B0502040204020203" pitchFamily="34" charset="0"/>
              </a:rPr>
              <a:t>Nuestro grupo opina que a arquitectura micro servicios son una cantidad indefinida de servidores que se ayudan de un servidor a otro dado que cada servidor fue creado única y exclusivamente para que realice una sola tarea de acuerdo a lo que haya pedido el cliente dándole un servicio, ya que si se le da la tarea de que realice un negocio completo es imposible que un solo servidor la realice, por eso se necesita de varios servidores que a su vez crean una red el cual hace que cada servidor se ayude mutuamente el cual facilita el uso de varias bases de datos.</a:t>
            </a:r>
            <a:endParaRPr sz="1200" b="1" dirty="0">
              <a:latin typeface="Segoe UI" panose="020B0502040204020203" pitchFamily="34" charset="0"/>
              <a:cs typeface="Segoe UI" panose="020B0502040204020203" pitchFamily="34" charset="0"/>
            </a:endParaRPr>
          </a:p>
        </p:txBody>
      </p:sp>
      <p:pic>
        <p:nvPicPr>
          <p:cNvPr id="212" name="Google Shape;212;p17" descr="10.jpg"/>
          <p:cNvPicPr preferRelativeResize="0"/>
          <p:nvPr/>
        </p:nvPicPr>
        <p:blipFill rotWithShape="1">
          <a:blip r:embed="rId3">
            <a:alphaModFix/>
          </a:blip>
          <a:srcRect l="22840" t="14463" r="22840" b="19038"/>
          <a:stretch/>
        </p:blipFill>
        <p:spPr>
          <a:xfrm rot="-5400000">
            <a:off x="-506100" y="506025"/>
            <a:ext cx="3251400" cy="2239200"/>
          </a:xfrm>
          <a:prstGeom prst="parallelogram">
            <a:avLst>
              <a:gd name="adj" fmla="val 63779"/>
            </a:avLst>
          </a:prstGeom>
          <a:noFill/>
          <a:ln>
            <a:noFill/>
          </a:ln>
        </p:spPr>
      </p:pic>
      <p:sp>
        <p:nvSpPr>
          <p:cNvPr id="213" name="Google Shape;213;p17"/>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8"/>
          <p:cNvSpPr txBox="1">
            <a:spLocks noGrp="1"/>
          </p:cNvSpPr>
          <p:nvPr>
            <p:ph type="ctrTitle"/>
          </p:nvPr>
        </p:nvSpPr>
        <p:spPr>
          <a:xfrm>
            <a:off x="2302211" y="156117"/>
            <a:ext cx="3848100" cy="100361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CO" dirty="0">
                <a:latin typeface="Segoe UI" panose="020B0502040204020203" pitchFamily="34" charset="0"/>
                <a:cs typeface="Segoe UI" panose="020B0502040204020203" pitchFamily="34" charset="0"/>
              </a:rPr>
              <a:t>REGISTRO DE SERVICIOS</a:t>
            </a:r>
            <a:endParaRPr dirty="0">
              <a:latin typeface="Segoe UI" panose="020B0502040204020203" pitchFamily="34" charset="0"/>
              <a:cs typeface="Segoe UI" panose="020B0502040204020203" pitchFamily="34" charset="0"/>
            </a:endParaRPr>
          </a:p>
        </p:txBody>
      </p:sp>
      <p:sp>
        <p:nvSpPr>
          <p:cNvPr id="219" name="Google Shape;219;p18"/>
          <p:cNvSpPr txBox="1">
            <a:spLocks noGrp="1"/>
          </p:cNvSpPr>
          <p:nvPr>
            <p:ph type="subTitle" idx="1"/>
          </p:nvPr>
        </p:nvSpPr>
        <p:spPr>
          <a:xfrm>
            <a:off x="2141552" y="1530964"/>
            <a:ext cx="4549697" cy="2081572"/>
          </a:xfrm>
          <a:prstGeom prst="rect">
            <a:avLst/>
          </a:prstGeom>
        </p:spPr>
        <p:txBody>
          <a:bodyPr spcFirstLastPara="1" wrap="square" lIns="91425" tIns="91425" rIns="91425" bIns="91425" anchor="t" anchorCtr="0">
            <a:noAutofit/>
          </a:bodyPr>
          <a:lstStyle/>
          <a:p>
            <a:pPr marL="0" lvl="0" indent="0"/>
            <a:r>
              <a:rPr lang="es-CO" sz="1200" dirty="0">
                <a:solidFill>
                  <a:schemeClr val="tx1"/>
                </a:solidFill>
                <a:latin typeface="Segoe UI" panose="020B0502040204020203" pitchFamily="34" charset="0"/>
                <a:cs typeface="Segoe UI" panose="020B0502040204020203" pitchFamily="34" charset="0"/>
              </a:rPr>
              <a:t>Nuestro grupo opina que a arquitectura micro servicios son una cantidad indefinida de servidores que se ayudan de un servidor a otro dado que cada servidor fue creado única y exclusivamente para que realice una sola tarea de acuerdo a lo que haya pedido el cliente dándole un servicio, ya que si se le da la tarea de que realice un negocio completo es imposible que un solo servidor la realice, por eso se necesita de varios servidores que a su vez crean una red el cual hace que cada servidor se ayude mutuamente el cual facilita el uso de varias bases de datos</a:t>
            </a:r>
            <a:r>
              <a:rPr lang="es-CO" sz="1200" dirty="0">
                <a:latin typeface="Segoe UI" panose="020B0502040204020203" pitchFamily="34" charset="0"/>
                <a:cs typeface="Segoe UI" panose="020B0502040204020203" pitchFamily="34" charset="0"/>
              </a:rPr>
              <a:t>.</a:t>
            </a:r>
            <a:endParaRPr sz="1200" dirty="0">
              <a:latin typeface="Segoe UI" panose="020B0502040204020203" pitchFamily="34" charset="0"/>
              <a:cs typeface="Segoe UI" panose="020B0502040204020203" pitchFamily="34" charset="0"/>
            </a:endParaRPr>
          </a:p>
        </p:txBody>
      </p:sp>
      <p:sp>
        <p:nvSpPr>
          <p:cNvPr id="220" name="Google Shape;220;p18"/>
          <p:cNvSpPr txBox="1">
            <a:spLocks noGrp="1"/>
          </p:cNvSpPr>
          <p:nvPr>
            <p:ph type="sldNum" idx="4294967295"/>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1"/>
          <p:cNvSpPr txBox="1">
            <a:spLocks noGrp="1"/>
          </p:cNvSpPr>
          <p:nvPr>
            <p:ph type="ctrTitle" idx="4294967295"/>
          </p:nvPr>
        </p:nvSpPr>
        <p:spPr>
          <a:xfrm>
            <a:off x="561355" y="291615"/>
            <a:ext cx="4949070" cy="1557583"/>
          </a:xfrm>
          <a:prstGeom prst="rect">
            <a:avLst/>
          </a:prstGeom>
        </p:spPr>
        <p:txBody>
          <a:bodyPr spcFirstLastPara="1" wrap="square" lIns="91425" tIns="91425" rIns="91425" bIns="91425" anchor="b" anchorCtr="0">
            <a:noAutofit/>
          </a:bodyPr>
          <a:lstStyle/>
          <a:p>
            <a:pPr lvl="0"/>
            <a:r>
              <a:rPr lang="es-CO" sz="2000" dirty="0">
                <a:latin typeface="Segoe UI" panose="020B0502040204020203" pitchFamily="34" charset="0"/>
                <a:cs typeface="Segoe UI" panose="020B0502040204020203" pitchFamily="34" charset="0"/>
              </a:rPr>
              <a:t>¿Cuál es la razón por la que Netflix tomo la decisión de moverse de un datacenter monolítico a una nube basada en arquitectura micro servicios?</a:t>
            </a:r>
          </a:p>
        </p:txBody>
      </p:sp>
      <p:sp>
        <p:nvSpPr>
          <p:cNvPr id="239" name="Google Shape;239;p21"/>
          <p:cNvSpPr txBox="1">
            <a:spLocks noGrp="1"/>
          </p:cNvSpPr>
          <p:nvPr>
            <p:ph type="subTitle" idx="4294967295"/>
          </p:nvPr>
        </p:nvSpPr>
        <p:spPr>
          <a:xfrm>
            <a:off x="1590070" y="2350692"/>
            <a:ext cx="6636369" cy="1557582"/>
          </a:xfrm>
          <a:prstGeom prst="rect">
            <a:avLst/>
          </a:prstGeom>
        </p:spPr>
        <p:txBody>
          <a:bodyPr spcFirstLastPara="1" wrap="square" lIns="91425" tIns="91425" rIns="91425" bIns="91425" anchor="t" anchorCtr="0">
            <a:noAutofit/>
          </a:bodyPr>
          <a:lstStyle/>
          <a:p>
            <a:pPr marL="0" indent="0">
              <a:buNone/>
            </a:pPr>
            <a:r>
              <a:rPr lang="es-CO" sz="1200" dirty="0">
                <a:latin typeface="Segoe UI" panose="020B0502040204020203" pitchFamily="34" charset="0"/>
                <a:cs typeface="Segoe UI" panose="020B0502040204020203" pitchFamily="34" charset="0"/>
              </a:rPr>
              <a:t>La razón por la que Netflix tomo la decisión de moverse de un datacenter monolítico a una nube basada en arquitectura de macro servicios  es porque conforme fueron cambiando los años la tecnología ha ido  cambiado tanto que Netflix vio una oportunidad y la uso que es volverse una plataforma de uso gratuito de la que solo es necesario suscribirse para gozar de todo el contenido único y pagado de Netflix, acordando una asociación con distintas empresas como Sony, fue tan eficaz y apoyado por mucha gente del mundo que obligo a BluckBuster quedara en bancarrota, gracias al gran progreso tecnológico de Netflix. </a:t>
            </a:r>
          </a:p>
          <a:p>
            <a:pPr marL="0" lvl="0" indent="0" algn="l" rtl="0">
              <a:spcBef>
                <a:spcPts val="600"/>
              </a:spcBef>
              <a:spcAft>
                <a:spcPts val="0"/>
              </a:spcAft>
              <a:buNone/>
            </a:pPr>
            <a:endParaRPr sz="1800" dirty="0"/>
          </a:p>
        </p:txBody>
      </p:sp>
      <p:sp>
        <p:nvSpPr>
          <p:cNvPr id="240" name="Google Shape;240;p21"/>
          <p:cNvSpPr/>
          <p:nvPr/>
        </p:nvSpPr>
        <p:spPr>
          <a:xfrm>
            <a:off x="5722472" y="291615"/>
            <a:ext cx="275621" cy="26317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 name="Google Shape;241;p21"/>
          <p:cNvGrpSpPr/>
          <p:nvPr/>
        </p:nvGrpSpPr>
        <p:grpSpPr>
          <a:xfrm>
            <a:off x="6237674" y="151777"/>
            <a:ext cx="1333298" cy="1333379"/>
            <a:chOff x="6654650" y="3665275"/>
            <a:chExt cx="409100" cy="409125"/>
          </a:xfrm>
        </p:grpSpPr>
        <p:sp>
          <p:nvSpPr>
            <p:cNvPr id="242" name="Google Shape;242;p21"/>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669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1"/>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669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21"/>
          <p:cNvGrpSpPr/>
          <p:nvPr/>
        </p:nvGrpSpPr>
        <p:grpSpPr>
          <a:xfrm>
            <a:off x="5609062" y="1020784"/>
            <a:ext cx="384731" cy="480964"/>
            <a:chOff x="570875" y="4322250"/>
            <a:chExt cx="443300" cy="443325"/>
          </a:xfrm>
        </p:grpSpPr>
        <p:sp>
          <p:nvSpPr>
            <p:cNvPr id="245" name="Google Shape;245;p21"/>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00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1"/>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00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1"/>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00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1"/>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00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 name="Google Shape;249;p21"/>
          <p:cNvSpPr/>
          <p:nvPr/>
        </p:nvSpPr>
        <p:spPr>
          <a:xfrm rot="1892490">
            <a:off x="7490780" y="1234541"/>
            <a:ext cx="275600" cy="26315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1"/>
          <p:cNvSpPr/>
          <p:nvPr/>
        </p:nvSpPr>
        <p:spPr>
          <a:xfrm rot="-931596">
            <a:off x="6645961" y="1760203"/>
            <a:ext cx="186411" cy="17799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1"/>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9" name="Google Shape;259;p22"/>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4" name="Título 3">
            <a:extLst>
              <a:ext uri="{FF2B5EF4-FFF2-40B4-BE49-F238E27FC236}">
                <a16:creationId xmlns:a16="http://schemas.microsoft.com/office/drawing/2014/main" id="{63FAB1B9-DD20-4766-B1D1-FC698D858300}"/>
              </a:ext>
            </a:extLst>
          </p:cNvPr>
          <p:cNvSpPr>
            <a:spLocks noGrp="1"/>
          </p:cNvSpPr>
          <p:nvPr>
            <p:ph type="title"/>
          </p:nvPr>
        </p:nvSpPr>
        <p:spPr>
          <a:xfrm>
            <a:off x="1562388" y="457717"/>
            <a:ext cx="4982838" cy="636000"/>
          </a:xfrm>
        </p:spPr>
        <p:txBody>
          <a:bodyPr/>
          <a:lstStyle/>
          <a:p>
            <a:pPr algn="ctr"/>
            <a:r>
              <a:rPr lang="es-CO" dirty="0"/>
              <a:t>Diagrama de Componentes</a:t>
            </a:r>
          </a:p>
        </p:txBody>
      </p:sp>
      <p:pic>
        <p:nvPicPr>
          <p:cNvPr id="6" name="Imagen 5">
            <a:extLst>
              <a:ext uri="{FF2B5EF4-FFF2-40B4-BE49-F238E27FC236}">
                <a16:creationId xmlns:a16="http://schemas.microsoft.com/office/drawing/2014/main" id="{BFEA37A2-0DA7-4967-9108-17C165610679}"/>
              </a:ext>
            </a:extLst>
          </p:cNvPr>
          <p:cNvPicPr>
            <a:picLocks noChangeAspect="1"/>
          </p:cNvPicPr>
          <p:nvPr/>
        </p:nvPicPr>
        <p:blipFill>
          <a:blip r:embed="rId3"/>
          <a:stretch>
            <a:fillRect/>
          </a:stretch>
        </p:blipFill>
        <p:spPr>
          <a:xfrm>
            <a:off x="1409700" y="1336030"/>
            <a:ext cx="5549900" cy="339589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0"/>
        <p:cNvGrpSpPr/>
        <p:nvPr/>
      </p:nvGrpSpPr>
      <p:grpSpPr>
        <a:xfrm>
          <a:off x="0" y="0"/>
          <a:ext cx="0" cy="0"/>
          <a:chOff x="0" y="0"/>
          <a:chExt cx="0" cy="0"/>
        </a:xfrm>
      </p:grpSpPr>
      <p:sp>
        <p:nvSpPr>
          <p:cNvPr id="281" name="Google Shape;281;p25"/>
          <p:cNvSpPr txBox="1">
            <a:spLocks noGrp="1"/>
          </p:cNvSpPr>
          <p:nvPr>
            <p:ph type="title" idx="4294967295"/>
          </p:nvPr>
        </p:nvSpPr>
        <p:spPr>
          <a:xfrm>
            <a:off x="402675" y="428100"/>
            <a:ext cx="3358200" cy="52834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sz="2400" dirty="0"/>
              <a:t>Infografía</a:t>
            </a:r>
            <a:endParaRPr sz="2400" dirty="0"/>
          </a:p>
        </p:txBody>
      </p:sp>
      <p:sp>
        <p:nvSpPr>
          <p:cNvPr id="282" name="Google Shape;282;p25"/>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3" name="Imagen 2" descr="Calendario&#10;&#10;Descripción generada automáticamente">
            <a:extLst>
              <a:ext uri="{FF2B5EF4-FFF2-40B4-BE49-F238E27FC236}">
                <a16:creationId xmlns:a16="http://schemas.microsoft.com/office/drawing/2014/main" id="{B4686507-727A-4768-A347-49E51BBAA042}"/>
              </a:ext>
            </a:extLst>
          </p:cNvPr>
          <p:cNvPicPr>
            <a:picLocks noChangeAspect="1"/>
          </p:cNvPicPr>
          <p:nvPr/>
        </p:nvPicPr>
        <p:blipFill>
          <a:blip r:embed="rId4"/>
          <a:stretch>
            <a:fillRect/>
          </a:stretch>
        </p:blipFill>
        <p:spPr>
          <a:xfrm>
            <a:off x="3543300" y="0"/>
            <a:ext cx="2057400" cy="5143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3"/>
          <p:cNvSpPr txBox="1">
            <a:spLocks noGrp="1"/>
          </p:cNvSpPr>
          <p:nvPr>
            <p:ph type="title"/>
          </p:nvPr>
        </p:nvSpPr>
        <p:spPr>
          <a:xfrm>
            <a:off x="2044999" y="319300"/>
            <a:ext cx="4736801"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Diagrama de Despliegue</a:t>
            </a:r>
            <a:endParaRPr dirty="0"/>
          </a:p>
        </p:txBody>
      </p:sp>
      <p:sp>
        <p:nvSpPr>
          <p:cNvPr id="268" name="Google Shape;268;p23"/>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3" name="Imagen 2" descr="Diagrama&#10;&#10;Descripción generada automáticamente">
            <a:extLst>
              <a:ext uri="{FF2B5EF4-FFF2-40B4-BE49-F238E27FC236}">
                <a16:creationId xmlns:a16="http://schemas.microsoft.com/office/drawing/2014/main" id="{E757F36B-0B4B-4A2F-8188-C68A480972E1}"/>
              </a:ext>
            </a:extLst>
          </p:cNvPr>
          <p:cNvPicPr>
            <a:picLocks noChangeAspect="1"/>
          </p:cNvPicPr>
          <p:nvPr/>
        </p:nvPicPr>
        <p:blipFill>
          <a:blip r:embed="rId3"/>
          <a:stretch>
            <a:fillRect/>
          </a:stretch>
        </p:blipFill>
        <p:spPr>
          <a:xfrm>
            <a:off x="1323976" y="1123950"/>
            <a:ext cx="5762624" cy="355230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9"/>
          <p:cNvSpPr txBox="1">
            <a:spLocks noGrp="1"/>
          </p:cNvSpPr>
          <p:nvPr>
            <p:ph type="title"/>
          </p:nvPr>
        </p:nvSpPr>
        <p:spPr>
          <a:xfrm>
            <a:off x="3348953" y="728452"/>
            <a:ext cx="2101414" cy="63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CO" dirty="0">
                <a:latin typeface="Segoe UI" panose="020B0502040204020203" pitchFamily="34" charset="0"/>
                <a:cs typeface="Segoe UI" panose="020B0502040204020203" pitchFamily="34" charset="0"/>
              </a:rPr>
              <a:t>RESUMEN</a:t>
            </a:r>
            <a:endParaRPr dirty="0">
              <a:latin typeface="Segoe UI" panose="020B0502040204020203" pitchFamily="34" charset="0"/>
              <a:cs typeface="Segoe UI" panose="020B0502040204020203" pitchFamily="34" charset="0"/>
            </a:endParaRPr>
          </a:p>
        </p:txBody>
      </p:sp>
      <p:sp>
        <p:nvSpPr>
          <p:cNvPr id="412" name="Google Shape;412;p39"/>
          <p:cNvSpPr txBox="1">
            <a:spLocks noGrp="1"/>
          </p:cNvSpPr>
          <p:nvPr>
            <p:ph type="body" idx="1"/>
          </p:nvPr>
        </p:nvSpPr>
        <p:spPr>
          <a:xfrm>
            <a:off x="1067088" y="1650548"/>
            <a:ext cx="5972100" cy="2764500"/>
          </a:xfrm>
          <a:prstGeom prst="rect">
            <a:avLst/>
          </a:prstGeom>
        </p:spPr>
        <p:txBody>
          <a:bodyPr spcFirstLastPara="1" wrap="square" lIns="91425" tIns="91425" rIns="91425" bIns="91425" anchor="t" anchorCtr="0">
            <a:noAutofit/>
          </a:bodyPr>
          <a:lstStyle/>
          <a:p>
            <a:pPr marL="76200" indent="0">
              <a:buNone/>
            </a:pPr>
            <a:r>
              <a:rPr lang="es-CO" sz="1200" dirty="0">
                <a:latin typeface="Segoe UI" panose="020B0502040204020203" pitchFamily="34" charset="0"/>
                <a:cs typeface="Segoe UI" panose="020B0502040204020203" pitchFamily="34" charset="0"/>
              </a:rPr>
              <a:t>Es un enfoque para el desarrollo de una aplicación única como un conjunto de pequeños servicios, cada uno ejecutándose en su propio proceso y mecanismos ligeros de </a:t>
            </a:r>
          </a:p>
          <a:p>
            <a:pPr marL="76200" indent="0">
              <a:buNone/>
            </a:pPr>
            <a:r>
              <a:rPr lang="es-CO" sz="1200" dirty="0">
                <a:latin typeface="Segoe UI" panose="020B0502040204020203" pitchFamily="34" charset="0"/>
                <a:cs typeface="Segoe UI" panose="020B0502040204020203" pitchFamily="34" charset="0"/>
              </a:rPr>
              <a:t>comunicación, a menudo un recurso de una interfaz de programación de aplicaciones</a:t>
            </a:r>
          </a:p>
          <a:p>
            <a:pPr marL="76200" indent="0">
              <a:buNone/>
            </a:pPr>
            <a:r>
              <a:rPr lang="es-CO" sz="1200" dirty="0">
                <a:latin typeface="Segoe UI" panose="020B0502040204020203" pitchFamily="34" charset="0"/>
                <a:cs typeface="Segoe UI" panose="020B0502040204020203" pitchFamily="34" charset="0"/>
              </a:rPr>
              <a:t>(API) sobre protocolo de transferencia de hipertexto (HTTP). Estos servicios están</a:t>
            </a:r>
          </a:p>
          <a:p>
            <a:pPr marL="76200" indent="0">
              <a:buNone/>
            </a:pPr>
            <a:r>
              <a:rPr lang="es-CO" sz="1200" dirty="0">
                <a:latin typeface="Segoe UI" panose="020B0502040204020203" pitchFamily="34" charset="0"/>
                <a:cs typeface="Segoe UI" panose="020B0502040204020203" pitchFamily="34" charset="0"/>
              </a:rPr>
              <a:t>construidos alrededor de las capacidades del negocio y con independencia de</a:t>
            </a:r>
          </a:p>
          <a:p>
            <a:pPr marL="76200" indent="0">
              <a:buNone/>
            </a:pPr>
            <a:r>
              <a:rPr lang="es-CO" sz="1200" dirty="0">
                <a:latin typeface="Segoe UI" panose="020B0502040204020203" pitchFamily="34" charset="0"/>
                <a:cs typeface="Segoe UI" panose="020B0502040204020203" pitchFamily="34" charset="0"/>
              </a:rPr>
              <a:t>despliegue e implementación totalmente automatizada. Pueden estar escritos en lenguajes de programación diferentes y utilizar diferentes tecnologías de almacenamiento de datos.</a:t>
            </a:r>
          </a:p>
          <a:p>
            <a:pPr marL="76200" lvl="0" indent="0">
              <a:lnSpc>
                <a:spcPct val="115000"/>
              </a:lnSpc>
              <a:buClr>
                <a:srgbClr val="FFFFFF"/>
              </a:buClr>
              <a:buNone/>
            </a:pPr>
            <a:endParaRPr sz="2400" dirty="0"/>
          </a:p>
        </p:txBody>
      </p:sp>
      <p:sp>
        <p:nvSpPr>
          <p:cNvPr id="413" name="Google Shape;413;p39"/>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Dumaine">
  <a:themeElements>
    <a:clrScheme name="Custom 347">
      <a:dk1>
        <a:srgbClr val="FFFFFF"/>
      </a:dk1>
      <a:lt1>
        <a:srgbClr val="041F30"/>
      </a:lt1>
      <a:dk2>
        <a:srgbClr val="E3E7EC"/>
      </a:dk2>
      <a:lt2>
        <a:srgbClr val="5A6B85"/>
      </a:lt2>
      <a:accent1>
        <a:srgbClr val="6699FF"/>
      </a:accent1>
      <a:accent2>
        <a:srgbClr val="33CCFF"/>
      </a:accent2>
      <a:accent3>
        <a:srgbClr val="33CCCC"/>
      </a:accent3>
      <a:accent4>
        <a:srgbClr val="66FF33"/>
      </a:accent4>
      <a:accent5>
        <a:srgbClr val="FF0066"/>
      </a:accent5>
      <a:accent6>
        <a:srgbClr val="FF6600"/>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1043</Words>
  <Application>Microsoft Office PowerPoint</Application>
  <PresentationFormat>Presentación en pantalla (16:9)</PresentationFormat>
  <Paragraphs>48</Paragraphs>
  <Slides>13</Slides>
  <Notes>10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Segoe UI</vt:lpstr>
      <vt:lpstr>Calibri</vt:lpstr>
      <vt:lpstr>Hind</vt:lpstr>
      <vt:lpstr>Dumaine</vt:lpstr>
      <vt:lpstr>ARQUITECTURA DE MICRO SERVICIOS</vt:lpstr>
      <vt:lpstr>INTEGRANTES</vt:lpstr>
      <vt:lpstr>OPINION SEGÚN INDICACION</vt:lpstr>
      <vt:lpstr>REGISTRO DE SERVICIOS</vt:lpstr>
      <vt:lpstr>¿Cuál es la razón por la que Netflix tomo la decisión de moverse de un datacenter monolítico a una nube basada en arquitectura micro servicios?</vt:lpstr>
      <vt:lpstr>Diagrama de Componentes</vt:lpstr>
      <vt:lpstr>Infografía</vt:lpstr>
      <vt:lpstr>Diagrama de Despliegue</vt:lpstr>
      <vt:lpstr>RESUMEN</vt:lpstr>
      <vt:lpstr>GLOSARIO</vt:lpstr>
      <vt:lpstr>GLOSARIO</vt:lpstr>
      <vt:lpstr>GLOSARIO</vt:lpstr>
      <vt:lpstr>Gracias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ARQUITECTURA DE MICRO SERVICIOS</dc:title>
  <dc:creator>A</dc:creator>
  <cp:lastModifiedBy>Leonardo Aponte</cp:lastModifiedBy>
  <cp:revision>16</cp:revision>
  <dcterms:modified xsi:type="dcterms:W3CDTF">2021-02-08T03:56:04Z</dcterms:modified>
</cp:coreProperties>
</file>