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07" r:id="rId6"/>
    <p:sldId id="314" r:id="rId7"/>
    <p:sldId id="315" r:id="rId8"/>
    <p:sldId id="316" r:id="rId9"/>
    <p:sldId id="319" r:id="rId10"/>
    <p:sldId id="318" r:id="rId11"/>
    <p:sldId id="31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5" autoAdjust="0"/>
    <p:restoredTop sz="95833" autoAdjust="0"/>
  </p:normalViewPr>
  <p:slideViewPr>
    <p:cSldViewPr snapToGrid="0">
      <p:cViewPr varScale="1">
        <p:scale>
          <a:sx n="106" d="100"/>
          <a:sy n="106" d="100"/>
        </p:scale>
        <p:origin x="216" y="31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22/02/2023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22/02/2023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8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3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2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3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4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vx4pfhicb5209vk/Simplified_model.pdf?dl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3sc691jtywhm4xa/Simulation_Study.pdf?dl=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mldnde3lgao3qje/Prior.pdf?dl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0dg8sru2adps0w2/Functions_priorSST.R?dl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pc="400" dirty="0"/>
              <a:t>Summary of the work done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 err="1">
                <a:solidFill>
                  <a:schemeClr val="bg1"/>
                </a:solidFill>
              </a:rPr>
              <a:t>Lapo</a:t>
            </a:r>
            <a:r>
              <a:rPr lang="en-GB" sz="2000" dirty="0">
                <a:solidFill>
                  <a:schemeClr val="bg1"/>
                </a:solidFill>
              </a:rPr>
              <a:t> Santi</a:t>
            </a:r>
          </a:p>
          <a:p>
            <a:pPr rtl="0"/>
            <a:r>
              <a:rPr lang="en-GB" sz="2000" dirty="0">
                <a:solidFill>
                  <a:schemeClr val="bg1"/>
                </a:solidFill>
              </a:rPr>
              <a:t>23 Feb 2023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cap="all" spc="400" dirty="0">
                <a:latin typeface="+mn-lt"/>
              </a:rPr>
              <a:t>Content overview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en-GB" sz="3200" dirty="0"/>
              <a:t>The “Simplified model file”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200" dirty="0"/>
              <a:t>The “Simulation study file”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200" dirty="0"/>
              <a:t>The ”Prior file”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3200" dirty="0"/>
              <a:t>The ”Functions_priorSST”</a:t>
            </a:r>
          </a:p>
          <a:p>
            <a:pPr marL="342900" indent="-342900" rtl="0">
              <a:buAutoNum type="arabicParenR"/>
            </a:pPr>
            <a:r>
              <a:rPr lang="en-GB" sz="3200" dirty="0">
                <a:solidFill>
                  <a:schemeClr val="bg1"/>
                </a:solidFill>
              </a:rPr>
              <a:t>e</a:t>
            </a:r>
          </a:p>
          <a:p>
            <a:pPr marL="342900" indent="-342900" rtl="0">
              <a:buAutoNum type="arabicParenR"/>
            </a:pPr>
            <a:r>
              <a:rPr lang="en-GB" sz="3200" dirty="0">
                <a:solidFill>
                  <a:schemeClr val="bg1"/>
                </a:solidFill>
              </a:rPr>
              <a:t>e</a:t>
            </a:r>
          </a:p>
          <a:p>
            <a:pPr algn="r" rtl="0"/>
            <a:r>
              <a:rPr lang="en-GB" sz="1800" dirty="0">
                <a:solidFill>
                  <a:schemeClr val="bg1"/>
                </a:solidFill>
              </a:rPr>
              <a:t>Topic four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5400" dirty="0"/>
              <a:t>The “</a:t>
            </a:r>
            <a:r>
              <a:rPr lang="en-GB" sz="5400" dirty="0">
                <a:hlinkClick r:id="rId3"/>
              </a:rPr>
              <a:t>Simplified model file</a:t>
            </a:r>
            <a:r>
              <a:rPr lang="en-GB" sz="5400" dirty="0"/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DE74E9-AA78-46C1-845A-0B72FA8A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Autofit/>
              </a:bodyPr>
              <a:lstStyle/>
              <a:p>
                <a:pPr marL="0" indent="0" rtl="0">
                  <a:buNone/>
                </a:pPr>
                <a:r>
                  <a:rPr lang="en-GB" sz="2400" dirty="0"/>
                  <a:t>These are the main choices I had to take in these two weeks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I  transformed the classic adjacency matrix into a </a:t>
                </a:r>
                <a:r>
                  <a:rPr lang="en-GB" sz="2400" dirty="0" err="1"/>
                  <a:t>dataframe</a:t>
                </a:r>
                <a:endParaRPr lang="en-GB" sz="2400" dirty="0"/>
              </a:p>
              <a:p>
                <a:pPr lvl="1"/>
                <a:r>
                  <a:rPr lang="en-GB" dirty="0"/>
                  <a:t>This to exclude the zeros for those combinations of player who have never played against each other</a:t>
                </a: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/>
                  <a:t>I decided not to integrate out </a:t>
                </a:r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400" dirty="0"/>
                  <a:t> for two reasons:</a:t>
                </a:r>
              </a:p>
              <a:p>
                <a:pPr lvl="1"/>
                <a:r>
                  <a:rPr lang="en-GB" dirty="0"/>
                  <a:t>In the likelihood, taking the product over the of clusters (rather than on the players), means to get a number of games equal to the number of victories for the teams pairs </a:t>
                </a:r>
                <a14:m>
                  <m:oMath xmlns:m="http://schemas.openxmlformats.org/officeDocument/2006/math">
                    <m:r>
                      <a:rPr lang="en-IE">
                        <a:latin typeface="Cambria Math" panose="02040503050406030204" pitchFamily="18" charset="0"/>
                      </a:rPr>
                      <m:t>{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}  ∀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 was looking at the next step: estimating the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matrix with the constraints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DE74E9-AA78-46C1-845A-0B72FA8A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04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5400" dirty="0"/>
              <a:t>The “</a:t>
            </a:r>
            <a:r>
              <a:rPr lang="en-GB" sz="5400" dirty="0">
                <a:hlinkClick r:id="rId3"/>
              </a:rPr>
              <a:t>Simulation study file</a:t>
            </a:r>
            <a:r>
              <a:rPr lang="en-GB" sz="5400" dirty="0"/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DE74E9-AA78-46C1-845A-0B72FA8A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Autofit/>
              </a:bodyPr>
              <a:lstStyle/>
              <a:p>
                <a:pPr marL="0" indent="0" rtl="0">
                  <a:buNone/>
                </a:pPr>
                <a:r>
                  <a:rPr lang="en-IE" sz="2400" dirty="0"/>
                  <a:t>In this file I simulate a “fake” tournament according to the model</a:t>
                </a:r>
              </a:p>
              <a:p>
                <a:pPr marL="0" indent="0" rtl="0">
                  <a:buNone/>
                </a:pPr>
                <a:r>
                  <a:rPr lang="en-IE" sz="2400" dirty="0"/>
                  <a:t>I break down the Metropolis-Hastings algorithm in 3 steps:</a:t>
                </a:r>
              </a:p>
              <a:p>
                <a:pPr marL="514350" indent="-514350" rtl="0">
                  <a:buFont typeface="+mj-lt"/>
                  <a:buAutoNum type="arabicPeriod"/>
                </a:pPr>
                <a:r>
                  <a:rPr lang="en-IE" sz="2400" dirty="0"/>
                  <a:t>Estimating the </a:t>
                </a:r>
                <a14:m>
                  <m:oMath xmlns:m="http://schemas.openxmlformats.org/officeDocument/2006/math">
                    <m:r>
                      <a:rPr lang="en-IE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sz="2400" b="1" dirty="0"/>
                  <a:t>parameter: the Gibbs-within-Metropolis move: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sz="2000" b="1" dirty="0"/>
                  <a:t>Result: it is slow and not precise in the estimates</a:t>
                </a:r>
              </a:p>
              <a:p>
                <a:pPr marL="514350" indent="-514350" rtl="0">
                  <a:buFont typeface="+mj-lt"/>
                  <a:buAutoNum type="arabicPeriod"/>
                </a:pPr>
                <a:r>
                  <a:rPr lang="en-GB" sz="2400" b="1" dirty="0"/>
                  <a:t>Estimating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400" b="1" dirty="0"/>
                  <a:t> parameters: proposing  from a truncated normal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sz="2000" b="1" dirty="0"/>
                  <a:t>Result: it is converging to the true parameter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400" b="1" dirty="0"/>
                  <a:t>Estimating </a:t>
                </a:r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b="1" dirty="0"/>
                  <a:t> parameter: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sz="2000" b="1" dirty="0"/>
                  <a:t>Still to be done</a:t>
                </a:r>
              </a:p>
              <a:p>
                <a:pPr marL="514350" indent="-514350" rtl="0">
                  <a:buFont typeface="+mj-lt"/>
                  <a:buAutoNum type="arabicPeriod"/>
                </a:pPr>
                <a:endParaRPr lang="en-GB" b="1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DE74E9-AA78-46C1-845A-0B72FA8A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6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5400" dirty="0"/>
              <a:t>The “</a:t>
            </a:r>
            <a:r>
              <a:rPr lang="en-GB" sz="5400" dirty="0">
                <a:hlinkClick r:id="rId3"/>
              </a:rPr>
              <a:t>Prior file</a:t>
            </a:r>
            <a:r>
              <a:rPr lang="en-GB" sz="5400" dirty="0"/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DE74E9-AA78-46C1-845A-0B72FA8A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Autofit/>
              </a:bodyPr>
              <a:lstStyle/>
              <a:p>
                <a:pPr marL="0" indent="0" rtl="0">
                  <a:buNone/>
                </a:pPr>
                <a:r>
                  <a:rPr lang="en-IE" sz="2400" dirty="0"/>
                  <a:t>In this file I sample a matrix respecting the SST property, where:</a:t>
                </a:r>
              </a:p>
              <a:p>
                <a:r>
                  <a:rPr lang="en-IE" sz="2400" dirty="0"/>
                  <a:t>each entry simulated from a truncated </a:t>
                </a:r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sz="2400" dirty="0"/>
                  <a:t> </a:t>
                </a:r>
              </a:p>
              <a:p>
                <a:r>
                  <a:rPr lang="en-IE" sz="2400" b="1" dirty="0"/>
                  <a:t>I am able to recover the true  </a:t>
                </a:r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value also for relatively small sample sizes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Problem: the </a:t>
                </a:r>
                <a:r>
                  <a:rPr lang="en-GB" sz="2400" dirty="0" err="1"/>
                  <a:t>traceplot</a:t>
                </a:r>
                <a:r>
                  <a:rPr lang="en-GB" sz="2400" dirty="0"/>
                  <a:t> of the likelihood is truncated. Maybe some problem there.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DE74E9-AA78-46C1-845A-0B72FA8A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9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5400" dirty="0"/>
              <a:t>The “</a:t>
            </a:r>
            <a:r>
              <a:rPr lang="en-GB" sz="5400" dirty="0">
                <a:hlinkClick r:id="rId3"/>
              </a:rPr>
              <a:t>Functions_priorSST</a:t>
            </a:r>
            <a:r>
              <a:rPr lang="en-GB" sz="5400" dirty="0"/>
              <a:t>”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IE" sz="2400" dirty="0"/>
              <a:t>This file contains auxiliary functions for the three other files 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IE" sz="2400" dirty="0"/>
              <a:t>Probability computations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IE" sz="2400" dirty="0"/>
              <a:t>Data manipulation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IE" sz="2400" dirty="0"/>
              <a:t>Visualizations</a:t>
            </a:r>
          </a:p>
          <a:p>
            <a:pPr marL="0" indent="0" rtl="0">
              <a:buNone/>
            </a:pPr>
            <a:endParaRPr lang="en-GB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66FA-BA72-4B7F-AAFD-8A2A3DB8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 and Cons of the work </a:t>
            </a:r>
            <a:r>
              <a:rPr lang="it-IT" dirty="0" err="1"/>
              <a:t>done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06ED-42B1-6572-B6E5-BDA57916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To estimate the </a:t>
            </a:r>
            <a:r>
              <a:rPr lang="it-IT" dirty="0" err="1"/>
              <a:t>ordered</a:t>
            </a:r>
            <a:r>
              <a:rPr lang="it-IT" dirty="0"/>
              <a:t> SBM I just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replace</a:t>
            </a:r>
            <a:r>
              <a:rPr lang="it-IT" dirty="0"/>
              <a:t> the </a:t>
            </a:r>
            <a:r>
              <a:rPr lang="it-IT" dirty="0" err="1"/>
              <a:t>prior</a:t>
            </a:r>
            <a:r>
              <a:rPr lang="it-IT" dirty="0"/>
              <a:t> for beta. 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prior</a:t>
            </a:r>
            <a:r>
              <a:rPr lang="it-IT" dirty="0"/>
              <a:t> for beta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specified</a:t>
            </a:r>
            <a:r>
              <a:rPr lang="it-IT" dirty="0"/>
              <a:t> in the </a:t>
            </a:r>
            <a:r>
              <a:rPr lang="it-IT" dirty="0" err="1"/>
              <a:t>Prior</a:t>
            </a:r>
            <a:r>
              <a:rPr lang="it-IT" dirty="0"/>
              <a:t> file and </a:t>
            </a:r>
            <a:r>
              <a:rPr lang="it-IT" dirty="0" err="1"/>
              <a:t>tested</a:t>
            </a: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, </a:t>
            </a:r>
            <a:r>
              <a:rPr lang="it-IT" dirty="0" err="1"/>
              <a:t>letting</a:t>
            </a:r>
            <a:r>
              <a:rPr lang="it-IT" dirty="0"/>
              <a:t> K </a:t>
            </a:r>
            <a:r>
              <a:rPr lang="it-IT" dirty="0" err="1"/>
              <a:t>increase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setting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major </a:t>
            </a:r>
            <a:r>
              <a:rPr lang="it-IT" dirty="0" err="1"/>
              <a:t>modifications</a:t>
            </a:r>
            <a:endParaRPr lang="it-IT" dirty="0"/>
          </a:p>
          <a:p>
            <a:r>
              <a:rPr lang="it-IT" dirty="0"/>
              <a:t>Cons:</a:t>
            </a:r>
          </a:p>
          <a:p>
            <a:pPr lvl="1"/>
            <a:r>
              <a:rPr lang="it-IT" dirty="0"/>
              <a:t>Not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efficient</a:t>
            </a:r>
            <a:endParaRPr lang="it-IT" dirty="0"/>
          </a:p>
          <a:p>
            <a:pPr lvl="1"/>
            <a:r>
              <a:rPr lang="it-IT" dirty="0"/>
              <a:t>Still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testing to be </a:t>
            </a:r>
            <a:r>
              <a:rPr lang="it-IT" dirty="0" err="1"/>
              <a:t>done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68AD-ED79-3AFB-3306-FABFCC09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044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5400" dirty="0"/>
              <a:t>Next steps: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n-GB" sz="2400" dirty="0"/>
              <a:t>Test the code for the Metropolis, in particular the last step and then put everything together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sz="2400" dirty="0"/>
              <a:t>I want to avoid for-loops within the Metropolis code. I am planning to use left joint to speed up the process and make it more efficient.</a:t>
            </a:r>
          </a:p>
          <a:p>
            <a:pPr marL="0" indent="0" rtl="0">
              <a:buNone/>
            </a:pPr>
            <a:endParaRPr lang="en-GB" sz="2400" dirty="0"/>
          </a:p>
          <a:p>
            <a:pPr marL="0" indent="0" rtl="0">
              <a:buNone/>
            </a:pPr>
            <a:endParaRPr lang="en-GB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933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GradientUnivers</Template>
  <TotalTime>833</TotalTime>
  <Words>443</Words>
  <Application>Microsoft Macintosh PowerPoint</Application>
  <PresentationFormat>Widescreen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Univers</vt:lpstr>
      <vt:lpstr>GradientUnivers</vt:lpstr>
      <vt:lpstr>Summary of the work done</vt:lpstr>
      <vt:lpstr>Content overview</vt:lpstr>
      <vt:lpstr>The “Simplified model file”</vt:lpstr>
      <vt:lpstr>The “Simulation study file”</vt:lpstr>
      <vt:lpstr>The “Prior file”</vt:lpstr>
      <vt:lpstr>The “Functions_priorSST” file</vt:lpstr>
      <vt:lpstr>Pros and Cons of the work done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work done</dc:title>
  <dc:creator>Lapo Santi</dc:creator>
  <cp:lastModifiedBy>Lapo Santi</cp:lastModifiedBy>
  <cp:revision>2</cp:revision>
  <dcterms:created xsi:type="dcterms:W3CDTF">2023-02-22T20:18:41Z</dcterms:created>
  <dcterms:modified xsi:type="dcterms:W3CDTF">2023-02-23T10:11:54Z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