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74B-EC28-4923-BF33-783F1567A993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4FE-FBF8-4209-AB61-4B3E8FCCF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54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74B-EC28-4923-BF33-783F1567A993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4FE-FBF8-4209-AB61-4B3E8FCCF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7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74B-EC28-4923-BF33-783F1567A993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4FE-FBF8-4209-AB61-4B3E8FCCF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70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74B-EC28-4923-BF33-783F1567A993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4FE-FBF8-4209-AB61-4B3E8FCCF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8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74B-EC28-4923-BF33-783F1567A993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4FE-FBF8-4209-AB61-4B3E8FCCF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00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74B-EC28-4923-BF33-783F1567A993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4FE-FBF8-4209-AB61-4B3E8FCCF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59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74B-EC28-4923-BF33-783F1567A993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4FE-FBF8-4209-AB61-4B3E8FCCF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9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74B-EC28-4923-BF33-783F1567A993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4FE-FBF8-4209-AB61-4B3E8FCCF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85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74B-EC28-4923-BF33-783F1567A993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4FE-FBF8-4209-AB61-4B3E8FCCF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9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74B-EC28-4923-BF33-783F1567A993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4FE-FBF8-4209-AB61-4B3E8FCCF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2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74B-EC28-4923-BF33-783F1567A993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54FE-FBF8-4209-AB61-4B3E8FCCF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76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974B-EC28-4923-BF33-783F1567A993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54FE-FBF8-4209-AB61-4B3E8FCCF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97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2433" y="1215025"/>
            <a:ext cx="2217107" cy="126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PSEC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(trigger channel)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72433" y="3644525"/>
            <a:ext cx="2217107" cy="126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PSEC</a:t>
            </a:r>
            <a:r>
              <a:rPr lang="en-US" dirty="0" smtClean="0"/>
              <a:t> 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signal channel)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264064" y="814006"/>
            <a:ext cx="5862181" cy="4897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897660" y="44467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FPGA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89539" y="1565752"/>
            <a:ext cx="3244242" cy="1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3653797" y="2540324"/>
            <a:ext cx="2448841" cy="1777354"/>
          </a:xfrm>
          <a:prstGeom prst="bentConnector3">
            <a:avLst>
              <a:gd name="adj1" fmla="val 99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961357" y="2204581"/>
            <a:ext cx="1813143" cy="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6958" y="1442642"/>
            <a:ext cx="104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SELF-TRIG OUT</a:t>
            </a:r>
            <a:endParaRPr lang="en-GB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1" y="2079271"/>
            <a:ext cx="104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EXT TRIG IN</a:t>
            </a:r>
            <a:endParaRPr lang="en-GB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194140" y="4530312"/>
            <a:ext cx="104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EXT TRIG IN</a:t>
            </a:r>
            <a:endParaRPr lang="en-GB" sz="1000" dirty="0"/>
          </a:p>
        </p:txBody>
      </p:sp>
      <p:sp>
        <p:nvSpPr>
          <p:cNvPr id="28" name="Flowchart: Delay 27"/>
          <p:cNvSpPr/>
          <p:nvPr/>
        </p:nvSpPr>
        <p:spPr>
          <a:xfrm>
            <a:off x="7233781" y="1101308"/>
            <a:ext cx="845507" cy="682668"/>
          </a:xfrm>
          <a:prstGeom prst="flowChartDela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Stored Data 28"/>
          <p:cNvSpPr/>
          <p:nvPr/>
        </p:nvSpPr>
        <p:spPr>
          <a:xfrm rot="10800000">
            <a:off x="8486383" y="1325608"/>
            <a:ext cx="585118" cy="521981"/>
          </a:xfrm>
          <a:prstGeom prst="flowChartOnlineStorag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47582" y="1215025"/>
            <a:ext cx="1086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72230" y="978197"/>
            <a:ext cx="863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BEAM GATE</a:t>
            </a:r>
            <a:endParaRPr lang="en-GB" sz="1000" dirty="0"/>
          </a:p>
        </p:txBody>
      </p:sp>
      <p:cxnSp>
        <p:nvCxnSpPr>
          <p:cNvPr id="36" name="Straight Arrow Connector 35"/>
          <p:cNvCxnSpPr>
            <a:stCxn id="28" idx="3"/>
          </p:cNvCxnSpPr>
          <p:nvPr/>
        </p:nvCxnSpPr>
        <p:spPr>
          <a:xfrm>
            <a:off x="8079288" y="1442642"/>
            <a:ext cx="506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8672129" y="1985970"/>
            <a:ext cx="1205838" cy="407095"/>
          </a:xfrm>
          <a:prstGeom prst="bentConnector3">
            <a:avLst>
              <a:gd name="adj1" fmla="val -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897815" y="2792438"/>
            <a:ext cx="1266093" cy="6330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Trigger latch</a:t>
            </a:r>
            <a:endParaRPr lang="en-GB" dirty="0"/>
          </a:p>
        </p:txBody>
      </p:sp>
      <p:cxnSp>
        <p:nvCxnSpPr>
          <p:cNvPr id="44" name="Elbow Connector 43"/>
          <p:cNvCxnSpPr/>
          <p:nvPr/>
        </p:nvCxnSpPr>
        <p:spPr>
          <a:xfrm rot="5400000" flipH="1" flipV="1">
            <a:off x="8042595" y="1935659"/>
            <a:ext cx="738894" cy="3422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21638" y="2476226"/>
            <a:ext cx="858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PPS TRIGGER</a:t>
            </a:r>
            <a:endParaRPr lang="en-GB" sz="1000" dirty="0"/>
          </a:p>
        </p:txBody>
      </p:sp>
      <p:sp>
        <p:nvSpPr>
          <p:cNvPr id="47" name="Rectangle 46"/>
          <p:cNvSpPr/>
          <p:nvPr/>
        </p:nvSpPr>
        <p:spPr>
          <a:xfrm>
            <a:off x="8583162" y="3970530"/>
            <a:ext cx="2101250" cy="143338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Trigger state machine</a:t>
            </a:r>
            <a:endParaRPr lang="en-GB" dirty="0"/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flipH="1">
            <a:off x="9633787" y="3425484"/>
            <a:ext cx="2582" cy="54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774500" y="3650566"/>
            <a:ext cx="3859287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64596" y="2230005"/>
            <a:ext cx="104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TRIG CLEAR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753636" y="4663432"/>
            <a:ext cx="104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TRIG CLEAR</a:t>
            </a:r>
            <a:endParaRPr lang="en-GB" sz="10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083991" y="5235879"/>
            <a:ext cx="7499172" cy="43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35" idx="1"/>
          </p:cNvCxnSpPr>
          <p:nvPr/>
        </p:nvCxnSpPr>
        <p:spPr>
          <a:xfrm rot="5400000" flipH="1" flipV="1">
            <a:off x="-38731" y="3475839"/>
            <a:ext cx="2926049" cy="68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8" idx="1"/>
          </p:cNvCxnSpPr>
          <p:nvPr/>
        </p:nvCxnSpPr>
        <p:spPr>
          <a:xfrm>
            <a:off x="1083991" y="4776533"/>
            <a:ext cx="669645" cy="1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85808" y="1490597"/>
            <a:ext cx="1286624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2891" y="1300927"/>
            <a:ext cx="104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Analogue in</a:t>
            </a:r>
            <a:endParaRPr lang="en-GB" sz="10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85808" y="1686378"/>
            <a:ext cx="1286624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2891" y="1496708"/>
            <a:ext cx="1296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Self-trig threshold</a:t>
            </a:r>
            <a:endParaRPr lang="en-GB" sz="10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85808" y="3924024"/>
            <a:ext cx="1286624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2891" y="3734354"/>
            <a:ext cx="104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Analogue in</a:t>
            </a:r>
            <a:endParaRPr lang="en-GB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85808" y="4119805"/>
            <a:ext cx="1286624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72891" y="3930135"/>
            <a:ext cx="1149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Self-trig threshold</a:t>
            </a:r>
            <a:endParaRPr lang="en-GB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057919" y="3805178"/>
            <a:ext cx="104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SELF-TRIG OUT</a:t>
            </a:r>
            <a:endParaRPr lang="en-GB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752622" y="5403915"/>
            <a:ext cx="4283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PSEC</a:t>
            </a:r>
            <a:r>
              <a:rPr lang="en-US" sz="1200" dirty="0" smtClean="0"/>
              <a:t> self-trig will latch whenever trigger signal is received, even if beam gate is low.</a:t>
            </a:r>
          </a:p>
          <a:p>
            <a:endParaRPr lang="en-US" sz="1200" dirty="0" smtClean="0"/>
          </a:p>
          <a:p>
            <a:r>
              <a:rPr lang="en-US" sz="1200" dirty="0" smtClean="0"/>
              <a:t>Trigger state machine will trigger on beam gate rising edge, causing the </a:t>
            </a:r>
            <a:r>
              <a:rPr lang="en-US" sz="1200" dirty="0" err="1" smtClean="0"/>
              <a:t>PSEC</a:t>
            </a:r>
            <a:r>
              <a:rPr lang="en-US" sz="1200" dirty="0" smtClean="0"/>
              <a:t> trigger latches to be cleared.</a:t>
            </a:r>
            <a:endParaRPr lang="en-US" sz="1200" dirty="0"/>
          </a:p>
          <a:p>
            <a:endParaRPr lang="en-GB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657601" y="350510"/>
            <a:ext cx="316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Original</a:t>
            </a:r>
            <a:r>
              <a:rPr lang="en-US" sz="1600" dirty="0" smtClean="0"/>
              <a:t> </a:t>
            </a:r>
            <a:r>
              <a:rPr lang="en-US" sz="1600" dirty="0" smtClean="0"/>
              <a:t>Trigger Arrangement: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4818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2433" y="1215025"/>
            <a:ext cx="2217107" cy="126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PSEC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(trigger channel)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72433" y="3644525"/>
            <a:ext cx="2217107" cy="126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PSEC</a:t>
            </a:r>
            <a:r>
              <a:rPr lang="en-US" dirty="0" smtClean="0"/>
              <a:t> 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signal channel)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240216" y="814006"/>
            <a:ext cx="5862181" cy="4897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897660" y="44467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FPGA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89539" y="1565752"/>
            <a:ext cx="3244242" cy="1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3653797" y="2540324"/>
            <a:ext cx="2448841" cy="1777354"/>
          </a:xfrm>
          <a:prstGeom prst="bentConnector3">
            <a:avLst>
              <a:gd name="adj1" fmla="val 99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961357" y="2204581"/>
            <a:ext cx="1813143" cy="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6958" y="1442642"/>
            <a:ext cx="104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SELF-TRIG OUT</a:t>
            </a:r>
            <a:endParaRPr lang="en-GB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1" y="2079271"/>
            <a:ext cx="104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EXT TRIG IN</a:t>
            </a:r>
            <a:endParaRPr lang="en-GB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194140" y="4530312"/>
            <a:ext cx="104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EXT TRIG IN</a:t>
            </a:r>
            <a:endParaRPr lang="en-GB" sz="1000" dirty="0"/>
          </a:p>
        </p:txBody>
      </p:sp>
      <p:sp>
        <p:nvSpPr>
          <p:cNvPr id="28" name="Flowchart: Delay 27"/>
          <p:cNvSpPr/>
          <p:nvPr/>
        </p:nvSpPr>
        <p:spPr>
          <a:xfrm>
            <a:off x="7233781" y="1101308"/>
            <a:ext cx="845507" cy="682668"/>
          </a:xfrm>
          <a:prstGeom prst="flowChartDela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Stored Data 28"/>
          <p:cNvSpPr/>
          <p:nvPr/>
        </p:nvSpPr>
        <p:spPr>
          <a:xfrm rot="10800000">
            <a:off x="8486383" y="1325608"/>
            <a:ext cx="585118" cy="521981"/>
          </a:xfrm>
          <a:prstGeom prst="flowChartOnlineStorag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47582" y="1215025"/>
            <a:ext cx="1086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72230" y="978197"/>
            <a:ext cx="863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BEAM GATE</a:t>
            </a:r>
            <a:endParaRPr lang="en-GB" sz="1000" dirty="0"/>
          </a:p>
        </p:txBody>
      </p:sp>
      <p:cxnSp>
        <p:nvCxnSpPr>
          <p:cNvPr id="36" name="Straight Arrow Connector 35"/>
          <p:cNvCxnSpPr>
            <a:stCxn id="28" idx="3"/>
          </p:cNvCxnSpPr>
          <p:nvPr/>
        </p:nvCxnSpPr>
        <p:spPr>
          <a:xfrm>
            <a:off x="8079288" y="1442642"/>
            <a:ext cx="506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8672129" y="1985970"/>
            <a:ext cx="1205838" cy="407095"/>
          </a:xfrm>
          <a:prstGeom prst="bentConnector3">
            <a:avLst>
              <a:gd name="adj1" fmla="val -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897815" y="2792438"/>
            <a:ext cx="1266093" cy="6330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Trigger latch</a:t>
            </a:r>
            <a:endParaRPr lang="en-GB" dirty="0"/>
          </a:p>
        </p:txBody>
      </p:sp>
      <p:cxnSp>
        <p:nvCxnSpPr>
          <p:cNvPr id="44" name="Elbow Connector 43"/>
          <p:cNvCxnSpPr/>
          <p:nvPr/>
        </p:nvCxnSpPr>
        <p:spPr>
          <a:xfrm rot="5400000" flipH="1" flipV="1">
            <a:off x="8042595" y="1935659"/>
            <a:ext cx="738894" cy="3422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21638" y="2476226"/>
            <a:ext cx="858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PPS TRIGGER</a:t>
            </a:r>
            <a:endParaRPr lang="en-GB" sz="1000" dirty="0"/>
          </a:p>
        </p:txBody>
      </p:sp>
      <p:sp>
        <p:nvSpPr>
          <p:cNvPr id="47" name="Rectangle 46"/>
          <p:cNvSpPr/>
          <p:nvPr/>
        </p:nvSpPr>
        <p:spPr>
          <a:xfrm>
            <a:off x="8935734" y="3970530"/>
            <a:ext cx="1435486" cy="16073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Trigger state machine</a:t>
            </a:r>
            <a:endParaRPr lang="en-GB" dirty="0"/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flipH="1">
            <a:off x="9633787" y="3425484"/>
            <a:ext cx="2582" cy="54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64596" y="2230005"/>
            <a:ext cx="104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TRIG CLEAR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753636" y="4663432"/>
            <a:ext cx="104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TRIG CLEAR</a:t>
            </a:r>
            <a:endParaRPr lang="en-GB" sz="1000" dirty="0"/>
          </a:p>
        </p:txBody>
      </p:sp>
      <p:cxnSp>
        <p:nvCxnSpPr>
          <p:cNvPr id="22" name="Straight Connector 21"/>
          <p:cNvCxnSpPr>
            <a:stCxn id="50" idx="1"/>
          </p:cNvCxnSpPr>
          <p:nvPr/>
        </p:nvCxnSpPr>
        <p:spPr>
          <a:xfrm flipH="1" flipV="1">
            <a:off x="1083991" y="5226894"/>
            <a:ext cx="4771032" cy="1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35" idx="1"/>
          </p:cNvCxnSpPr>
          <p:nvPr/>
        </p:nvCxnSpPr>
        <p:spPr>
          <a:xfrm rot="5400000" flipH="1" flipV="1">
            <a:off x="-11031" y="3451268"/>
            <a:ext cx="2873778" cy="677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8" idx="1"/>
          </p:cNvCxnSpPr>
          <p:nvPr/>
        </p:nvCxnSpPr>
        <p:spPr>
          <a:xfrm>
            <a:off x="1083991" y="4776533"/>
            <a:ext cx="669645" cy="1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85808" y="1490597"/>
            <a:ext cx="1286624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2891" y="1300927"/>
            <a:ext cx="104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Analogue in</a:t>
            </a:r>
            <a:endParaRPr lang="en-GB" sz="10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85808" y="1686378"/>
            <a:ext cx="1286624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2891" y="1496708"/>
            <a:ext cx="1296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Self-trig threshold</a:t>
            </a:r>
            <a:endParaRPr lang="en-GB" sz="10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85808" y="3924024"/>
            <a:ext cx="1286624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2891" y="3734354"/>
            <a:ext cx="104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Analogue in</a:t>
            </a:r>
            <a:endParaRPr lang="en-GB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85808" y="4119805"/>
            <a:ext cx="1286624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72891" y="3930135"/>
            <a:ext cx="1149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Self-trig threshold</a:t>
            </a:r>
            <a:endParaRPr lang="en-GB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057919" y="3805178"/>
            <a:ext cx="104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SELF-TRIG OUT</a:t>
            </a:r>
            <a:endParaRPr lang="en-GB" sz="10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766895" y="1578187"/>
            <a:ext cx="0" cy="62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2622" y="5403915"/>
            <a:ext cx="4283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PSEC</a:t>
            </a:r>
            <a:r>
              <a:rPr lang="en-US" sz="1200" dirty="0" smtClean="0"/>
              <a:t> self-trig will latch whenever trigger signal is received, even if beam gate is low.</a:t>
            </a:r>
          </a:p>
          <a:p>
            <a:endParaRPr lang="en-US" sz="1200" dirty="0" smtClean="0"/>
          </a:p>
          <a:p>
            <a:r>
              <a:rPr lang="en-US" sz="1200" dirty="0" smtClean="0"/>
              <a:t>Trigger state machine will trigger on beam gate rising edge, causing the </a:t>
            </a:r>
            <a:r>
              <a:rPr lang="en-US" sz="1200" dirty="0" err="1" smtClean="0"/>
              <a:t>PSEC</a:t>
            </a:r>
            <a:r>
              <a:rPr lang="en-US" sz="1200" dirty="0" smtClean="0"/>
              <a:t> trigger latches to be cleared.</a:t>
            </a:r>
            <a:endParaRPr lang="en-US" sz="1200" dirty="0"/>
          </a:p>
          <a:p>
            <a:endParaRPr lang="en-GB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908239" y="2792437"/>
            <a:ext cx="1978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State machine needs to reset self-trig before waiting for a trigger.</a:t>
            </a:r>
          </a:p>
          <a:p>
            <a:endParaRPr lang="en-US" sz="900" dirty="0"/>
          </a:p>
          <a:p>
            <a:r>
              <a:rPr lang="en-US" sz="900" dirty="0" smtClean="0"/>
              <a:t>Needs to check that self-trig is actually low before starting trigger detect.</a:t>
            </a:r>
          </a:p>
          <a:p>
            <a:endParaRPr lang="en-US" sz="900" dirty="0"/>
          </a:p>
          <a:p>
            <a:r>
              <a:rPr lang="en-US" sz="900" dirty="0" err="1" smtClean="0"/>
              <a:t>FPGA</a:t>
            </a:r>
            <a:r>
              <a:rPr lang="en-US" sz="900" dirty="0" smtClean="0"/>
              <a:t> Trigger latch is still required to detect </a:t>
            </a:r>
            <a:r>
              <a:rPr lang="en-US" sz="900" dirty="0" err="1" smtClean="0"/>
              <a:t>pps</a:t>
            </a:r>
            <a:r>
              <a:rPr lang="en-US" sz="900" dirty="0" smtClean="0"/>
              <a:t> edges.</a:t>
            </a:r>
          </a:p>
          <a:p>
            <a:endParaRPr lang="en-US" sz="900" dirty="0"/>
          </a:p>
          <a:p>
            <a:endParaRPr lang="en-GB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3657601" y="350510"/>
            <a:ext cx="316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New</a:t>
            </a:r>
            <a:r>
              <a:rPr lang="en-US" sz="1600" dirty="0" smtClean="0"/>
              <a:t> </a:t>
            </a:r>
            <a:r>
              <a:rPr lang="en-US" sz="1600" dirty="0" smtClean="0"/>
              <a:t>Trigger Arrangement:</a:t>
            </a:r>
            <a:endParaRPr lang="en-GB" sz="1600" dirty="0"/>
          </a:p>
        </p:txBody>
      </p:sp>
      <p:sp>
        <p:nvSpPr>
          <p:cNvPr id="50" name="Flowchart: Stored Data 49"/>
          <p:cNvSpPr/>
          <p:nvPr/>
        </p:nvSpPr>
        <p:spPr>
          <a:xfrm>
            <a:off x="5855023" y="4978516"/>
            <a:ext cx="585118" cy="521981"/>
          </a:xfrm>
          <a:prstGeom prst="flowChartOnlineStorag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361284" y="5352757"/>
            <a:ext cx="2574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4653296" y="2935578"/>
            <a:ext cx="3896782" cy="474467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 rot="10800000">
            <a:off x="6599770" y="4375356"/>
            <a:ext cx="478301" cy="4167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6790871" y="4781538"/>
            <a:ext cx="104729" cy="12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6792713" y="4944972"/>
            <a:ext cx="863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BEAM GATE</a:t>
            </a:r>
            <a:endParaRPr lang="en-GB" sz="10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893759" y="4987688"/>
            <a:ext cx="647626" cy="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165737" y="4440596"/>
            <a:ext cx="18648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PSEC</a:t>
            </a:r>
            <a:r>
              <a:rPr lang="en-US" sz="900" dirty="0" smtClean="0"/>
              <a:t> self-trig output is held in </a:t>
            </a:r>
          </a:p>
          <a:p>
            <a:r>
              <a:rPr lang="en-US" sz="900" dirty="0" smtClean="0"/>
              <a:t>reset while beam gate is low</a:t>
            </a:r>
            <a:endParaRPr lang="en-US" sz="900" dirty="0"/>
          </a:p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27543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3457" y="814006"/>
            <a:ext cx="9259867" cy="5854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473940" y="382151"/>
            <a:ext cx="649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FPGA</a:t>
            </a:r>
            <a:r>
              <a:rPr lang="en-US" dirty="0" smtClean="0"/>
              <a:t>: </a:t>
            </a:r>
            <a:r>
              <a:rPr lang="en-US" dirty="0" err="1" smtClean="0"/>
              <a:t>Demultiplexing</a:t>
            </a:r>
            <a:r>
              <a:rPr lang="en-US" dirty="0" smtClean="0"/>
              <a:t> and processing of Beam Gate and PPS signals</a:t>
            </a:r>
            <a:endParaRPr lang="en-GB" dirty="0"/>
          </a:p>
        </p:txBody>
      </p:sp>
      <p:sp>
        <p:nvSpPr>
          <p:cNvPr id="28" name="Flowchart: Delay 27"/>
          <p:cNvSpPr/>
          <p:nvPr/>
        </p:nvSpPr>
        <p:spPr>
          <a:xfrm>
            <a:off x="7233781" y="1101308"/>
            <a:ext cx="845507" cy="682668"/>
          </a:xfrm>
          <a:prstGeom prst="flowChartDela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Stored Data 28"/>
          <p:cNvSpPr/>
          <p:nvPr/>
        </p:nvSpPr>
        <p:spPr>
          <a:xfrm rot="10800000">
            <a:off x="8486383" y="1325608"/>
            <a:ext cx="585118" cy="521981"/>
          </a:xfrm>
          <a:prstGeom prst="flowChartOnlineStorag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87819" y="1634647"/>
            <a:ext cx="2017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1014" y="1138771"/>
            <a:ext cx="1261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BEAM GATE / PPS (Multiplexed)</a:t>
            </a:r>
            <a:endParaRPr lang="en-GB" sz="1000" dirty="0"/>
          </a:p>
        </p:txBody>
      </p:sp>
      <p:cxnSp>
        <p:nvCxnSpPr>
          <p:cNvPr id="36" name="Straight Arrow Connector 35"/>
          <p:cNvCxnSpPr>
            <a:stCxn id="28" idx="3"/>
          </p:cNvCxnSpPr>
          <p:nvPr/>
        </p:nvCxnSpPr>
        <p:spPr>
          <a:xfrm>
            <a:off x="8079288" y="1442642"/>
            <a:ext cx="506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8672129" y="1985970"/>
            <a:ext cx="1205838" cy="407095"/>
          </a:xfrm>
          <a:prstGeom prst="bentConnector3">
            <a:avLst>
              <a:gd name="adj1" fmla="val -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897815" y="2792438"/>
            <a:ext cx="1266093" cy="6330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Trigger latch</a:t>
            </a:r>
            <a:endParaRPr lang="en-GB" dirty="0"/>
          </a:p>
        </p:txBody>
      </p:sp>
      <p:cxnSp>
        <p:nvCxnSpPr>
          <p:cNvPr id="44" name="Elbow Connector 43"/>
          <p:cNvCxnSpPr/>
          <p:nvPr/>
        </p:nvCxnSpPr>
        <p:spPr>
          <a:xfrm rot="5400000" flipH="1" flipV="1">
            <a:off x="8000303" y="1977954"/>
            <a:ext cx="823479" cy="342237"/>
          </a:xfrm>
          <a:prstGeom prst="bentConnector3">
            <a:avLst>
              <a:gd name="adj1" fmla="val 100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12233" y="2329486"/>
            <a:ext cx="858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PPS TRIGGER</a:t>
            </a:r>
            <a:endParaRPr lang="en-GB" sz="1000" dirty="0"/>
          </a:p>
        </p:txBody>
      </p:sp>
      <p:sp>
        <p:nvSpPr>
          <p:cNvPr id="47" name="Rectangle 46"/>
          <p:cNvSpPr/>
          <p:nvPr/>
        </p:nvSpPr>
        <p:spPr>
          <a:xfrm>
            <a:off x="8583162" y="3970530"/>
            <a:ext cx="2101250" cy="8003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Trigger state machine</a:t>
            </a:r>
            <a:endParaRPr lang="en-GB" dirty="0"/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flipH="1">
            <a:off x="9633787" y="3425484"/>
            <a:ext cx="2582" cy="54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05622" y="1138771"/>
            <a:ext cx="1747381" cy="7965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Beamgate</a:t>
            </a:r>
            <a:r>
              <a:rPr lang="en-US" sz="1400" dirty="0" smtClean="0"/>
              <a:t> </a:t>
            </a:r>
            <a:r>
              <a:rPr lang="en-US" sz="1400" dirty="0" err="1" smtClean="0"/>
              <a:t>demultiplexer</a:t>
            </a:r>
            <a:endParaRPr lang="en-US" sz="1400" dirty="0" smtClean="0"/>
          </a:p>
          <a:p>
            <a:pPr algn="ctr"/>
            <a:r>
              <a:rPr lang="en-US" sz="1200" dirty="0" smtClean="0"/>
              <a:t>(remove small pulses, these are </a:t>
            </a:r>
            <a:r>
              <a:rPr lang="en-US" sz="1200" dirty="0" err="1" smtClean="0"/>
              <a:t>pps</a:t>
            </a:r>
            <a:r>
              <a:rPr lang="en-US" sz="1200" dirty="0" smtClean="0"/>
              <a:t>)</a:t>
            </a:r>
            <a:endParaRPr lang="en-GB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53003" y="1265129"/>
            <a:ext cx="2799812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01963" y="1049241"/>
            <a:ext cx="124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Beam gate narrow</a:t>
            </a:r>
            <a:endParaRPr lang="en-GB" sz="1000" dirty="0"/>
          </a:p>
        </p:txBody>
      </p:sp>
      <p:sp>
        <p:nvSpPr>
          <p:cNvPr id="51" name="Flowchart: Delay 50"/>
          <p:cNvSpPr/>
          <p:nvPr/>
        </p:nvSpPr>
        <p:spPr>
          <a:xfrm>
            <a:off x="5501456" y="2219477"/>
            <a:ext cx="845507" cy="682668"/>
          </a:xfrm>
          <a:prstGeom prst="flowChartDela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>
            <a:stCxn id="51" idx="3"/>
          </p:cNvCxnSpPr>
          <p:nvPr/>
        </p:nvCxnSpPr>
        <p:spPr>
          <a:xfrm>
            <a:off x="6346963" y="2560811"/>
            <a:ext cx="1893961" cy="14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2323578" y="1634647"/>
            <a:ext cx="3177878" cy="1157790"/>
          </a:xfrm>
          <a:prstGeom prst="bentConnector3">
            <a:avLst>
              <a:gd name="adj1" fmla="val -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4453003" y="1783976"/>
            <a:ext cx="1048453" cy="608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24980" y="1552050"/>
            <a:ext cx="113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Beam gate</a:t>
            </a:r>
            <a:endParaRPr lang="en-GB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964120" y="3014111"/>
            <a:ext cx="30814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‘Beam gate narrow’ is a slightly smaller version of beam gate that fits inside the beam gate window. It is smaller by 1 clock @</a:t>
            </a:r>
            <a:r>
              <a:rPr lang="en-US" sz="1000" dirty="0" err="1" smtClean="0"/>
              <a:t>160MHz</a:t>
            </a:r>
            <a:r>
              <a:rPr lang="en-US" sz="1000" dirty="0" smtClean="0"/>
              <a:t> at each end.</a:t>
            </a:r>
          </a:p>
          <a:p>
            <a:endParaRPr lang="en-US" sz="1000" dirty="0"/>
          </a:p>
          <a:p>
            <a:r>
              <a:rPr lang="en-US" sz="1000" dirty="0" smtClean="0"/>
              <a:t>The reason for this is that we are dealing with asynchronous signals at this stage and unpredictable </a:t>
            </a:r>
            <a:r>
              <a:rPr lang="en-US" sz="1000" dirty="0" err="1" smtClean="0"/>
              <a:t>behaviour</a:t>
            </a:r>
            <a:r>
              <a:rPr lang="en-US" sz="1000" dirty="0" smtClean="0"/>
              <a:t> can occur if two signals change at the same time.</a:t>
            </a:r>
            <a:endParaRPr lang="en-GB" sz="10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181595" y="1634647"/>
            <a:ext cx="108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73955" y="1395670"/>
            <a:ext cx="1090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trigger</a:t>
            </a:r>
            <a:endParaRPr lang="en-GB" sz="1000" dirty="0"/>
          </a:p>
        </p:txBody>
      </p:sp>
      <p:sp>
        <p:nvSpPr>
          <p:cNvPr id="69" name="Oval 68"/>
          <p:cNvSpPr/>
          <p:nvPr/>
        </p:nvSpPr>
        <p:spPr>
          <a:xfrm>
            <a:off x="5370752" y="2325460"/>
            <a:ext cx="131522" cy="115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Elbow Connector 70"/>
          <p:cNvCxnSpPr/>
          <p:nvPr/>
        </p:nvCxnSpPr>
        <p:spPr>
          <a:xfrm flipV="1">
            <a:off x="2536521" y="4296427"/>
            <a:ext cx="1277654" cy="299016"/>
          </a:xfrm>
          <a:prstGeom prst="bentConnector3">
            <a:avLst>
              <a:gd name="adj1" fmla="val 3788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0800000">
            <a:off x="3814175" y="4296429"/>
            <a:ext cx="1231348" cy="309470"/>
          </a:xfrm>
          <a:prstGeom prst="bentConnector3">
            <a:avLst>
              <a:gd name="adj1" fmla="val 3343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161076" y="4294820"/>
            <a:ext cx="124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Beam gate </a:t>
            </a:r>
            <a:endParaRPr lang="en-GB" sz="1000" dirty="0"/>
          </a:p>
        </p:txBody>
      </p:sp>
      <p:cxnSp>
        <p:nvCxnSpPr>
          <p:cNvPr id="78" name="Elbow Connector 77"/>
          <p:cNvCxnSpPr/>
          <p:nvPr/>
        </p:nvCxnSpPr>
        <p:spPr>
          <a:xfrm flipV="1">
            <a:off x="2559675" y="4859546"/>
            <a:ext cx="1277654" cy="29901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10800000">
            <a:off x="3837329" y="4859548"/>
            <a:ext cx="1231348" cy="30947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184230" y="4857939"/>
            <a:ext cx="124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Beam gate narrow</a:t>
            </a:r>
            <a:endParaRPr lang="en-GB" sz="1000" dirty="0"/>
          </a:p>
        </p:txBody>
      </p:sp>
      <p:cxnSp>
        <p:nvCxnSpPr>
          <p:cNvPr id="81" name="Elbow Connector 80"/>
          <p:cNvCxnSpPr/>
          <p:nvPr/>
        </p:nvCxnSpPr>
        <p:spPr>
          <a:xfrm>
            <a:off x="2536521" y="5411161"/>
            <a:ext cx="1313709" cy="319928"/>
          </a:xfrm>
          <a:prstGeom prst="bentConnector3">
            <a:avLst>
              <a:gd name="adj1" fmla="val 3822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0800000" flipV="1">
            <a:off x="3837329" y="5420007"/>
            <a:ext cx="1274425" cy="311081"/>
          </a:xfrm>
          <a:prstGeom prst="bentConnector3">
            <a:avLst>
              <a:gd name="adj1" fmla="val 3841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97132" y="5420009"/>
            <a:ext cx="1942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 beam gate (= </a:t>
            </a:r>
            <a:r>
              <a:rPr lang="en-US" sz="1000" dirty="0" err="1" smtClean="0"/>
              <a:t>pps</a:t>
            </a:r>
            <a:r>
              <a:rPr lang="en-US" sz="1000" dirty="0" smtClean="0"/>
              <a:t> gate)</a:t>
            </a:r>
            <a:endParaRPr lang="en-GB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2189200" y="5889843"/>
            <a:ext cx="4570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idea is to guarantee that the two AND gates (and hence the two gated signals) are never on at the same time.</a:t>
            </a:r>
          </a:p>
          <a:p>
            <a:r>
              <a:rPr lang="en-US" sz="1000" dirty="0" smtClean="0"/>
              <a:t>‘Beam gate narrow’ (signal trigger gate) will never be high at the same time as ‘not beam gate’ (</a:t>
            </a:r>
            <a:r>
              <a:rPr lang="en-US" sz="1000" dirty="0" err="1" smtClean="0"/>
              <a:t>pps</a:t>
            </a:r>
            <a:r>
              <a:rPr lang="en-US" sz="1000" dirty="0" smtClean="0"/>
              <a:t> trigger gate)</a:t>
            </a:r>
            <a:endParaRPr lang="en-GB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7082548" y="5013102"/>
            <a:ext cx="37975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</a:t>
            </a:r>
          </a:p>
          <a:p>
            <a:r>
              <a:rPr lang="en-US" sz="1000" dirty="0" smtClean="0"/>
              <a:t>It is up to the sending end (ACC) to make sure that beam gate does not coincide with </a:t>
            </a:r>
            <a:r>
              <a:rPr lang="en-US" sz="1000" dirty="0" err="1" smtClean="0"/>
              <a:t>pps</a:t>
            </a:r>
            <a:r>
              <a:rPr lang="en-US" sz="1000" dirty="0" smtClean="0"/>
              <a:t>. Although the </a:t>
            </a:r>
            <a:r>
              <a:rPr lang="en-US" sz="1000" dirty="0" err="1" smtClean="0"/>
              <a:t>pps</a:t>
            </a:r>
            <a:r>
              <a:rPr lang="en-US" sz="1000" dirty="0" smtClean="0"/>
              <a:t> pulse is very small (25 to </a:t>
            </a:r>
            <a:r>
              <a:rPr lang="en-US" sz="1000" dirty="0" err="1" smtClean="0"/>
              <a:t>50ns</a:t>
            </a:r>
            <a:r>
              <a:rPr lang="en-US" sz="1000" dirty="0" smtClean="0"/>
              <a:t>), the rising edge must generate the trigger signal (and hence timestamp), and not another part of the pulse. If the </a:t>
            </a:r>
            <a:r>
              <a:rPr lang="en-US" sz="1000" dirty="0" err="1" smtClean="0"/>
              <a:t>pps</a:t>
            </a:r>
            <a:r>
              <a:rPr lang="en-US" sz="1000" dirty="0" smtClean="0"/>
              <a:t> gate is turned on during the </a:t>
            </a:r>
            <a:r>
              <a:rPr lang="en-US" sz="1000" dirty="0" err="1" smtClean="0"/>
              <a:t>pps</a:t>
            </a:r>
            <a:r>
              <a:rPr lang="en-US" sz="1000" dirty="0" smtClean="0"/>
              <a:t> pulse this would cause an erroneous timestamp. Only the rising edge must be timestamped.</a:t>
            </a:r>
            <a:endParaRPr lang="en-GB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154770" y="1851679"/>
            <a:ext cx="159671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Note: </a:t>
            </a:r>
          </a:p>
          <a:p>
            <a:r>
              <a:rPr lang="en-US" sz="900" dirty="0" smtClean="0"/>
              <a:t>Beam gate and </a:t>
            </a:r>
            <a:r>
              <a:rPr lang="en-US" sz="900" dirty="0" err="1" smtClean="0"/>
              <a:t>pps</a:t>
            </a:r>
            <a:r>
              <a:rPr lang="en-US" sz="900" dirty="0" smtClean="0"/>
              <a:t> signals have been multiplexed onto a single line because there are not enough spare signal lines for both.</a:t>
            </a:r>
          </a:p>
          <a:p>
            <a:endParaRPr lang="en-US" sz="900" dirty="0"/>
          </a:p>
          <a:p>
            <a:r>
              <a:rPr lang="en-US" sz="900" dirty="0" smtClean="0"/>
              <a:t>Beam gate is not as timing critical as </a:t>
            </a:r>
            <a:r>
              <a:rPr lang="en-US" sz="900" dirty="0" err="1" smtClean="0"/>
              <a:t>pps</a:t>
            </a:r>
            <a:r>
              <a:rPr lang="en-US" sz="900" dirty="0" smtClean="0"/>
              <a:t>. It is a window that should enable signal triggers when high.</a:t>
            </a:r>
          </a:p>
          <a:p>
            <a:endParaRPr lang="en-US" sz="900" dirty="0"/>
          </a:p>
          <a:p>
            <a:r>
              <a:rPr lang="en-US" sz="900" dirty="0" smtClean="0"/>
              <a:t>With </a:t>
            </a:r>
            <a:r>
              <a:rPr lang="en-US" sz="900" dirty="0" err="1" smtClean="0"/>
              <a:t>pps</a:t>
            </a:r>
            <a:r>
              <a:rPr lang="en-US" sz="900" dirty="0" smtClean="0"/>
              <a:t> only the rising edge is important and the pulse width is deliberately made small so as to distinguish it from beam gate.</a:t>
            </a:r>
          </a:p>
          <a:p>
            <a:endParaRPr lang="en-US" sz="900" dirty="0"/>
          </a:p>
          <a:p>
            <a:r>
              <a:rPr lang="en-US" sz="900" dirty="0" smtClean="0"/>
              <a:t>Beam gate will always be &gt; </a:t>
            </a:r>
            <a:r>
              <a:rPr lang="en-US" sz="900" dirty="0" err="1" smtClean="0"/>
              <a:t>100ns</a:t>
            </a:r>
            <a:r>
              <a:rPr lang="en-US" sz="900" dirty="0" smtClean="0"/>
              <a:t>.</a:t>
            </a:r>
          </a:p>
          <a:p>
            <a:endParaRPr 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2646215" y="2037157"/>
            <a:ext cx="2024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Note that the beam gate output will be delayed by at least 4 clocks @ </a:t>
            </a:r>
            <a:r>
              <a:rPr lang="en-US" sz="800" i="1" dirty="0" err="1" smtClean="0"/>
              <a:t>40MHz</a:t>
            </a:r>
            <a:r>
              <a:rPr lang="en-US" sz="800" i="1" dirty="0" smtClean="0"/>
              <a:t> from the input, due to the time taken to detect the pulse width.</a:t>
            </a:r>
            <a:endParaRPr lang="en-GB" sz="800" i="1" dirty="0"/>
          </a:p>
        </p:txBody>
      </p:sp>
    </p:spTree>
    <p:extLst>
      <p:ext uri="{BB962C8B-B14F-4D97-AF65-F5344CB8AC3E}">
        <p14:creationId xmlns:p14="http://schemas.microsoft.com/office/powerpoint/2010/main" val="218440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Key points for the modified firmware: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4659"/>
            <a:ext cx="870121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The </a:t>
            </a:r>
            <a:r>
              <a:rPr lang="en-US" sz="1400" dirty="0" err="1" smtClean="0"/>
              <a:t>FPGA</a:t>
            </a:r>
            <a:r>
              <a:rPr lang="en-US" sz="1400" dirty="0" smtClean="0"/>
              <a:t> trigger latch will be kept in the firmware because although the </a:t>
            </a:r>
            <a:r>
              <a:rPr lang="en-US" sz="1400" dirty="0" err="1" smtClean="0"/>
              <a:t>psec</a:t>
            </a:r>
            <a:r>
              <a:rPr lang="en-US" sz="1400" dirty="0" smtClean="0"/>
              <a:t> has a built-in latch, the </a:t>
            </a:r>
            <a:r>
              <a:rPr lang="en-US" sz="1400" dirty="0" err="1" smtClean="0"/>
              <a:t>fpga</a:t>
            </a:r>
            <a:r>
              <a:rPr lang="en-US" sz="1400" dirty="0" smtClean="0"/>
              <a:t> needs a latch for the </a:t>
            </a:r>
            <a:r>
              <a:rPr lang="en-US" sz="1400" dirty="0" err="1" smtClean="0"/>
              <a:t>pps</a:t>
            </a:r>
            <a:r>
              <a:rPr lang="en-US" sz="1400" dirty="0" smtClean="0"/>
              <a:t> trigger pulse. </a:t>
            </a:r>
          </a:p>
          <a:p>
            <a:endParaRPr lang="en-US" sz="1400" dirty="0"/>
          </a:p>
          <a:p>
            <a:r>
              <a:rPr lang="en-US" sz="1400" dirty="0" smtClean="0"/>
              <a:t>2. The </a:t>
            </a:r>
            <a:r>
              <a:rPr lang="en-US" sz="1400" dirty="0" err="1" smtClean="0"/>
              <a:t>FPGA</a:t>
            </a:r>
            <a:r>
              <a:rPr lang="en-US" sz="1400" dirty="0" smtClean="0"/>
              <a:t> trigger latch ‘clear’ signal must be released before </a:t>
            </a:r>
            <a:r>
              <a:rPr lang="en-US" sz="1400" dirty="0" err="1" smtClean="0"/>
              <a:t>PSEC</a:t>
            </a:r>
            <a:r>
              <a:rPr lang="en-US" sz="1400" dirty="0" smtClean="0"/>
              <a:t> self-trigger clear is released. If not, the </a:t>
            </a:r>
            <a:r>
              <a:rPr lang="en-US" sz="1400" dirty="0" err="1" smtClean="0"/>
              <a:t>psec</a:t>
            </a:r>
            <a:r>
              <a:rPr lang="en-US" sz="1400" dirty="0" smtClean="0"/>
              <a:t> could latch high and then the </a:t>
            </a:r>
            <a:r>
              <a:rPr lang="en-US" sz="1400" dirty="0" err="1" smtClean="0"/>
              <a:t>fpga</a:t>
            </a:r>
            <a:r>
              <a:rPr lang="en-US" sz="1400" dirty="0" smtClean="0"/>
              <a:t> latch is cleared, in which case the </a:t>
            </a:r>
            <a:r>
              <a:rPr lang="en-US" sz="1400" dirty="0" err="1" smtClean="0"/>
              <a:t>fpga</a:t>
            </a:r>
            <a:r>
              <a:rPr lang="en-US" sz="1400" dirty="0" smtClean="0"/>
              <a:t> latch could miss the rising edge on </a:t>
            </a:r>
            <a:r>
              <a:rPr lang="en-US" sz="1400" dirty="0" err="1" smtClean="0"/>
              <a:t>PSEC</a:t>
            </a:r>
            <a:r>
              <a:rPr lang="en-US" sz="1400" dirty="0" smtClean="0"/>
              <a:t> </a:t>
            </a:r>
            <a:r>
              <a:rPr lang="en-US" sz="1400" dirty="0" smtClean="0"/>
              <a:t>self-trigger and it would be waiting for a rising edge on a signal that is already high.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3. The </a:t>
            </a:r>
            <a:r>
              <a:rPr lang="en-US" sz="1400" dirty="0" err="1" smtClean="0"/>
              <a:t>psec</a:t>
            </a:r>
            <a:r>
              <a:rPr lang="en-US" sz="1400" dirty="0" smtClean="0"/>
              <a:t> must be allowed to run for at least one system clock cycle after coming out of reset, before a self-trig signal can be allowed to latch the psec. Otherwise there may be samples that are left over from a previous run because not enough time has elapsed to overwrite all of the sample cells. To achieve this a signal will be used that is a version of </a:t>
            </a:r>
            <a:r>
              <a:rPr lang="en-US" sz="1400" dirty="0" err="1" smtClean="0"/>
              <a:t>beamgate</a:t>
            </a:r>
            <a:r>
              <a:rPr lang="en-US" sz="1400" dirty="0" smtClean="0"/>
              <a:t> delayed by a couple of cycles, and if this signal is not high when the state machine is triggered the event will be discarded.</a:t>
            </a:r>
          </a:p>
          <a:p>
            <a:endParaRPr lang="en-US" sz="1400" dirty="0"/>
          </a:p>
          <a:p>
            <a:r>
              <a:rPr lang="en-US" sz="1400" dirty="0" smtClean="0"/>
              <a:t>4. Point 3 above can actually be ignored and does not require any changes, because when </a:t>
            </a:r>
            <a:r>
              <a:rPr lang="en-US" sz="1400" dirty="0" err="1" smtClean="0"/>
              <a:t>beamgate</a:t>
            </a:r>
            <a:r>
              <a:rPr lang="en-US" sz="1400" dirty="0" smtClean="0"/>
              <a:t> rises it will cause the state machine to trigger in any case </a:t>
            </a:r>
            <a:r>
              <a:rPr lang="en-US" sz="1400" dirty="0" smtClean="0"/>
              <a:t>via the </a:t>
            </a:r>
            <a:r>
              <a:rPr lang="en-US" sz="1400" dirty="0" err="1" smtClean="0"/>
              <a:t>pps</a:t>
            </a:r>
            <a:r>
              <a:rPr lang="en-US" sz="1400" dirty="0" smtClean="0"/>
              <a:t> trigger </a:t>
            </a:r>
            <a:r>
              <a:rPr lang="en-US" sz="1400" smtClean="0"/>
              <a:t>signal (false </a:t>
            </a:r>
            <a:r>
              <a:rPr lang="en-US" sz="1400" dirty="0" smtClean="0"/>
              <a:t>trigger). So real signal triggers will only start to happen a few clocks after </a:t>
            </a:r>
            <a:r>
              <a:rPr lang="en-US" sz="1400" dirty="0" err="1" smtClean="0"/>
              <a:t>beamgate</a:t>
            </a:r>
            <a:r>
              <a:rPr lang="en-US" sz="1400" dirty="0" smtClean="0"/>
              <a:t> rises, once the false trigger of the rising </a:t>
            </a:r>
            <a:r>
              <a:rPr lang="en-US" sz="1400" dirty="0" err="1" smtClean="0"/>
              <a:t>beamgate</a:t>
            </a:r>
            <a:r>
              <a:rPr lang="en-US" sz="1400" dirty="0" smtClean="0"/>
              <a:t> has been processed and discarded.</a:t>
            </a:r>
          </a:p>
          <a:p>
            <a:endParaRPr lang="en-US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5279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Key points for the modified firmware: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Greenshields, David</dc:creator>
  <cp:lastModifiedBy>Greenshields, David</cp:lastModifiedBy>
  <cp:revision>41</cp:revision>
  <dcterms:created xsi:type="dcterms:W3CDTF">2021-09-29T16:18:01Z</dcterms:created>
  <dcterms:modified xsi:type="dcterms:W3CDTF">2021-10-08T09:56:17Z</dcterms:modified>
</cp:coreProperties>
</file>