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handoutMasterIdLst>
    <p:handoutMasterId r:id="rId56"/>
  </p:handoutMasterIdLst>
  <p:sldIdLst>
    <p:sldId id="256" r:id="rId2"/>
    <p:sldId id="257" r:id="rId3"/>
    <p:sldId id="534" r:id="rId4"/>
    <p:sldId id="518" r:id="rId5"/>
    <p:sldId id="519" r:id="rId6"/>
    <p:sldId id="517" r:id="rId7"/>
    <p:sldId id="488" r:id="rId8"/>
    <p:sldId id="535" r:id="rId9"/>
    <p:sldId id="481" r:id="rId10"/>
    <p:sldId id="449" r:id="rId11"/>
    <p:sldId id="450" r:id="rId12"/>
    <p:sldId id="451" r:id="rId13"/>
    <p:sldId id="452" r:id="rId14"/>
    <p:sldId id="455" r:id="rId15"/>
    <p:sldId id="458" r:id="rId16"/>
    <p:sldId id="464" r:id="rId17"/>
    <p:sldId id="466" r:id="rId18"/>
    <p:sldId id="467" r:id="rId19"/>
    <p:sldId id="475" r:id="rId20"/>
    <p:sldId id="528" r:id="rId21"/>
    <p:sldId id="529" r:id="rId22"/>
    <p:sldId id="530" r:id="rId23"/>
    <p:sldId id="531" r:id="rId24"/>
    <p:sldId id="532" r:id="rId25"/>
    <p:sldId id="533" r:id="rId26"/>
    <p:sldId id="476" r:id="rId27"/>
    <p:sldId id="507" r:id="rId28"/>
    <p:sldId id="482" r:id="rId29"/>
    <p:sldId id="483" r:id="rId30"/>
    <p:sldId id="485" r:id="rId31"/>
    <p:sldId id="487" r:id="rId32"/>
    <p:sldId id="491" r:id="rId33"/>
    <p:sldId id="513" r:id="rId34"/>
    <p:sldId id="514" r:id="rId35"/>
    <p:sldId id="515" r:id="rId36"/>
    <p:sldId id="516" r:id="rId37"/>
    <p:sldId id="468" r:id="rId38"/>
    <p:sldId id="260" r:id="rId39"/>
    <p:sldId id="492" r:id="rId40"/>
    <p:sldId id="497" r:id="rId41"/>
    <p:sldId id="498" r:id="rId42"/>
    <p:sldId id="499" r:id="rId43"/>
    <p:sldId id="500" r:id="rId44"/>
    <p:sldId id="495" r:id="rId45"/>
    <p:sldId id="496" r:id="rId46"/>
    <p:sldId id="506" r:id="rId47"/>
    <p:sldId id="520" r:id="rId48"/>
    <p:sldId id="522" r:id="rId49"/>
    <p:sldId id="523" r:id="rId50"/>
    <p:sldId id="524" r:id="rId51"/>
    <p:sldId id="525" r:id="rId52"/>
    <p:sldId id="526" r:id="rId53"/>
    <p:sldId id="527" r:id="rId54"/>
    <p:sldId id="536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40" autoAdjust="0"/>
    <p:restoredTop sz="99226" autoAdjust="0"/>
  </p:normalViewPr>
  <p:slideViewPr>
    <p:cSldViewPr snapToGrid="0" snapToObjects="1">
      <p:cViewPr>
        <p:scale>
          <a:sx n="103" d="100"/>
          <a:sy n="103" d="100"/>
        </p:scale>
        <p:origin x="-53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5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48966-5B4A-9641-B33B-15BBE6A50A19}" type="datetimeFigureOut">
              <a:rPr lang="en-US" smtClean="0">
                <a:latin typeface="Avenir Book"/>
              </a:rPr>
              <a:t>6/28/16</a:t>
            </a:fld>
            <a:endParaRPr lang="en-US" dirty="0">
              <a:latin typeface="Avenir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48226-2DD5-5444-BE6E-BC6F83B578DE}" type="slidenum">
              <a:rPr lang="en-US" smtClean="0">
                <a:latin typeface="Avenir Book"/>
              </a:rPr>
              <a:t>‹#›</a:t>
            </a:fld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127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693-F97A-9B4B-8826-3E3FB14A676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7CE38E4D-051A-41E1-86A4-E56916468FD0}" type="datetimeFigureOut">
              <a:rPr lang="en-US" smtClean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052580" y="184935"/>
            <a:ext cx="1901952" cy="22298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87" y="762266"/>
            <a:ext cx="6801304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The Language Application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4000" dirty="0" smtClean="0"/>
              <a:t>and Galaxy 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89732" y="3851676"/>
            <a:ext cx="4933398" cy="67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76977" y="2903015"/>
            <a:ext cx="4485801" cy="6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97" y="762266"/>
            <a:ext cx="1261879" cy="1269480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575050" y="3239847"/>
            <a:ext cx="4879688" cy="62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James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Pustejovsky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Marc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Verhagen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Brandeis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University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75050" y="3890275"/>
            <a:ext cx="6079121" cy="627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404040"/>
                </a:solidFill>
                <a:latin typeface="Avenir Book"/>
                <a:cs typeface="Avenir Book"/>
              </a:rPr>
              <a:t>Christopher </a:t>
            </a:r>
            <a:r>
              <a:rPr lang="en-US" sz="1400" dirty="0" err="1" smtClean="0">
                <a:solidFill>
                  <a:srgbClr val="404040"/>
                </a:solidFill>
                <a:latin typeface="Avenir Book"/>
                <a:cs typeface="Avenir Book"/>
              </a:rPr>
              <a:t>Cieri</a:t>
            </a:r>
            <a:endParaRPr lang="en-US" sz="1400" dirty="0">
              <a:solidFill>
                <a:srgbClr val="404040"/>
              </a:solidFill>
              <a:latin typeface="Avenir Book"/>
              <a:cs typeface="Avenir Book"/>
            </a:endParaRPr>
          </a:p>
          <a:p>
            <a:r>
              <a:rPr lang="en-US" sz="1400" dirty="0">
                <a:solidFill>
                  <a:srgbClr val="404040"/>
                </a:solidFill>
                <a:latin typeface="Avenir Book"/>
                <a:cs typeface="Avenir Book"/>
              </a:rPr>
              <a:t>Linguistic Data </a:t>
            </a:r>
            <a:r>
              <a:rPr lang="en-US" sz="1400" dirty="0" smtClean="0">
                <a:solidFill>
                  <a:srgbClr val="404040"/>
                </a:solidFill>
                <a:latin typeface="Avenir Book"/>
                <a:cs typeface="Avenir Book"/>
              </a:rPr>
              <a:t>Consortium</a:t>
            </a:r>
            <a:endParaRPr lang="en-US" sz="1400" dirty="0">
              <a:solidFill>
                <a:srgbClr val="404040"/>
              </a:solidFill>
              <a:latin typeface="Avenir Book"/>
              <a:cs typeface="Avenir Book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75050" y="4540702"/>
            <a:ext cx="6079121" cy="627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404040"/>
                </a:solidFill>
                <a:latin typeface="Avenir Book"/>
                <a:cs typeface="Avenir Book"/>
              </a:rPr>
              <a:t>Eric </a:t>
            </a:r>
            <a:r>
              <a:rPr lang="en-US" sz="1400" dirty="0" smtClean="0">
                <a:solidFill>
                  <a:srgbClr val="404040"/>
                </a:solidFill>
                <a:latin typeface="Avenir Book"/>
                <a:cs typeface="Avenir Book"/>
              </a:rPr>
              <a:t>Nyberg</a:t>
            </a:r>
          </a:p>
          <a:p>
            <a:r>
              <a:rPr lang="en-US" sz="1400" dirty="0" smtClean="0">
                <a:solidFill>
                  <a:srgbClr val="404040"/>
                </a:solidFill>
                <a:latin typeface="Avenir Book"/>
                <a:cs typeface="Avenir Book"/>
              </a:rPr>
              <a:t>Carnegie</a:t>
            </a:r>
            <a:r>
              <a:rPr lang="en-US" sz="1400" dirty="0">
                <a:solidFill>
                  <a:srgbClr val="404040"/>
                </a:solidFill>
                <a:latin typeface="Avenir Book"/>
                <a:cs typeface="Avenir Book"/>
              </a:rPr>
              <a:t>-Mellon </a:t>
            </a:r>
            <a:r>
              <a:rPr lang="en-US" sz="1400" dirty="0" smtClean="0">
                <a:solidFill>
                  <a:srgbClr val="404040"/>
                </a:solidFill>
                <a:latin typeface="Avenir Book"/>
                <a:cs typeface="Avenir Book"/>
              </a:rPr>
              <a:t>University</a:t>
            </a:r>
            <a:endParaRPr lang="en-US" sz="1400" dirty="0">
              <a:solidFill>
                <a:srgbClr val="404040"/>
              </a:solidFill>
              <a:latin typeface="Avenir Book"/>
              <a:cs typeface="Avenir Book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75050" y="2589419"/>
            <a:ext cx="4879688" cy="62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Nancy Ide, Keith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Suderman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  <a:cs typeface="Avenir Book"/>
              </a:rPr>
              <a:t>Vassar College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3615" y="2315308"/>
            <a:ext cx="6828693" cy="19538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Replicability</a:t>
            </a:r>
            <a:r>
              <a:rPr lang="en-US" dirty="0" smtClean="0"/>
              <a:t> and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37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field of NLP research and development has been plagued by a chronic lack of </a:t>
            </a:r>
            <a:r>
              <a:rPr lang="en-US" sz="2800" b="1" dirty="0" err="1" smtClean="0">
                <a:solidFill>
                  <a:srgbClr val="FF0000"/>
                </a:solidFill>
              </a:rPr>
              <a:t>replicability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/>
              <a:t>of </a:t>
            </a:r>
            <a:r>
              <a:rPr lang="en-US" sz="2800" dirty="0" smtClean="0"/>
              <a:t>results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great deal of re-inventing of the wheel and </a:t>
            </a:r>
            <a:r>
              <a:rPr lang="en-US" sz="2000" dirty="0">
                <a:solidFill>
                  <a:srgbClr val="800000"/>
                </a:solidFill>
              </a:rPr>
              <a:t>wasted </a:t>
            </a:r>
            <a:r>
              <a:rPr lang="en-US" sz="2000" dirty="0" smtClean="0">
                <a:solidFill>
                  <a:srgbClr val="800000"/>
                </a:solidFill>
              </a:rPr>
              <a:t>effort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Evaluation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of results </a:t>
            </a:r>
            <a:r>
              <a:rPr lang="en-US" sz="2000" dirty="0" smtClean="0"/>
              <a:t>hampered </a:t>
            </a:r>
            <a:r>
              <a:rPr lang="en-US" sz="2000" dirty="0"/>
              <a:t>when </a:t>
            </a:r>
            <a:r>
              <a:rPr lang="en-US" sz="2000" dirty="0" smtClean="0"/>
              <a:t>details </a:t>
            </a:r>
            <a:r>
              <a:rPr lang="en-US" sz="2000" dirty="0"/>
              <a:t>of </a:t>
            </a:r>
            <a:r>
              <a:rPr lang="en-US" sz="2000" dirty="0" smtClean="0"/>
              <a:t>a study (</a:t>
            </a:r>
            <a:r>
              <a:rPr lang="en-US" sz="2000" dirty="0"/>
              <a:t>including versions and parameters for data, software) are not included in </a:t>
            </a:r>
            <a:r>
              <a:rPr lang="en-US" sz="2000" dirty="0" smtClean="0"/>
              <a:t>papers</a:t>
            </a:r>
          </a:p>
          <a:p>
            <a:r>
              <a:rPr lang="en-US" sz="2800" dirty="0" smtClean="0"/>
              <a:t>The field of NLP is still hampered by a lack of widespread </a:t>
            </a:r>
            <a:r>
              <a:rPr lang="en-US" sz="2800" b="1" dirty="0" smtClean="0">
                <a:solidFill>
                  <a:srgbClr val="FF0000"/>
                </a:solidFill>
              </a:rPr>
              <a:t>sharing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of resources that are the basis of research results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4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LAPPS/Galaxy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38" y="1766277"/>
            <a:ext cx="8032262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LAPPS/Galaxy components are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LAPPS web services</a:t>
            </a:r>
          </a:p>
          <a:p>
            <a:r>
              <a:rPr kumimoji="1" lang="en-US" altLang="zh-CN" sz="2800" dirty="0" smtClean="0"/>
              <a:t>Access to 100+ LAPPS services plus those of federated partners</a:t>
            </a:r>
          </a:p>
          <a:p>
            <a:r>
              <a:rPr kumimoji="1" lang="en-US" altLang="zh-CN" sz="2800" dirty="0" smtClean="0"/>
              <a:t>Interoperability </a:t>
            </a:r>
          </a:p>
          <a:p>
            <a:pPr lvl="1"/>
            <a:r>
              <a:rPr kumimoji="1" lang="en-US" altLang="zh-CN" sz="2400" dirty="0" smtClean="0"/>
              <a:t>LAPPS services among each other</a:t>
            </a:r>
          </a:p>
          <a:p>
            <a:pPr lvl="1"/>
            <a:r>
              <a:rPr kumimoji="1" lang="en-US" altLang="zh-CN" sz="2400" dirty="0" smtClean="0"/>
              <a:t>LAPPS services and external grid components</a:t>
            </a:r>
          </a:p>
          <a:p>
            <a:pPr lvl="2"/>
            <a:r>
              <a:rPr kumimoji="1" lang="en-US" altLang="zh-CN" sz="2000" dirty="0" smtClean="0"/>
              <a:t>handled by LAPPS converters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67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21 at 1.2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/>
          <p:cNvSpPr txBox="1"/>
          <p:nvPr/>
        </p:nvSpPr>
        <p:spPr>
          <a:xfrm>
            <a:off x="0" y="81496"/>
            <a:ext cx="91440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venir Book"/>
                <a:cs typeface="Corbel"/>
              </a:rPr>
              <a:t>Workflow construction</a:t>
            </a:r>
            <a:endParaRPr lang="en-US" sz="2400" dirty="0">
              <a:solidFill>
                <a:srgbClr val="000000"/>
              </a:solidFill>
              <a:latin typeface="Avenir Book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2956" y="2293192"/>
            <a:ext cx="146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… GATE tools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2031" y="4219622"/>
            <a:ext cx="2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…Stanford tools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068" y="4816405"/>
            <a:ext cx="186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…</a:t>
            </a:r>
            <a:r>
              <a:rPr lang="en-US" dirty="0" err="1" smtClean="0">
                <a:solidFill>
                  <a:srgbClr val="FF0000"/>
                </a:solidFill>
                <a:latin typeface="Avenir Book"/>
              </a:rPr>
              <a:t>OpenNLP</a:t>
            </a:r>
            <a:r>
              <a:rPr lang="en-US" dirty="0" smtClean="0">
                <a:solidFill>
                  <a:srgbClr val="FF0000"/>
                </a:solidFill>
                <a:latin typeface="Avenir Book"/>
              </a:rPr>
              <a:t> tools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0752" y="1609605"/>
            <a:ext cx="425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LAPPS provides interoperability among…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5560686" y="2662523"/>
            <a:ext cx="492322" cy="395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5349117" y="4404288"/>
            <a:ext cx="421174" cy="5773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3669801" y="5062716"/>
            <a:ext cx="421174" cy="5773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0283" y="5967677"/>
            <a:ext cx="186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…others!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617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11 at 9.2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/>
          <p:cNvSpPr txBox="1"/>
          <p:nvPr/>
        </p:nvSpPr>
        <p:spPr>
          <a:xfrm>
            <a:off x="3487615" y="5363308"/>
            <a:ext cx="21980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11 at 9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1032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in LAPPS/Galaxy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46" y="1600200"/>
            <a:ext cx="785446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CMU has implemented services for state</a:t>
            </a:r>
            <a:r>
              <a:rPr lang="en-US" sz="2400" dirty="0"/>
              <a:t>-of-the-art </a:t>
            </a:r>
            <a:r>
              <a:rPr lang="en-US" sz="2400" b="1" dirty="0">
                <a:solidFill>
                  <a:srgbClr val="FF0000"/>
                </a:solidFill>
              </a:rPr>
              <a:t>Open </a:t>
            </a:r>
            <a:r>
              <a:rPr lang="en-US" sz="2400" b="1" dirty="0" smtClean="0">
                <a:solidFill>
                  <a:srgbClr val="FF0000"/>
                </a:solidFill>
              </a:rPr>
              <a:t>Advancement </a:t>
            </a:r>
            <a:r>
              <a:rPr lang="en-US" sz="2400" dirty="0" smtClean="0"/>
              <a:t>techniques</a:t>
            </a:r>
          </a:p>
          <a:p>
            <a:r>
              <a:rPr lang="en-US" sz="2400" dirty="0" smtClean="0"/>
              <a:t>Enables </a:t>
            </a:r>
            <a:r>
              <a:rPr lang="en-US" sz="2400" dirty="0"/>
              <a:t>rapid identification of </a:t>
            </a:r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frequent </a:t>
            </a:r>
            <a:r>
              <a:rPr lang="en-US" sz="2000" b="1" dirty="0">
                <a:solidFill>
                  <a:srgbClr val="FF0000"/>
                </a:solidFill>
              </a:rPr>
              <a:t>error categories </a:t>
            </a:r>
            <a:r>
              <a:rPr lang="en-US" sz="2000" dirty="0"/>
              <a:t>within modules and </a:t>
            </a:r>
            <a:r>
              <a:rPr lang="en-US" sz="2000" dirty="0" smtClean="0"/>
              <a:t>documents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module(s) and error type(s) have the greatest </a:t>
            </a:r>
            <a:r>
              <a:rPr lang="en-US" sz="2000" b="1" dirty="0">
                <a:solidFill>
                  <a:srgbClr val="FF0000"/>
                </a:solidFill>
              </a:rPr>
              <a:t>impact on overall </a:t>
            </a:r>
            <a:r>
              <a:rPr lang="en-US" sz="2000" b="1" dirty="0" smtClean="0">
                <a:solidFill>
                  <a:srgbClr val="FF0000"/>
                </a:solidFill>
              </a:rPr>
              <a:t>performance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Used </a:t>
            </a:r>
            <a:r>
              <a:rPr lang="en-US" sz="2400" dirty="0">
                <a:solidFill>
                  <a:srgbClr val="000000"/>
                </a:solidFill>
              </a:rPr>
              <a:t>in the development of IBM’s Watson to achieve steady </a:t>
            </a:r>
            <a:r>
              <a:rPr lang="en-US" sz="2400" dirty="0" smtClean="0">
                <a:solidFill>
                  <a:srgbClr val="000000"/>
                </a:solidFill>
              </a:rPr>
              <a:t>performance </a:t>
            </a:r>
            <a:r>
              <a:rPr lang="en-US" sz="2400" dirty="0">
                <a:solidFill>
                  <a:srgbClr val="000000"/>
                </a:solidFill>
              </a:rPr>
              <a:t>gains over the four years of its </a:t>
            </a:r>
            <a:r>
              <a:rPr lang="en-US" sz="2400" dirty="0" smtClean="0">
                <a:solidFill>
                  <a:srgbClr val="000000"/>
                </a:solidFill>
              </a:rPr>
              <a:t>development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2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Advancement in a Nutshell</a:t>
            </a:r>
            <a:endParaRPr kumimoji="1" lang="zh-CN" alt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1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800" dirty="0" smtClean="0"/>
              <a:t>Analyzes results in/from alternative pipelines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000" dirty="0" smtClean="0"/>
              <a:t>Can be comparison to gold standard, or comparison to another pipeline or pipelines</a:t>
            </a:r>
            <a:endParaRPr kumimoji="1" lang="en-US" altLang="zh-CN" sz="2000" dirty="0"/>
          </a:p>
          <a:p>
            <a:pPr>
              <a:lnSpc>
                <a:spcPct val="120000"/>
              </a:lnSpc>
            </a:pPr>
            <a:r>
              <a:rPr kumimoji="1" lang="en-US" altLang="zh-CN" sz="2000" dirty="0" smtClean="0"/>
              <a:t>Potentially any number of pipelines can be compared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 smtClean="0"/>
              <a:t>CMU working on methods for finding an optimal solution among all multiple possible paths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2319" y="2401427"/>
            <a:ext cx="8658794" cy="1721188"/>
            <a:chOff x="49320" y="3953609"/>
            <a:chExt cx="8931438" cy="1772532"/>
          </a:xfrm>
        </p:grpSpPr>
        <p:grpSp>
          <p:nvGrpSpPr>
            <p:cNvPr id="66" name="Group 65"/>
            <p:cNvGrpSpPr/>
            <p:nvPr/>
          </p:nvGrpSpPr>
          <p:grpSpPr>
            <a:xfrm>
              <a:off x="49320" y="3953609"/>
              <a:ext cx="7706259" cy="1772532"/>
              <a:chOff x="526773" y="3775513"/>
              <a:chExt cx="8597922" cy="21138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92468" y="3775513"/>
                <a:ext cx="950669" cy="4572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Parser1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067064" y="3775513"/>
                <a:ext cx="1007245" cy="4572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NER1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843137" y="4004113"/>
                <a:ext cx="22392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3177654" y="3775513"/>
                <a:ext cx="1370812" cy="45613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POS tagger1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cxnSp>
            <p:nvCxnSpPr>
              <p:cNvPr id="15" name="Straight Arrow Connector 14"/>
              <p:cNvCxnSpPr>
                <a:stCxn id="5" idx="3"/>
              </p:cNvCxnSpPr>
              <p:nvPr/>
            </p:nvCxnSpPr>
            <p:spPr>
              <a:xfrm>
                <a:off x="7074309" y="4004113"/>
                <a:ext cx="347669" cy="71679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548466" y="4004113"/>
                <a:ext cx="34400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olded Corner 2"/>
              <p:cNvSpPr/>
              <p:nvPr/>
            </p:nvSpPr>
            <p:spPr>
              <a:xfrm>
                <a:off x="526773" y="4609243"/>
                <a:ext cx="1035693" cy="55878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Avenir Book"/>
                  </a:rPr>
                  <a:t>Document</a:t>
                </a:r>
                <a:endParaRPr lang="en-US" sz="1200" dirty="0">
                  <a:solidFill>
                    <a:srgbClr val="000000"/>
                  </a:solidFill>
                  <a:latin typeface="Avenir Book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62466" y="3776581"/>
                <a:ext cx="1068238" cy="455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Tokenizer1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630704" y="4004113"/>
                <a:ext cx="5469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" idx="0"/>
                <a:endCxn id="27" idx="1"/>
              </p:cNvCxnSpPr>
              <p:nvPr/>
            </p:nvCxnSpPr>
            <p:spPr>
              <a:xfrm flipV="1">
                <a:off x="1044620" y="4004113"/>
                <a:ext cx="517846" cy="6051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" idx="2"/>
                <a:endCxn id="51" idx="1"/>
              </p:cNvCxnSpPr>
              <p:nvPr/>
            </p:nvCxnSpPr>
            <p:spPr>
              <a:xfrm>
                <a:off x="1044620" y="5168023"/>
                <a:ext cx="517846" cy="4927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4892468" y="5432140"/>
                <a:ext cx="950669" cy="4572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Parser2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067064" y="5432140"/>
                <a:ext cx="1007245" cy="4572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NER2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77654" y="5433208"/>
                <a:ext cx="1370812" cy="455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POS tagger2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cxnSp>
            <p:nvCxnSpPr>
              <p:cNvPr id="49" name="Straight Arrow Connector 48"/>
              <p:cNvCxnSpPr>
                <a:stCxn id="47" idx="3"/>
              </p:cNvCxnSpPr>
              <p:nvPr/>
            </p:nvCxnSpPr>
            <p:spPr>
              <a:xfrm flipV="1">
                <a:off x="7074309" y="4827022"/>
                <a:ext cx="347669" cy="83371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548466" y="5660740"/>
                <a:ext cx="34400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1562466" y="5433208"/>
                <a:ext cx="1068238" cy="455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venir Book"/>
                    <a:cs typeface="Avenir Book"/>
                  </a:rPr>
                  <a:t>Tokenizer2</a:t>
                </a:r>
                <a:endParaRPr lang="en-US" sz="1200" dirty="0">
                  <a:solidFill>
                    <a:schemeClr val="tx1"/>
                  </a:solidFill>
                  <a:latin typeface="Avenir Book"/>
                  <a:cs typeface="Avenir Book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630704" y="5660740"/>
                <a:ext cx="5469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843137" y="5660740"/>
                <a:ext cx="22392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646980" y="4138568"/>
                <a:ext cx="218365" cy="35651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548465" y="4138568"/>
                <a:ext cx="229005" cy="35651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5843137" y="4129504"/>
                <a:ext cx="229005" cy="35651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36339" y="5293166"/>
                <a:ext cx="229005" cy="238589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553412" y="5293166"/>
                <a:ext cx="339056" cy="23858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5843137" y="5312846"/>
                <a:ext cx="339056" cy="23858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none"/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88" idx="3"/>
                <a:endCxn id="11" idx="1"/>
              </p:cNvCxnSpPr>
              <p:nvPr/>
            </p:nvCxnSpPr>
            <p:spPr>
              <a:xfrm>
                <a:off x="8794310" y="4798004"/>
                <a:ext cx="330385" cy="513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1754672" y="4572675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68498" y="4571186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8497" y="4569697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54672" y="4985107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68497" y="4972870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48052" y="4960633"/>
              <a:ext cx="882150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Statistics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51148" y="4549400"/>
              <a:ext cx="1208309" cy="523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OAQA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venir Book"/>
                </a:rPr>
                <a:t>Evaluation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755579" y="4327321"/>
              <a:ext cx="1225179" cy="975987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venir Book"/>
                </a:rPr>
                <a:t>Overall evaluation/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venir Book"/>
                </a:rPr>
                <a:t>comparison</a:t>
              </a:r>
              <a:endParaRPr lang="en-US" sz="1200" dirty="0">
                <a:solidFill>
                  <a:schemeClr val="tx1"/>
                </a:solidFill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65765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62"/>
            <a:ext cx="9144000" cy="4924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4683" y="1849348"/>
            <a:ext cx="200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venir Book"/>
              </a:rPr>
              <a:t>Parallel workflows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3452310" y="2218680"/>
            <a:ext cx="480861" cy="9917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16200000" flipH="1">
            <a:off x="2881183" y="2667049"/>
            <a:ext cx="1565782" cy="86738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3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smtClean="0"/>
              <a:t>Potential benefits of LAPPS/Galaxy collaboration </a:t>
            </a:r>
            <a:endParaRPr kumimoji="1"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95782"/>
            <a:ext cx="8407893" cy="4407408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Galaxy contains a huge number of tools for analyzing genomic and other biomedical data</a:t>
            </a:r>
          </a:p>
          <a:p>
            <a:r>
              <a:rPr kumimoji="1" lang="en-US" altLang="zh-CN" sz="2400" dirty="0" smtClean="0"/>
              <a:t>LAPPS includes tools to perform NLP analyses on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unstructured textual data</a:t>
            </a:r>
          </a:p>
          <a:p>
            <a:r>
              <a:rPr kumimoji="1" lang="en-US" altLang="zh-CN" sz="2400" dirty="0" smtClean="0"/>
              <a:t>Combining LAPPS services with Galaxy tools can allow for analysis of data mined from the vast stores of biomedical literature (Biomed, PubMed, PLOS, etc.)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200" b="1" dirty="0" smtClean="0">
                <a:solidFill>
                  <a:srgbClr val="FF0000"/>
                </a:solidFill>
              </a:rPr>
              <a:t>BIONLP meets bio-analysis!</a:t>
            </a:r>
          </a:p>
        </p:txBody>
      </p:sp>
    </p:spTree>
    <p:extLst>
      <p:ext uri="{BB962C8B-B14F-4D97-AF65-F5344CB8AC3E}">
        <p14:creationId xmlns:p14="http://schemas.microsoft.com/office/powerpoint/2010/main" val="42596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LAPPS </a:t>
            </a:r>
            <a:r>
              <a:rPr lang="en-US" sz="4000" dirty="0"/>
              <a:t>Grid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36969"/>
            <a:ext cx="7707923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Framework for development of Natural Language Processing (NLP) applications </a:t>
            </a:r>
          </a:p>
          <a:p>
            <a:pPr lvl="1"/>
            <a:r>
              <a:rPr lang="en-US" sz="2400" dirty="0" smtClean="0"/>
              <a:t>Information extraction/Question answering</a:t>
            </a:r>
          </a:p>
          <a:p>
            <a:pPr lvl="2"/>
            <a:r>
              <a:rPr lang="en-US" sz="1800" dirty="0" smtClean="0"/>
              <a:t>Google search, mining information in unstructured textual data</a:t>
            </a:r>
          </a:p>
          <a:p>
            <a:pPr lvl="1"/>
            <a:r>
              <a:rPr lang="en-US" sz="2400" dirty="0" smtClean="0"/>
              <a:t>Machine translation</a:t>
            </a:r>
          </a:p>
          <a:p>
            <a:pPr lvl="1"/>
            <a:r>
              <a:rPr lang="en-US" sz="2400" dirty="0" smtClean="0"/>
              <a:t>Speech recognition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1800" dirty="0" smtClean="0"/>
              <a:t>“What is the current attitude toward Trump on Twitter?”</a:t>
            </a:r>
          </a:p>
          <a:p>
            <a:pPr lvl="1"/>
            <a:r>
              <a:rPr lang="is-IS" sz="2400" dirty="0" smtClean="0"/>
              <a:t>… and many more</a:t>
            </a:r>
            <a:endParaRPr lang="en-US" sz="1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1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Literally dumber than a bag of light switches</a:t>
            </a:r>
          </a:p>
          <a:p>
            <a:pPr lvl="1"/>
            <a:r>
              <a:rPr lang="en-US" dirty="0" smtClean="0"/>
              <a:t>Actually literally is a bag of light-switches</a:t>
            </a:r>
            <a:endParaRPr lang="en-US" dirty="0"/>
          </a:p>
          <a:p>
            <a:r>
              <a:rPr lang="en-US" dirty="0" smtClean="0"/>
              <a:t>Symbolic reasoning using </a:t>
            </a:r>
            <a:r>
              <a:rPr lang="en-US" i="1" dirty="0" smtClean="0"/>
              <a:t>triples</a:t>
            </a:r>
            <a:endParaRPr lang="en-US" dirty="0" smtClean="0"/>
          </a:p>
          <a:p>
            <a:pPr lvl="1"/>
            <a:r>
              <a:rPr lang="en-US" dirty="0" smtClean="0"/>
              <a:t>OWL/RDF expressed as triples</a:t>
            </a:r>
          </a:p>
          <a:p>
            <a:r>
              <a:rPr lang="en-US" i="1" dirty="0" smtClean="0"/>
              <a:t>subject predicate object</a:t>
            </a:r>
            <a:endParaRPr lang="en-US" dirty="0" smtClean="0"/>
          </a:p>
          <a:p>
            <a:r>
              <a:rPr lang="en-US" dirty="0" smtClean="0"/>
              <a:t>The system doesn't actually understand anything</a:t>
            </a:r>
          </a:p>
          <a:p>
            <a:pPr lvl="1"/>
            <a:r>
              <a:rPr lang="en-US" dirty="0" smtClean="0"/>
              <a:t>follows simple rules to manipulate symbols</a:t>
            </a:r>
          </a:p>
        </p:txBody>
      </p:sp>
    </p:spTree>
    <p:extLst>
      <p:ext uri="{BB962C8B-B14F-4D97-AF65-F5344CB8AC3E}">
        <p14:creationId xmlns:p14="http://schemas.microsoft.com/office/powerpoint/2010/main" val="4306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simple Knowledge Base</a:t>
            </a:r>
          </a:p>
          <a:p>
            <a:pPr lvl="1"/>
            <a:r>
              <a:rPr lang="en-US" dirty="0"/>
              <a:t>A P B</a:t>
            </a:r>
          </a:p>
          <a:p>
            <a:pPr lvl="1"/>
            <a:r>
              <a:rPr lang="en-US" dirty="0"/>
              <a:t>A Q C</a:t>
            </a:r>
          </a:p>
          <a:p>
            <a:pPr lvl="1"/>
            <a:r>
              <a:rPr lang="en-US" dirty="0"/>
              <a:t>D P B</a:t>
            </a:r>
          </a:p>
          <a:p>
            <a:pPr lvl="1"/>
            <a:r>
              <a:rPr lang="en-US" dirty="0"/>
              <a:t>D Q E</a:t>
            </a:r>
          </a:p>
          <a:p>
            <a:pPr lvl="1"/>
            <a:r>
              <a:rPr lang="en-US" dirty="0"/>
              <a:t>F P G</a:t>
            </a:r>
          </a:p>
          <a:p>
            <a:pPr lvl="1"/>
            <a:r>
              <a:rPr lang="en-US" dirty="0"/>
              <a:t>H P G</a:t>
            </a:r>
          </a:p>
          <a:p>
            <a:pPr lvl="1"/>
            <a:r>
              <a:rPr lang="en-US" dirty="0"/>
              <a:t>F Q A</a:t>
            </a:r>
          </a:p>
          <a:p>
            <a:pPr lvl="1"/>
            <a:r>
              <a:rPr lang="en-US" dirty="0"/>
              <a:t>H Q D</a:t>
            </a:r>
          </a:p>
        </p:txBody>
      </p:sp>
    </p:spTree>
    <p:extLst>
      <p:ext uri="{BB962C8B-B14F-4D97-AF65-F5344CB8AC3E}">
        <p14:creationId xmlns:p14="http://schemas.microsoft.com/office/powerpoint/2010/main" val="41771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construct a simple query</a:t>
            </a:r>
          </a:p>
          <a:p>
            <a:pPr lvl="1"/>
            <a:r>
              <a:rPr lang="en-US" dirty="0" smtClean="0"/>
              <a:t>?x P G		(1)</a:t>
            </a:r>
          </a:p>
          <a:p>
            <a:pPr lvl="1"/>
            <a:r>
              <a:rPr lang="en-US" dirty="0" smtClean="0"/>
              <a:t>?x Q ?y	(2)</a:t>
            </a:r>
          </a:p>
          <a:p>
            <a:pPr lvl="1"/>
            <a:r>
              <a:rPr lang="en-US" dirty="0" smtClean="0"/>
              <a:t>?y Q C	(3)</a:t>
            </a:r>
          </a:p>
          <a:p>
            <a:r>
              <a:rPr lang="en-US" dirty="0" smtClean="0"/>
              <a:t>Solve for ?x and ?y</a:t>
            </a:r>
          </a:p>
          <a:p>
            <a:pPr lvl="1"/>
            <a:r>
              <a:rPr lang="en-US" dirty="0" smtClean="0"/>
              <a:t>Two triples match (1)</a:t>
            </a:r>
          </a:p>
          <a:p>
            <a:pPr lvl="1"/>
            <a:r>
              <a:rPr lang="en-US" dirty="0" smtClean="0"/>
              <a:t>F P G (x=F)</a:t>
            </a:r>
          </a:p>
          <a:p>
            <a:pPr lvl="1"/>
            <a:r>
              <a:rPr lang="en-US" dirty="0" smtClean="0"/>
              <a:t>H P G (x=H)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x=F or x=H solve ?x Q ?y</a:t>
            </a:r>
          </a:p>
          <a:p>
            <a:pPr lvl="1"/>
            <a:r>
              <a:rPr lang="en-US" dirty="0" smtClean="0"/>
              <a:t>F Q A (x=F, y=A)</a:t>
            </a:r>
          </a:p>
          <a:p>
            <a:pPr lvl="1"/>
            <a:r>
              <a:rPr lang="en-US" dirty="0" smtClean="0"/>
              <a:t>H Q D (x=H, y=D)</a:t>
            </a:r>
          </a:p>
          <a:p>
            <a:r>
              <a:rPr lang="en-US" dirty="0" smtClean="0"/>
              <a:t>Given y=A or y=D solve ?y Q C</a:t>
            </a:r>
          </a:p>
          <a:p>
            <a:r>
              <a:rPr lang="en-US" dirty="0" smtClean="0"/>
              <a:t>One triple matches : A Q C</a:t>
            </a:r>
          </a:p>
          <a:p>
            <a:pPr lvl="1"/>
            <a:r>
              <a:rPr lang="en-US" dirty="0" smtClean="0"/>
              <a:t>x=F and y=A</a:t>
            </a:r>
          </a:p>
          <a:p>
            <a:r>
              <a:rPr lang="en-US" dirty="0" smtClean="0"/>
              <a:t>If unable to match any triple the answer is False (no)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Human readable knowledge base</a:t>
            </a:r>
          </a:p>
          <a:p>
            <a:pPr lvl="1"/>
            <a:r>
              <a:rPr lang="en-US" dirty="0"/>
              <a:t>Toronto is-a City</a:t>
            </a:r>
          </a:p>
          <a:p>
            <a:pPr lvl="1"/>
            <a:r>
              <a:rPr lang="en-US" dirty="0"/>
              <a:t>Toronto is-in Canada</a:t>
            </a:r>
          </a:p>
          <a:p>
            <a:pPr lvl="1"/>
            <a:r>
              <a:rPr lang="en-US" dirty="0"/>
              <a:t>New-York is-a City</a:t>
            </a:r>
          </a:p>
          <a:p>
            <a:pPr lvl="1"/>
            <a:r>
              <a:rPr lang="en-US" dirty="0"/>
              <a:t>New-York is-in USA</a:t>
            </a:r>
          </a:p>
          <a:p>
            <a:pPr lvl="1"/>
            <a:r>
              <a:rPr lang="en-US" dirty="0"/>
              <a:t>Pearson is-a Airport</a:t>
            </a:r>
          </a:p>
          <a:p>
            <a:pPr lvl="1"/>
            <a:r>
              <a:rPr lang="en-US" dirty="0"/>
              <a:t>LaGuardia is-a Airport</a:t>
            </a:r>
          </a:p>
          <a:p>
            <a:pPr lvl="1"/>
            <a:r>
              <a:rPr lang="en-US" dirty="0"/>
              <a:t>Pearson is-in Toronto</a:t>
            </a:r>
          </a:p>
          <a:p>
            <a:pPr lvl="1"/>
            <a:r>
              <a:rPr lang="en-US" dirty="0"/>
              <a:t>LaGuardia is-in New-</a:t>
            </a:r>
            <a:r>
              <a:rPr lang="en-US" dirty="0" smtClean="0"/>
              <a:t>York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Reasoning 101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the airports in Canada</a:t>
            </a:r>
          </a:p>
          <a:p>
            <a:pPr lvl="1"/>
            <a:r>
              <a:rPr lang="en-US" dirty="0" smtClean="0"/>
              <a:t>?x is-a Airport</a:t>
            </a:r>
          </a:p>
          <a:p>
            <a:pPr lvl="1"/>
            <a:r>
              <a:rPr lang="en-US" dirty="0" smtClean="0"/>
              <a:t>?x is-in ?city</a:t>
            </a:r>
          </a:p>
          <a:p>
            <a:pPr lvl="1"/>
            <a:r>
              <a:rPr lang="en-US" dirty="0" smtClean="0"/>
              <a:t>?city is-in Canada</a:t>
            </a:r>
          </a:p>
          <a:p>
            <a:r>
              <a:rPr lang="en-US" dirty="0" smtClean="0"/>
              <a:t>Supporting facts (triples)</a:t>
            </a:r>
          </a:p>
          <a:p>
            <a:pPr lvl="1"/>
            <a:r>
              <a:rPr lang="en-US" dirty="0" smtClean="0"/>
              <a:t>Pearson is-a Airport</a:t>
            </a:r>
          </a:p>
          <a:p>
            <a:pPr lvl="1"/>
            <a:r>
              <a:rPr lang="en-US" dirty="0" smtClean="0"/>
              <a:t>Pearson is-in Toronto</a:t>
            </a:r>
          </a:p>
          <a:p>
            <a:pPr lvl="1"/>
            <a:r>
              <a:rPr lang="en-US" dirty="0" smtClean="0"/>
              <a:t>Toronto in-in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229600" cy="53245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Binding to GTP causes a conformational change of the </a:t>
            </a:r>
            <a:r>
              <a:rPr lang="en-US" sz="2000" dirty="0" err="1" smtClean="0">
                <a:solidFill>
                  <a:srgbClr val="FF0000"/>
                </a:solidFill>
              </a:rPr>
              <a:t>ras</a:t>
            </a:r>
            <a:r>
              <a:rPr lang="en-US" sz="2000" dirty="0" smtClean="0">
                <a:solidFill>
                  <a:srgbClr val="FF0000"/>
                </a:solidFill>
              </a:rPr>
              <a:t> protein that puts </a:t>
            </a:r>
            <a:r>
              <a:rPr lang="en-US" sz="2000" dirty="0" err="1" smtClean="0">
                <a:solidFill>
                  <a:srgbClr val="FF0000"/>
                </a:solidFill>
              </a:rPr>
              <a:t>Ras</a:t>
            </a:r>
            <a:r>
              <a:rPr lang="en-US" sz="2000" dirty="0" smtClean="0">
                <a:solidFill>
                  <a:srgbClr val="FF0000"/>
                </a:solidFill>
              </a:rPr>
              <a:t> into the active state.  GTP-bound </a:t>
            </a:r>
            <a:r>
              <a:rPr lang="en-US" sz="2000" dirty="0" err="1" smtClean="0">
                <a:solidFill>
                  <a:srgbClr val="FF0000"/>
                </a:solidFill>
              </a:rPr>
              <a:t>ras</a:t>
            </a:r>
            <a:r>
              <a:rPr lang="en-US" sz="2000" dirty="0" smtClean="0">
                <a:solidFill>
                  <a:srgbClr val="FF0000"/>
                </a:solidFill>
              </a:rPr>
              <a:t> binds to the </a:t>
            </a:r>
            <a:r>
              <a:rPr lang="en-US" sz="2000" dirty="0" err="1" smtClean="0">
                <a:solidFill>
                  <a:srgbClr val="FF0000"/>
                </a:solidFill>
              </a:rPr>
              <a:t>raf</a:t>
            </a:r>
            <a:r>
              <a:rPr lang="en-US" sz="2000" dirty="0" smtClean="0">
                <a:solidFill>
                  <a:srgbClr val="FF0000"/>
                </a:solidFill>
              </a:rPr>
              <a:t> protein </a:t>
            </a:r>
            <a:r>
              <a:rPr lang="en-US" sz="2000" dirty="0" err="1" smtClean="0">
                <a:solidFill>
                  <a:srgbClr val="FF0000"/>
                </a:solidFill>
              </a:rPr>
              <a:t>kinase</a:t>
            </a:r>
            <a:r>
              <a:rPr lang="en-US" sz="2000" dirty="0" smtClean="0">
                <a:solidFill>
                  <a:srgbClr val="FF0000"/>
                </a:solidFill>
              </a:rPr>
              <a:t>.  </a:t>
            </a:r>
            <a:r>
              <a:rPr lang="en-US" sz="2000" dirty="0" smtClean="0">
                <a:solidFill>
                  <a:srgbClr val="000000"/>
                </a:solidFill>
              </a:rPr>
              <a:t>This binding of </a:t>
            </a:r>
            <a:r>
              <a:rPr lang="en-US" sz="2000" dirty="0" err="1" smtClean="0">
                <a:solidFill>
                  <a:srgbClr val="000000"/>
                </a:solidFill>
              </a:rPr>
              <a:t>raf</a:t>
            </a:r>
            <a:r>
              <a:rPr lang="en-US" sz="2000" dirty="0" smtClean="0">
                <a:solidFill>
                  <a:srgbClr val="000000"/>
                </a:solidFill>
              </a:rPr>
              <a:t> to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 has the effect of activating the </a:t>
            </a:r>
            <a:r>
              <a:rPr lang="en-US" sz="2000" dirty="0" err="1" smtClean="0">
                <a:solidFill>
                  <a:srgbClr val="000000"/>
                </a:solidFill>
              </a:rPr>
              <a:t>raf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 and localizing the </a:t>
            </a:r>
            <a:r>
              <a:rPr lang="en-US" sz="2000" dirty="0" err="1" smtClean="0">
                <a:solidFill>
                  <a:srgbClr val="000000"/>
                </a:solidFill>
              </a:rPr>
              <a:t>raf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 to the cell membrane.  Activated </a:t>
            </a:r>
            <a:r>
              <a:rPr lang="en-US" sz="2000" dirty="0" err="1" smtClean="0">
                <a:solidFill>
                  <a:srgbClr val="000000"/>
                </a:solidFill>
              </a:rPr>
              <a:t>raf</a:t>
            </a:r>
            <a:r>
              <a:rPr lang="en-US" sz="2000" dirty="0" smtClean="0">
                <a:solidFill>
                  <a:srgbClr val="000000"/>
                </a:solidFill>
              </a:rPr>
              <a:t> now </a:t>
            </a:r>
            <a:r>
              <a:rPr lang="en-US" sz="2000" dirty="0" err="1" smtClean="0">
                <a:solidFill>
                  <a:srgbClr val="000000"/>
                </a:solidFill>
              </a:rPr>
              <a:t>phosphorylates</a:t>
            </a:r>
            <a:r>
              <a:rPr lang="en-US" sz="2000" dirty="0" smtClean="0">
                <a:solidFill>
                  <a:srgbClr val="000000"/>
                </a:solidFill>
              </a:rPr>
              <a:t> and activates the Mek1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.  The Mek1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 then </a:t>
            </a:r>
            <a:r>
              <a:rPr lang="en-US" sz="2000" dirty="0" err="1" smtClean="0">
                <a:solidFill>
                  <a:srgbClr val="000000"/>
                </a:solidFill>
              </a:rPr>
              <a:t>phosphorylates</a:t>
            </a:r>
            <a:r>
              <a:rPr lang="en-US" sz="2000" dirty="0" smtClean="0">
                <a:solidFill>
                  <a:srgbClr val="000000"/>
                </a:solidFill>
              </a:rPr>
              <a:t> the ERK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 on both </a:t>
            </a:r>
            <a:r>
              <a:rPr lang="en-US" sz="2000" dirty="0" err="1" smtClean="0">
                <a:solidFill>
                  <a:srgbClr val="000000"/>
                </a:solidFill>
              </a:rPr>
              <a:t>threonine</a:t>
            </a:r>
            <a:r>
              <a:rPr lang="en-US" sz="2000" dirty="0" smtClean="0">
                <a:solidFill>
                  <a:srgbClr val="000000"/>
                </a:solidFill>
              </a:rPr>
              <a:t> and tyrosine residues which activate ERK </a:t>
            </a:r>
            <a:r>
              <a:rPr lang="en-US" sz="2000" dirty="0" err="1" smtClean="0">
                <a:solidFill>
                  <a:srgbClr val="000000"/>
                </a:solidFill>
              </a:rPr>
              <a:t>kinase</a:t>
            </a:r>
            <a:r>
              <a:rPr lang="en-US" sz="2000" dirty="0" smtClean="0">
                <a:solidFill>
                  <a:srgbClr val="000000"/>
                </a:solidFill>
              </a:rPr>
              <a:t> activity.  The </a:t>
            </a:r>
            <a:r>
              <a:rPr lang="en-US" sz="2000" dirty="0" err="1" smtClean="0">
                <a:solidFill>
                  <a:srgbClr val="000000"/>
                </a:solidFill>
              </a:rPr>
              <a:t>phosphorylated</a:t>
            </a:r>
            <a:r>
              <a:rPr lang="en-US" sz="2000" dirty="0" smtClean="0">
                <a:solidFill>
                  <a:srgbClr val="000000"/>
                </a:solidFill>
              </a:rPr>
              <a:t> ERK protein then </a:t>
            </a:r>
            <a:r>
              <a:rPr lang="en-US" sz="2000" dirty="0" err="1" smtClean="0">
                <a:solidFill>
                  <a:srgbClr val="000000"/>
                </a:solidFill>
              </a:rPr>
              <a:t>translocates</a:t>
            </a:r>
            <a:r>
              <a:rPr lang="en-US" sz="2000" dirty="0" smtClean="0">
                <a:solidFill>
                  <a:srgbClr val="000000"/>
                </a:solidFill>
              </a:rPr>
              <a:t> to the nucleus where it regulates gene expression in part by </a:t>
            </a:r>
            <a:r>
              <a:rPr lang="en-US" sz="2000" dirty="0" err="1" smtClean="0">
                <a:solidFill>
                  <a:srgbClr val="000000"/>
                </a:solidFill>
              </a:rPr>
              <a:t>phosphorylating</a:t>
            </a:r>
            <a:r>
              <a:rPr lang="en-US" sz="2000" dirty="0" smtClean="0">
                <a:solidFill>
                  <a:srgbClr val="000000"/>
                </a:solidFill>
              </a:rPr>
              <a:t> the Elk1 transcription factor.  </a:t>
            </a:r>
            <a:r>
              <a:rPr lang="en-US" sz="2000" dirty="0" err="1" smtClean="0">
                <a:solidFill>
                  <a:srgbClr val="000000"/>
                </a:solidFill>
              </a:rPr>
              <a:t>Phospho</a:t>
            </a:r>
            <a:r>
              <a:rPr lang="en-US" sz="2000" dirty="0" smtClean="0">
                <a:solidFill>
                  <a:srgbClr val="000000"/>
                </a:solidFill>
              </a:rPr>
              <a:t>-Elk then </a:t>
            </a:r>
            <a:r>
              <a:rPr lang="en-US" sz="2000" dirty="0" err="1" smtClean="0">
                <a:solidFill>
                  <a:srgbClr val="000000"/>
                </a:solidFill>
              </a:rPr>
              <a:t>upregulates</a:t>
            </a:r>
            <a:r>
              <a:rPr lang="en-US" sz="2000" dirty="0" smtClean="0">
                <a:solidFill>
                  <a:srgbClr val="000000"/>
                </a:solidFill>
              </a:rPr>
              <a:t> the gene expression of target genes such as the proto- </a:t>
            </a:r>
            <a:r>
              <a:rPr lang="en-US" sz="2000" dirty="0" err="1" smtClean="0">
                <a:solidFill>
                  <a:srgbClr val="000000"/>
                </a:solidFill>
              </a:rPr>
              <a:t>oncogene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c-fos</a:t>
            </a:r>
            <a:r>
              <a:rPr lang="en-US" sz="2000" dirty="0" smtClean="0">
                <a:solidFill>
                  <a:srgbClr val="000000"/>
                </a:solidFill>
              </a:rPr>
              <a:t>.  The entire signaling cascade is terminated by the intrinsic </a:t>
            </a:r>
            <a:r>
              <a:rPr lang="en-US" sz="2000" dirty="0" err="1" smtClean="0">
                <a:solidFill>
                  <a:srgbClr val="000000"/>
                </a:solidFill>
              </a:rPr>
              <a:t>GTPase</a:t>
            </a:r>
            <a:r>
              <a:rPr lang="en-US" sz="2000" dirty="0" smtClean="0">
                <a:solidFill>
                  <a:srgbClr val="000000"/>
                </a:solidFill>
              </a:rPr>
              <a:t> activity of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 which hydrolyzes the bound GTP into GTP, thus returning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 to the GDP bound state where it releases bound </a:t>
            </a:r>
            <a:r>
              <a:rPr lang="en-US" sz="2000" dirty="0" err="1" smtClean="0">
                <a:solidFill>
                  <a:srgbClr val="000000"/>
                </a:solidFill>
              </a:rPr>
              <a:t>raf</a:t>
            </a:r>
            <a:r>
              <a:rPr lang="en-US" sz="2000" dirty="0" smtClean="0">
                <a:solidFill>
                  <a:srgbClr val="000000"/>
                </a:solidFill>
              </a:rPr>
              <a:t>.  The </a:t>
            </a:r>
            <a:r>
              <a:rPr lang="en-US" sz="2000" dirty="0" err="1" smtClean="0">
                <a:solidFill>
                  <a:srgbClr val="000000"/>
                </a:solidFill>
              </a:rPr>
              <a:t>GTPase</a:t>
            </a:r>
            <a:r>
              <a:rPr lang="en-US" sz="2000" dirty="0" smtClean="0">
                <a:solidFill>
                  <a:srgbClr val="000000"/>
                </a:solidFill>
              </a:rPr>
              <a:t> activity of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 is accelerated by interaction with another protein called GAP.  The </a:t>
            </a:r>
            <a:r>
              <a:rPr lang="en-US" sz="2000" dirty="0" err="1" smtClean="0">
                <a:solidFill>
                  <a:srgbClr val="000000"/>
                </a:solidFill>
              </a:rPr>
              <a:t>oncogenic</a:t>
            </a:r>
            <a:r>
              <a:rPr lang="en-US" sz="2000" dirty="0" smtClean="0">
                <a:solidFill>
                  <a:srgbClr val="000000"/>
                </a:solidFill>
              </a:rPr>
              <a:t> rasv12 mutant has diminished </a:t>
            </a:r>
            <a:r>
              <a:rPr lang="en-US" sz="2000" dirty="0" err="1" smtClean="0">
                <a:solidFill>
                  <a:srgbClr val="000000"/>
                </a:solidFill>
              </a:rPr>
              <a:t>GTPase</a:t>
            </a:r>
            <a:r>
              <a:rPr lang="en-US" sz="2000" dirty="0" smtClean="0">
                <a:solidFill>
                  <a:srgbClr val="000000"/>
                </a:solidFill>
              </a:rPr>
              <a:t> activity and therefore stays in the active GTP bound state constitutively.  Deletion of GAP or the related NF1 genes will also enhance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 activity by slowing the rate of </a:t>
            </a:r>
            <a:r>
              <a:rPr lang="en-US" sz="2000" dirty="0" err="1" smtClean="0">
                <a:solidFill>
                  <a:srgbClr val="000000"/>
                </a:solidFill>
              </a:rPr>
              <a:t>ras</a:t>
            </a:r>
            <a:r>
              <a:rPr lang="en-US" sz="2000" dirty="0" smtClean="0">
                <a:solidFill>
                  <a:srgbClr val="000000"/>
                </a:solidFill>
              </a:rPr>
              <a:t>-GTP hydrolysis.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6575" y="160815"/>
            <a:ext cx="17657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venir Book"/>
                <a:cs typeface="Avenir Book"/>
              </a:rPr>
              <a:t>Example</a:t>
            </a:r>
            <a:endParaRPr lang="en-US" sz="32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35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Binding</a:t>
            </a:r>
            <a:r>
              <a:rPr lang="en-US" dirty="0"/>
              <a:t> to </a:t>
            </a:r>
            <a:r>
              <a:rPr lang="en-US" dirty="0">
                <a:solidFill>
                  <a:srgbClr val="008000"/>
                </a:solidFill>
              </a:rPr>
              <a:t>GTP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causes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conformational change</a:t>
            </a:r>
            <a:r>
              <a:rPr lang="en-US" dirty="0"/>
              <a:t> of the </a:t>
            </a:r>
            <a:r>
              <a:rPr lang="en-US" dirty="0" err="1">
                <a:solidFill>
                  <a:srgbClr val="008000"/>
                </a:solidFill>
              </a:rPr>
              <a:t>ras</a:t>
            </a:r>
            <a:r>
              <a:rPr lang="en-US" dirty="0">
                <a:solidFill>
                  <a:srgbClr val="008000"/>
                </a:solidFill>
              </a:rPr>
              <a:t> protein </a:t>
            </a:r>
            <a:r>
              <a:rPr lang="en-US" dirty="0"/>
              <a:t>that </a:t>
            </a:r>
            <a:r>
              <a:rPr lang="en-US" dirty="0">
                <a:solidFill>
                  <a:srgbClr val="0000FF"/>
                </a:solidFill>
              </a:rPr>
              <a:t>puts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Ras</a:t>
            </a:r>
            <a:r>
              <a:rPr lang="en-US" dirty="0"/>
              <a:t> into the </a:t>
            </a:r>
            <a:r>
              <a:rPr lang="en-US" dirty="0">
                <a:solidFill>
                  <a:srgbClr val="FF0000"/>
                </a:solidFill>
              </a:rPr>
              <a:t>active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gala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0842"/>
            <a:ext cx="9144000" cy="11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762500" y="1447800"/>
            <a:ext cx="3352800" cy="1219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4712732"/>
            <a:ext cx="7239000" cy="1916668"/>
          </a:xfrm>
          <a:prstGeom prst="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81000"/>
            <a:ext cx="7239000" cy="646331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Binding 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GTP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causes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0000FF"/>
                </a:solidFill>
              </a:rPr>
              <a:t>conformational change </a:t>
            </a:r>
            <a:r>
              <a:rPr lang="en-US" dirty="0" smtClean="0"/>
              <a:t>of the </a:t>
            </a:r>
            <a:r>
              <a:rPr lang="en-US" b="1" dirty="0" err="1" smtClean="0">
                <a:solidFill>
                  <a:srgbClr val="008000"/>
                </a:solidFill>
              </a:rPr>
              <a:t>ras</a:t>
            </a:r>
            <a:r>
              <a:rPr lang="en-US" b="1" dirty="0" smtClean="0">
                <a:solidFill>
                  <a:srgbClr val="008000"/>
                </a:solidFill>
              </a:rPr>
              <a:t> protein</a:t>
            </a:r>
            <a:r>
              <a:rPr lang="en-US" dirty="0" smtClean="0"/>
              <a:t> that puts </a:t>
            </a:r>
            <a:r>
              <a:rPr lang="en-US" b="1" dirty="0" err="1" smtClean="0">
                <a:solidFill>
                  <a:srgbClr val="008000"/>
                </a:solidFill>
              </a:rPr>
              <a:t>Ras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into the active state.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1066800" cy="8895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Stanford Parser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371600" cy="88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Pathway Extractor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57400" y="204495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46" idx="1"/>
          </p:cNvCxnSpPr>
          <p:nvPr/>
        </p:nvCxnSpPr>
        <p:spPr>
          <a:xfrm>
            <a:off x="4038600" y="2044953"/>
            <a:ext cx="723900" cy="12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rot="5400000">
            <a:off x="1237571" y="1313761"/>
            <a:ext cx="572869" cy="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00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Validate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pic>
        <p:nvPicPr>
          <p:cNvPr id="37" name="Picture 36" descr="narrativ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76400"/>
            <a:ext cx="3110536" cy="86259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38200" y="43434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05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Update Model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569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762500" y="1447800"/>
            <a:ext cx="3352800" cy="1219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4712732"/>
            <a:ext cx="7239000" cy="1916668"/>
          </a:xfrm>
          <a:prstGeom prst="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81000"/>
            <a:ext cx="7239000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Binding to GTP causes a conformational change of the </a:t>
            </a:r>
            <a:r>
              <a:rPr lang="en-US" dirty="0" err="1" smtClean="0"/>
              <a:t>ras</a:t>
            </a:r>
            <a:r>
              <a:rPr lang="en-US" dirty="0" smtClean="0"/>
              <a:t> protein that puts </a:t>
            </a:r>
            <a:r>
              <a:rPr lang="en-US" dirty="0" err="1" smtClean="0"/>
              <a:t>Ras</a:t>
            </a:r>
            <a:r>
              <a:rPr lang="en-US" dirty="0" smtClean="0"/>
              <a:t> into the active state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1066800" cy="8895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Stanford Parser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371600" cy="88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Pathway Extractor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57400" y="204495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46" idx="1"/>
          </p:cNvCxnSpPr>
          <p:nvPr/>
        </p:nvCxnSpPr>
        <p:spPr>
          <a:xfrm>
            <a:off x="4038600" y="2044953"/>
            <a:ext cx="723900" cy="12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rot="5400000">
            <a:off x="1237571" y="1313761"/>
            <a:ext cx="572869" cy="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00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Validate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pic>
        <p:nvPicPr>
          <p:cNvPr id="37" name="Picture 36" descr="narrativ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76400"/>
            <a:ext cx="3110536" cy="86259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38200" y="43434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05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Update Model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pic>
        <p:nvPicPr>
          <p:cNvPr id="22" name="Picture 21" descr="narrativ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2" y="4876800"/>
            <a:ext cx="3110536" cy="86259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31055" y="584829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Binding to GTP causes a conformational change of the </a:t>
            </a:r>
            <a:r>
              <a:rPr lang="en-US" sz="1000" dirty="0" err="1" smtClean="0"/>
              <a:t>ras</a:t>
            </a:r>
            <a:r>
              <a:rPr lang="en-US" sz="1000" dirty="0" smtClean="0"/>
              <a:t> protein that puts </a:t>
            </a:r>
            <a:r>
              <a:rPr lang="en-US" sz="1000" dirty="0" err="1" smtClean="0"/>
              <a:t>Ras</a:t>
            </a:r>
            <a:r>
              <a:rPr lang="en-US" sz="1000" dirty="0" smtClean="0"/>
              <a:t> into the active state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7137537" y="2920873"/>
            <a:ext cx="507746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7092434" y="4375665"/>
            <a:ext cx="674132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4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30"/>
            <a:ext cx="8229600" cy="1143000"/>
          </a:xfrm>
        </p:spPr>
        <p:txBody>
          <a:bodyPr/>
          <a:lstStyle/>
          <a:p>
            <a:r>
              <a:rPr lang="en-US" dirty="0" smtClean="0"/>
              <a:t>LAPPS Galaxy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92" y="2273878"/>
            <a:ext cx="7991231" cy="33831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The LAPPS Grid recently adopted the </a:t>
            </a:r>
            <a:r>
              <a:rPr lang="en-US" sz="2800" b="1" dirty="0" smtClean="0">
                <a:solidFill>
                  <a:srgbClr val="FF0000"/>
                </a:solidFill>
              </a:rPr>
              <a:t>GALAXY workflow engine </a:t>
            </a:r>
            <a:r>
              <a:rPr lang="en-US" sz="2800" dirty="0" smtClean="0"/>
              <a:t>as a front end </a:t>
            </a:r>
            <a:r>
              <a:rPr lang="en-US" sz="2800" dirty="0" smtClean="0">
                <a:solidFill>
                  <a:srgbClr val="000000"/>
                </a:solidFill>
              </a:rPr>
              <a:t>for construction of pipelines etc.</a:t>
            </a:r>
            <a:endParaRPr lang="en-US" sz="2400" dirty="0">
              <a:solidFill>
                <a:srgbClr val="800000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57" y="1203814"/>
            <a:ext cx="1619167" cy="4489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99154" y="1746151"/>
            <a:ext cx="292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venir Book"/>
              </a:rPr>
              <a:t>http://</a:t>
            </a:r>
            <a:r>
              <a:rPr lang="en-US" dirty="0" err="1" smtClean="0">
                <a:latin typeface="Avenir Book"/>
              </a:rPr>
              <a:t>galaxyproject.org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335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762500" y="1447800"/>
            <a:ext cx="3352800" cy="1219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4712732"/>
            <a:ext cx="7239000" cy="1916668"/>
          </a:xfrm>
          <a:prstGeom prst="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80999"/>
            <a:ext cx="7239000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GTP-bound </a:t>
            </a:r>
            <a:r>
              <a:rPr lang="en-US" dirty="0" err="1" smtClean="0"/>
              <a:t>ras</a:t>
            </a:r>
            <a:r>
              <a:rPr lang="en-US" dirty="0" smtClean="0"/>
              <a:t> binds to the </a:t>
            </a:r>
            <a:r>
              <a:rPr lang="en-US" dirty="0" err="1" smtClean="0"/>
              <a:t>raf</a:t>
            </a:r>
            <a:r>
              <a:rPr lang="en-US" dirty="0" smtClean="0"/>
              <a:t> protein kinase.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1066800" cy="8895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Stanford Parser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371600" cy="88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Pathway Extractor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57400" y="2044953"/>
            <a:ext cx="609600" cy="1588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46" idx="1"/>
          </p:cNvCxnSpPr>
          <p:nvPr/>
        </p:nvCxnSpPr>
        <p:spPr>
          <a:xfrm>
            <a:off x="4038600" y="2044953"/>
            <a:ext cx="723900" cy="12447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rot="5400000">
            <a:off x="1237571" y="1313761"/>
            <a:ext cx="572869" cy="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00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Validate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8200" y="43434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05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Update Model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pic>
        <p:nvPicPr>
          <p:cNvPr id="19" name="Picture 18" descr="narrativ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99525"/>
            <a:ext cx="3138935" cy="690855"/>
          </a:xfrm>
          <a:prstGeom prst="rect">
            <a:avLst/>
          </a:prstGeom>
        </p:spPr>
      </p:pic>
      <p:pic>
        <p:nvPicPr>
          <p:cNvPr id="22" name="Picture 21" descr="narrativ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32" y="4876800"/>
            <a:ext cx="3110536" cy="86259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631055" y="584829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Binding to GTP causes a conformational change of the </a:t>
            </a:r>
            <a:r>
              <a:rPr lang="en-US" sz="1000" dirty="0" err="1" smtClean="0"/>
              <a:t>ras</a:t>
            </a:r>
            <a:r>
              <a:rPr lang="en-US" sz="1000" dirty="0" smtClean="0"/>
              <a:t> protein that puts </a:t>
            </a:r>
            <a:r>
              <a:rPr lang="en-US" sz="1000" dirty="0" err="1" smtClean="0"/>
              <a:t>Ras</a:t>
            </a:r>
            <a:r>
              <a:rPr lang="en-US" sz="1000" dirty="0" smtClean="0"/>
              <a:t> into the active 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44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762500" y="1447800"/>
            <a:ext cx="3352800" cy="1219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4712732"/>
            <a:ext cx="7239000" cy="1916668"/>
          </a:xfrm>
          <a:prstGeom prst="rect">
            <a:avLst/>
          </a:prstGeom>
          <a:ln>
            <a:solidFill>
              <a:srgbClr val="FF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80999"/>
            <a:ext cx="7239000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GTP-bound </a:t>
            </a:r>
            <a:r>
              <a:rPr lang="en-US" dirty="0" err="1" smtClean="0"/>
              <a:t>ras</a:t>
            </a:r>
            <a:r>
              <a:rPr lang="en-US" dirty="0" smtClean="0"/>
              <a:t> binds to the </a:t>
            </a:r>
            <a:r>
              <a:rPr lang="en-US" dirty="0" err="1" smtClean="0"/>
              <a:t>raf</a:t>
            </a:r>
            <a:r>
              <a:rPr lang="en-US" dirty="0" smtClean="0"/>
              <a:t> protein kinase.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1066800" cy="8895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Stanford Parser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371600" cy="88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Pathway Extractor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2057400" y="2044953"/>
            <a:ext cx="609600" cy="1588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46" idx="1"/>
          </p:cNvCxnSpPr>
          <p:nvPr/>
        </p:nvCxnSpPr>
        <p:spPr>
          <a:xfrm>
            <a:off x="4038600" y="2044953"/>
            <a:ext cx="723900" cy="12447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rot="5400000">
            <a:off x="1237571" y="1313761"/>
            <a:ext cx="572869" cy="9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00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Validate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8200" y="43434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05600" y="3174746"/>
            <a:ext cx="1447800" cy="863854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Avenir Book"/>
                <a:cs typeface="Avenir Book"/>
              </a:rPr>
              <a:t>Update Model</a:t>
            </a:r>
            <a:endParaRPr lang="en-US" dirty="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7137537" y="2920873"/>
            <a:ext cx="507746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8" idx="2"/>
          </p:cNvCxnSpPr>
          <p:nvPr/>
        </p:nvCxnSpPr>
        <p:spPr>
          <a:xfrm rot="16200000" flipH="1">
            <a:off x="7092434" y="4375665"/>
            <a:ext cx="674132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31055" y="615309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Binding to GTP causes a conformational change of the </a:t>
            </a:r>
            <a:r>
              <a:rPr lang="en-US" sz="1000" dirty="0" err="1" smtClean="0"/>
              <a:t>ras</a:t>
            </a:r>
            <a:r>
              <a:rPr lang="en-US" sz="1000" dirty="0" smtClean="0"/>
              <a:t> protein that puts </a:t>
            </a:r>
            <a:r>
              <a:rPr lang="en-US" sz="1000" dirty="0" err="1" smtClean="0"/>
              <a:t>Ras</a:t>
            </a:r>
            <a:r>
              <a:rPr lang="en-US" sz="1000" dirty="0" smtClean="0"/>
              <a:t> into the active state</a:t>
            </a:r>
            <a:endParaRPr lang="en-US" sz="1000" dirty="0"/>
          </a:p>
        </p:txBody>
      </p:sp>
      <p:pic>
        <p:nvPicPr>
          <p:cNvPr id="19" name="Picture 18" descr="narrativ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99525"/>
            <a:ext cx="3138935" cy="690855"/>
          </a:xfrm>
          <a:prstGeom prst="rect">
            <a:avLst/>
          </a:prstGeom>
        </p:spPr>
      </p:pic>
      <p:pic>
        <p:nvPicPr>
          <p:cNvPr id="20" name="Picture 19" descr="narrativ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59" y="4876800"/>
            <a:ext cx="5422482" cy="12436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196335" y="6096000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GTP-bound </a:t>
            </a:r>
            <a:r>
              <a:rPr lang="en-US" sz="1000" dirty="0" err="1" smtClean="0"/>
              <a:t>ras</a:t>
            </a:r>
            <a:r>
              <a:rPr lang="en-US" sz="1000" dirty="0" smtClean="0"/>
              <a:t> binds to the </a:t>
            </a:r>
            <a:r>
              <a:rPr lang="en-US" sz="1000" dirty="0" err="1" smtClean="0"/>
              <a:t>raf</a:t>
            </a:r>
            <a:r>
              <a:rPr lang="en-US" sz="1000" dirty="0" smtClean="0"/>
              <a:t> protein </a:t>
            </a:r>
            <a:r>
              <a:rPr lang="en-US" sz="1000" dirty="0" err="1" smtClean="0"/>
              <a:t>kinase</a:t>
            </a:r>
            <a:r>
              <a:rPr lang="en-US" sz="1000" dirty="0" smtClean="0"/>
              <a:t>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4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model /extracted information to tools in Galaxy for analysis/visualization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 LAPPS Grid team is very interested in collaborations to explore and develop such capabilities!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coding exon has the highest number of single nucleotide polymorphisms on chromosome 22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you ask </a:t>
            </a:r>
            <a:r>
              <a:rPr lang="en-US" dirty="0" err="1" smtClean="0"/>
              <a:t>Siri</a:t>
            </a:r>
            <a:r>
              <a:rPr lang="en-US" dirty="0" smtClean="0"/>
              <a:t> or Google this question you get the Galaxy 101 Tutorial page.</a:t>
            </a:r>
          </a:p>
          <a:p>
            <a:r>
              <a:rPr lang="en-US" dirty="0" smtClean="0"/>
              <a:t>Wouldn't it be nice to get the Galaxy pipeline that answered the question?</a:t>
            </a:r>
          </a:p>
          <a:p>
            <a:pPr lvl="1"/>
            <a:r>
              <a:rPr lang="en-US" dirty="0" smtClean="0"/>
              <a:t>Or better, just the output from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Question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144400" b="-144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31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 smtClean="0"/>
              <a:t>have</a:t>
            </a:r>
            <a:endParaRPr lang="en-US" dirty="0" smtClean="0"/>
          </a:p>
          <a:p>
            <a:r>
              <a:rPr lang="en-US" dirty="0" smtClean="0"/>
              <a:t>Subject: </a:t>
            </a:r>
            <a:r>
              <a:rPr lang="en-US" i="1" dirty="0" smtClean="0"/>
              <a:t>coding exon</a:t>
            </a:r>
            <a:endParaRPr lang="en-US" dirty="0" smtClean="0"/>
          </a:p>
          <a:p>
            <a:r>
              <a:rPr lang="en-US" dirty="0" smtClean="0"/>
              <a:t>Object: </a:t>
            </a:r>
            <a:r>
              <a:rPr lang="en-US" i="1" dirty="0" smtClean="0"/>
              <a:t>number of</a:t>
            </a:r>
            <a:endParaRPr lang="en-US" dirty="0" smtClean="0"/>
          </a:p>
          <a:p>
            <a:pPr lvl="1"/>
            <a:r>
              <a:rPr lang="en-US" dirty="0" smtClean="0"/>
              <a:t>SNP on </a:t>
            </a:r>
            <a:r>
              <a:rPr lang="en-US" i="1" dirty="0" smtClean="0"/>
              <a:t>chromosome 22</a:t>
            </a:r>
          </a:p>
          <a:p>
            <a:r>
              <a:rPr lang="en-US" dirty="0" smtClean="0"/>
              <a:t>Plan steps to answer question</a:t>
            </a:r>
          </a:p>
          <a:p>
            <a:pPr lvl="1"/>
            <a:r>
              <a:rPr lang="en-US" dirty="0" smtClean="0"/>
              <a:t>data required</a:t>
            </a:r>
          </a:p>
          <a:p>
            <a:pPr lvl="1"/>
            <a:r>
              <a:rPr lang="en-US" dirty="0" smtClean="0"/>
              <a:t>processing steps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required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oding </a:t>
            </a:r>
            <a:r>
              <a:rPr lang="en-US" dirty="0"/>
              <a:t>E</a:t>
            </a:r>
            <a:r>
              <a:rPr lang="en-US" dirty="0" smtClean="0"/>
              <a:t>xons</a:t>
            </a:r>
          </a:p>
          <a:p>
            <a:pPr lvl="1"/>
            <a:r>
              <a:rPr lang="en-US" dirty="0" smtClean="0"/>
              <a:t>Single Nucleotide Polymorphisms</a:t>
            </a:r>
          </a:p>
          <a:p>
            <a:pPr lvl="1"/>
            <a:r>
              <a:rPr lang="en-US" dirty="0" smtClean="0"/>
              <a:t>How do we know where to find this data?</a:t>
            </a:r>
          </a:p>
          <a:p>
            <a:r>
              <a:rPr lang="en-US" dirty="0" smtClean="0"/>
              <a:t>Steps required</a:t>
            </a:r>
          </a:p>
          <a:p>
            <a:pPr lvl="1"/>
            <a:r>
              <a:rPr lang="en-US" dirty="0" smtClean="0"/>
              <a:t>Join exons with SNP</a:t>
            </a:r>
          </a:p>
          <a:p>
            <a:pPr lvl="1"/>
            <a:r>
              <a:rPr lang="en-US" dirty="0" smtClean="0"/>
              <a:t>Group by column 4 (how do we know this?)</a:t>
            </a:r>
          </a:p>
          <a:p>
            <a:pPr lvl="1"/>
            <a:r>
              <a:rPr lang="en-US" dirty="0" smtClean="0"/>
              <a:t>Count SNP per exon</a:t>
            </a:r>
          </a:p>
          <a:p>
            <a:pPr lvl="1"/>
            <a:r>
              <a:rPr lang="en-US" dirty="0" smtClean="0"/>
              <a:t>Sort and return top five.</a:t>
            </a:r>
          </a:p>
        </p:txBody>
      </p:sp>
    </p:spTree>
    <p:extLst>
      <p:ext uri="{BB962C8B-B14F-4D97-AF65-F5344CB8AC3E}">
        <p14:creationId xmlns:p14="http://schemas.microsoft.com/office/powerpoint/2010/main" val="27073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8916" y="2700559"/>
            <a:ext cx="2016918" cy="1253474"/>
          </a:xfrm>
          <a:prstGeom prst="rect">
            <a:avLst/>
          </a:prstGeom>
          <a:solidFill>
            <a:srgbClr val="3C8C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Avenir Book"/>
              </a:rPr>
              <a:t>Thank</a:t>
            </a:r>
            <a:endParaRPr kumimoji="1" lang="zh-CN" altLang="en-US" sz="3600" dirty="0">
              <a:latin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0282" y="2708806"/>
            <a:ext cx="2016918" cy="1253474"/>
          </a:xfrm>
          <a:prstGeom prst="rect">
            <a:avLst/>
          </a:prstGeom>
          <a:solidFill>
            <a:srgbClr val="3C8C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Avenir Book"/>
              </a:rPr>
              <a:t>You</a:t>
            </a:r>
            <a:endParaRPr kumimoji="1" lang="zh-CN" altLang="en-US" sz="3600" dirty="0">
              <a:latin typeface="Avenir Book"/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4065834" y="3327296"/>
            <a:ext cx="1104448" cy="8247"/>
          </a:xfrm>
          <a:prstGeom prst="straightConnector1">
            <a:avLst/>
          </a:prstGeom>
          <a:ln>
            <a:solidFill>
              <a:srgbClr val="3C8C93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950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4000" dirty="0" smtClean="0"/>
              <a:t>Pipeline architecture </a:t>
            </a:r>
            <a:r>
              <a:rPr lang="en-US" sz="4000" dirty="0"/>
              <a:t>for </a:t>
            </a:r>
            <a:r>
              <a:rPr lang="en-US" sz="4000" dirty="0" smtClean="0"/>
              <a:t>loosely</a:t>
            </a:r>
            <a:r>
              <a:rPr lang="en-US" sz="4000" dirty="0"/>
              <a:t>-coupled linguistic analyses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99222" y="1895507"/>
            <a:ext cx="8581508" cy="4599604"/>
            <a:chOff x="-552888" y="2075345"/>
            <a:chExt cx="8581508" cy="4599604"/>
          </a:xfrm>
        </p:grpSpPr>
        <p:sp>
          <p:nvSpPr>
            <p:cNvPr id="2" name="Rectangle 1"/>
            <p:cNvSpPr/>
            <p:nvPr/>
          </p:nvSpPr>
          <p:spPr>
            <a:xfrm>
              <a:off x="901701" y="2892474"/>
              <a:ext cx="1113692" cy="79521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Split words (tokenize)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3219" y="2188655"/>
              <a:ext cx="1113692" cy="48846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Split sentences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3219" y="3881306"/>
              <a:ext cx="1817077" cy="48846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Tag words with part of speech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1701" y="4582777"/>
              <a:ext cx="1916722" cy="55684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Parse for syntactic structure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92" y="3431729"/>
              <a:ext cx="1686167" cy="51191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 entities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8668" y="2345938"/>
              <a:ext cx="1342291" cy="662359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Detect sentiment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47369" y="5324290"/>
              <a:ext cx="1342291" cy="66235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Semantic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32657" y="6012590"/>
              <a:ext cx="1625219" cy="66235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Co-reference detection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1810" y="5038891"/>
              <a:ext cx="1342291" cy="662359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Produce a summary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98869" y="6058317"/>
              <a:ext cx="1342291" cy="57090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Produce translation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503" y="3179357"/>
              <a:ext cx="1342291" cy="86269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Find relevant 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6329" y="4492579"/>
              <a:ext cx="1342291" cy="59829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Build model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73677" y="4125537"/>
              <a:ext cx="1356265" cy="569527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 relations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2"/>
              <a:endCxn id="2" idx="0"/>
            </p:cNvCxnSpPr>
            <p:nvPr/>
          </p:nvCxnSpPr>
          <p:spPr>
            <a:xfrm>
              <a:off x="1190065" y="2677117"/>
              <a:ext cx="268482" cy="2153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" idx="2"/>
              <a:endCxn id="7" idx="0"/>
            </p:cNvCxnSpPr>
            <p:nvPr/>
          </p:nvCxnSpPr>
          <p:spPr>
            <a:xfrm>
              <a:off x="1458547" y="3687685"/>
              <a:ext cx="83211" cy="1936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1541758" y="4369768"/>
              <a:ext cx="318304" cy="2130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1" idx="0"/>
            </p:cNvCxnSpPr>
            <p:nvPr/>
          </p:nvCxnSpPr>
          <p:spPr>
            <a:xfrm>
              <a:off x="1860062" y="5139626"/>
              <a:ext cx="358453" cy="18466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2" idx="0"/>
            </p:cNvCxnSpPr>
            <p:nvPr/>
          </p:nvCxnSpPr>
          <p:spPr>
            <a:xfrm>
              <a:off x="2889660" y="5655470"/>
              <a:ext cx="855607" cy="357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7" idx="3"/>
              <a:endCxn id="9" idx="1"/>
            </p:cNvCxnSpPr>
            <p:nvPr/>
          </p:nvCxnSpPr>
          <p:spPr>
            <a:xfrm flipV="1">
              <a:off x="2450296" y="3687685"/>
              <a:ext cx="1264496" cy="437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9" idx="2"/>
              <a:endCxn id="17" idx="0"/>
            </p:cNvCxnSpPr>
            <p:nvPr/>
          </p:nvCxnSpPr>
          <p:spPr>
            <a:xfrm>
              <a:off x="4557876" y="3943641"/>
              <a:ext cx="593934" cy="181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" idx="3"/>
              <a:endCxn id="10" idx="1"/>
            </p:cNvCxnSpPr>
            <p:nvPr/>
          </p:nvCxnSpPr>
          <p:spPr>
            <a:xfrm flipV="1">
              <a:off x="2450296" y="2677118"/>
              <a:ext cx="1608372" cy="14484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2" idx="3"/>
              <a:endCxn id="13" idx="1"/>
            </p:cNvCxnSpPr>
            <p:nvPr/>
          </p:nvCxnSpPr>
          <p:spPr>
            <a:xfrm flipV="1">
              <a:off x="4557876" y="5370071"/>
              <a:ext cx="593934" cy="9736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2" idx="3"/>
              <a:endCxn id="14" idx="1"/>
            </p:cNvCxnSpPr>
            <p:nvPr/>
          </p:nvCxnSpPr>
          <p:spPr>
            <a:xfrm>
              <a:off x="4557876" y="6343770"/>
              <a:ext cx="11409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7" idx="3"/>
              <a:endCxn id="16" idx="1"/>
            </p:cNvCxnSpPr>
            <p:nvPr/>
          </p:nvCxnSpPr>
          <p:spPr>
            <a:xfrm>
              <a:off x="5829942" y="4410301"/>
              <a:ext cx="856387" cy="3814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9" idx="3"/>
              <a:endCxn id="15" idx="1"/>
            </p:cNvCxnSpPr>
            <p:nvPr/>
          </p:nvCxnSpPr>
          <p:spPr>
            <a:xfrm flipV="1">
              <a:off x="5400959" y="3610702"/>
              <a:ext cx="786544" cy="769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lded Corner 96"/>
            <p:cNvSpPr/>
            <p:nvPr/>
          </p:nvSpPr>
          <p:spPr>
            <a:xfrm>
              <a:off x="-552888" y="2075345"/>
              <a:ext cx="752110" cy="715082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3"/>
              <a:endCxn id="6" idx="1"/>
            </p:cNvCxnSpPr>
            <p:nvPr/>
          </p:nvCxnSpPr>
          <p:spPr>
            <a:xfrm>
              <a:off x="199222" y="2432886"/>
              <a:ext cx="433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0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LAPPS provides a component framework for developing NLP applications</a:t>
            </a:r>
          </a:p>
          <a:p>
            <a:r>
              <a:rPr lang="en-US" dirty="0" smtClean="0"/>
              <a:t>What is an NLP application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Sentiment Analysis</a:t>
            </a:r>
            <a:endParaRPr lang="en-US" dirty="0"/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Message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728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in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large amounts of (mostly text) data</a:t>
            </a:r>
          </a:p>
          <a:p>
            <a:r>
              <a:rPr lang="en-US" dirty="0" smtClean="0"/>
              <a:t>Data needs to be run through a pipeline of processors</a:t>
            </a:r>
          </a:p>
          <a:p>
            <a:pPr lvl="1"/>
            <a:r>
              <a:rPr lang="en-US" dirty="0" smtClean="0"/>
              <a:t>pipelines are application dependent</a:t>
            </a:r>
          </a:p>
          <a:p>
            <a:pPr lvl="1"/>
            <a:r>
              <a:rPr lang="en-US" dirty="0"/>
              <a:t>Searching for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Processors in the pipeline may not have been designed to work together.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7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Siri</a:t>
            </a:r>
            <a:r>
              <a:rPr lang="en-US" dirty="0" smtClean="0"/>
              <a:t>/Google do a reasonable job.</a:t>
            </a:r>
          </a:p>
          <a:p>
            <a:r>
              <a:rPr lang="en-US" dirty="0"/>
              <a:t>T</a:t>
            </a:r>
            <a:r>
              <a:rPr lang="en-US" dirty="0" smtClean="0"/>
              <a:t>ypically need to be trained for a specific domain.</a:t>
            </a:r>
          </a:p>
          <a:p>
            <a:r>
              <a:rPr lang="en-US" dirty="0" smtClean="0"/>
              <a:t>When they are wrong they are spectacularly wrong</a:t>
            </a:r>
          </a:p>
          <a:p>
            <a:pPr lvl="1"/>
            <a:r>
              <a:rPr lang="en-US" dirty="0" smtClean="0"/>
              <a:t>IBM Watson got the Final Jeopardy! question hilariously wrong because it did not </a:t>
            </a:r>
            <a:r>
              <a:rPr lang="en-US" i="1" dirty="0" smtClean="0"/>
              <a:t>know</a:t>
            </a:r>
            <a:r>
              <a:rPr lang="en-US" dirty="0" smtClean="0"/>
              <a:t> Toronto Canada was not a US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message express a positive or negative viewpoint?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Sarcasm</a:t>
            </a:r>
          </a:p>
          <a:p>
            <a:pPr lvl="1"/>
            <a:r>
              <a:rPr lang="en-US" dirty="0" smtClean="0"/>
              <a:t>People make things up</a:t>
            </a:r>
          </a:p>
          <a:p>
            <a:pPr lvl="2"/>
            <a:r>
              <a:rPr lang="en-US" dirty="0" smtClean="0"/>
              <a:t>I don't want to harsh on your mellow but words have no meaning.</a:t>
            </a:r>
          </a:p>
        </p:txBody>
      </p:sp>
    </p:spTree>
    <p:extLst>
      <p:ext uri="{BB962C8B-B14F-4D97-AF65-F5344CB8AC3E}">
        <p14:creationId xmlns:p14="http://schemas.microsoft.com/office/powerpoint/2010/main" val="20934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better</a:t>
            </a:r>
          </a:p>
          <a:p>
            <a:pPr lvl="1"/>
            <a:r>
              <a:rPr lang="en-US" dirty="0" smtClean="0"/>
              <a:t>Mostly "not-gibberish" now.</a:t>
            </a:r>
          </a:p>
          <a:p>
            <a:r>
              <a:rPr lang="en-US" dirty="0" smtClean="0"/>
              <a:t>Same problems with sentiment analysis</a:t>
            </a:r>
          </a:p>
          <a:p>
            <a:pPr lvl="1"/>
            <a:r>
              <a:rPr lang="en-US" dirty="0" smtClean="0"/>
              <a:t>English, "I have a bone to pick with you."</a:t>
            </a:r>
          </a:p>
          <a:p>
            <a:pPr lvl="1"/>
            <a:r>
              <a:rPr lang="en-US" dirty="0" smtClean="0"/>
              <a:t>German, "I have a chicken to pluck with you."</a:t>
            </a:r>
          </a:p>
          <a:p>
            <a:r>
              <a:rPr lang="en-US" dirty="0" smtClean="0"/>
              <a:t>Starts to perform very badly in multi-step translations</a:t>
            </a:r>
          </a:p>
          <a:p>
            <a:pPr lvl="1"/>
            <a:r>
              <a:rPr lang="en-US" dirty="0" smtClean="0"/>
              <a:t>Japanese-&gt; English -&gt; Arabic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1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Analysis</a:t>
            </a:r>
          </a:p>
          <a:p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What are the main points of the article</a:t>
            </a:r>
          </a:p>
          <a:p>
            <a:pPr lvl="1"/>
            <a:r>
              <a:rPr lang="en-US" dirty="0" smtClean="0"/>
              <a:t>Typically represented as a "bag of words"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Split the text into sentences</a:t>
            </a:r>
          </a:p>
          <a:p>
            <a:pPr lvl="1"/>
            <a:r>
              <a:rPr lang="en-US" dirty="0" smtClean="0"/>
              <a:t>Split the sentences into words</a:t>
            </a:r>
          </a:p>
          <a:p>
            <a:r>
              <a:rPr lang="en-US" dirty="0" smtClean="0"/>
              <a:t>You would think this would be easy	</a:t>
            </a:r>
          </a:p>
          <a:p>
            <a:pPr lvl="1"/>
            <a:r>
              <a:rPr lang="en-US" dirty="0" smtClean="0"/>
              <a:t>You would be wrong</a:t>
            </a:r>
          </a:p>
          <a:p>
            <a:pPr lvl="1"/>
            <a:r>
              <a:rPr lang="en-US" dirty="0" err="1" smtClean="0"/>
              <a:t>gonna</a:t>
            </a:r>
            <a:r>
              <a:rPr lang="en-US" dirty="0" smtClean="0"/>
              <a:t>, </a:t>
            </a:r>
            <a:r>
              <a:rPr lang="en-US" dirty="0" err="1" smtClean="0"/>
              <a:t>wanna</a:t>
            </a:r>
            <a:r>
              <a:rPr lang="en-US" dirty="0" smtClean="0"/>
              <a:t>, </a:t>
            </a:r>
            <a:r>
              <a:rPr lang="en-US" dirty="0" err="1" smtClean="0"/>
              <a:t>ur</a:t>
            </a:r>
            <a:r>
              <a:rPr lang="en-US" dirty="0" smtClean="0"/>
              <a:t>, even things like don't</a:t>
            </a:r>
          </a:p>
          <a:p>
            <a:pPr lvl="2"/>
            <a:r>
              <a:rPr lang="en-US" dirty="0" smtClean="0"/>
              <a:t>do not</a:t>
            </a:r>
          </a:p>
          <a:p>
            <a:pPr lvl="2"/>
            <a:r>
              <a:rPr lang="en-US" dirty="0" smtClean="0"/>
              <a:t>do </a:t>
            </a:r>
            <a:r>
              <a:rPr lang="en-US" dirty="0" err="1" smtClean="0"/>
              <a:t>n't</a:t>
            </a:r>
            <a:endParaRPr lang="en-US" dirty="0" smtClean="0"/>
          </a:p>
          <a:p>
            <a:pPr lvl="2"/>
            <a:r>
              <a:rPr lang="en-US" dirty="0" smtClean="0"/>
              <a:t>don 't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NLP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</a:p>
          <a:p>
            <a:pPr lvl="1"/>
            <a:r>
              <a:rPr lang="en-US" dirty="0" smtClean="0"/>
              <a:t>Part-of-speech</a:t>
            </a:r>
          </a:p>
          <a:p>
            <a:pPr lvl="1"/>
            <a:r>
              <a:rPr lang="en-US" dirty="0" smtClean="0"/>
              <a:t>Named entities</a:t>
            </a:r>
          </a:p>
          <a:p>
            <a:pPr lvl="1"/>
            <a:r>
              <a:rPr lang="en-US" dirty="0" smtClean="0"/>
              <a:t>Semantic Role Labeling</a:t>
            </a:r>
          </a:p>
          <a:p>
            <a:pPr lvl="2"/>
            <a:r>
              <a:rPr lang="en-US" dirty="0" smtClean="0"/>
              <a:t>John sold the book to Mary.</a:t>
            </a:r>
          </a:p>
          <a:p>
            <a:pPr lvl="2"/>
            <a:r>
              <a:rPr lang="en-US" dirty="0" smtClean="0"/>
              <a:t>Verb "to sell"</a:t>
            </a:r>
          </a:p>
          <a:p>
            <a:pPr lvl="2"/>
            <a:r>
              <a:rPr lang="en-US" dirty="0" smtClean="0"/>
              <a:t>"John" is the seller</a:t>
            </a:r>
          </a:p>
          <a:p>
            <a:pPr lvl="2"/>
            <a:r>
              <a:rPr lang="en-US" dirty="0" smtClean="0"/>
              <a:t>"Mary" is the recipient</a:t>
            </a:r>
          </a:p>
          <a:p>
            <a:pPr lvl="2"/>
            <a:r>
              <a:rPr lang="en-US" dirty="0" smtClean="0"/>
              <a:t>"the book" was the thing that was sold</a:t>
            </a:r>
          </a:p>
        </p:txBody>
      </p:sp>
    </p:spTree>
    <p:extLst>
      <p:ext uri="{BB962C8B-B14F-4D97-AF65-F5344CB8AC3E}">
        <p14:creationId xmlns:p14="http://schemas.microsoft.com/office/powerpoint/2010/main" val="24959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they come from?</a:t>
            </a:r>
          </a:p>
          <a:p>
            <a:pPr lvl="1"/>
            <a:r>
              <a:rPr lang="en-US" dirty="0" smtClean="0"/>
              <a:t>Hand crafted</a:t>
            </a:r>
          </a:p>
          <a:p>
            <a:pPr lvl="2"/>
            <a:r>
              <a:rPr lang="en-US" dirty="0" smtClean="0"/>
              <a:t>very time consuming (expensive)</a:t>
            </a:r>
          </a:p>
          <a:p>
            <a:pPr lvl="1"/>
            <a:r>
              <a:rPr lang="en-US" dirty="0" smtClean="0"/>
              <a:t>Machine generated</a:t>
            </a:r>
          </a:p>
          <a:p>
            <a:pPr lvl="2"/>
            <a:r>
              <a:rPr lang="en-US" i="1" dirty="0" smtClean="0"/>
              <a:t>Easy</a:t>
            </a:r>
            <a:r>
              <a:rPr lang="en-US" dirty="0" smtClean="0"/>
              <a:t> to generate large KB</a:t>
            </a:r>
          </a:p>
          <a:p>
            <a:pPr lvl="3"/>
            <a:r>
              <a:rPr lang="en-US" dirty="0" smtClean="0"/>
              <a:t>full of noise</a:t>
            </a:r>
          </a:p>
          <a:p>
            <a:pPr lvl="2"/>
            <a:r>
              <a:rPr lang="en-US" dirty="0" smtClean="0"/>
              <a:t>More data == Better data</a:t>
            </a:r>
          </a:p>
          <a:p>
            <a:pPr lvl="3"/>
            <a:r>
              <a:rPr lang="en-US" dirty="0" smtClean="0"/>
              <a:t>use statistics to reduce noise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7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" y="233310"/>
            <a:ext cx="91440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venir Book"/>
              </a:rPr>
              <a:t>LAPPS Grid Overview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303799"/>
            <a:ext cx="6172200" cy="5105400"/>
            <a:chOff x="1752600" y="390769"/>
            <a:chExt cx="6172200" cy="5105400"/>
          </a:xfrm>
        </p:grpSpPr>
        <p:sp>
          <p:nvSpPr>
            <p:cNvPr id="13" name="Rectangle 12"/>
            <p:cNvSpPr/>
            <p:nvPr/>
          </p:nvSpPr>
          <p:spPr>
            <a:xfrm>
              <a:off x="3276600" y="390769"/>
              <a:ext cx="4648200" cy="510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752600" y="2209800"/>
              <a:ext cx="762000" cy="85513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676900" y="3530600"/>
              <a:ext cx="1828800" cy="762000"/>
              <a:chOff x="5486400" y="3505200"/>
              <a:chExt cx="1828800" cy="7620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5486400" y="3505202"/>
                <a:ext cx="1828800" cy="761998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Book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782407" y="3844636"/>
                <a:ext cx="1257300" cy="34636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 cmpd="sng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Evaluation/IAA</a:t>
                </a:r>
                <a:br>
                  <a:rPr lang="en-US" sz="1200" dirty="0" smtClean="0">
                    <a:latin typeface="Avenir Book"/>
                  </a:rPr>
                </a:br>
                <a:r>
                  <a:rPr lang="en-US" sz="1200" dirty="0" smtClean="0">
                    <a:latin typeface="Avenir Book"/>
                  </a:rPr>
                  <a:t>Services</a:t>
                </a:r>
                <a:endParaRPr lang="en-US" sz="1200" dirty="0">
                  <a:latin typeface="Avenir Book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28666" y="3505200"/>
                <a:ext cx="1287532" cy="338554"/>
              </a:xfrm>
              <a:prstGeom prst="rect">
                <a:avLst/>
              </a:prstGeom>
              <a:noFill/>
              <a:ln w="28575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venir Book"/>
                  </a:rPr>
                  <a:t>CMU Server</a:t>
                </a:r>
                <a:endParaRPr lang="en-US" sz="1600" dirty="0">
                  <a:latin typeface="Avenir Boo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38800" y="533400"/>
              <a:ext cx="1905000" cy="1295400"/>
              <a:chOff x="5334000" y="685800"/>
              <a:chExt cx="1905000" cy="14478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5334000" y="685800"/>
                <a:ext cx="1905000" cy="1447800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endParaRPr lang="en-US" sz="2000" dirty="0">
                  <a:latin typeface="Avenir Book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638800" y="1026459"/>
                <a:ext cx="1295400" cy="47304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Service Grid Manager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638800" y="1625808"/>
                <a:ext cx="1295400" cy="33781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Web Services</a:t>
                </a:r>
                <a:endParaRPr lang="en-US" sz="1200" dirty="0">
                  <a:latin typeface="Avenir Book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93773" y="685800"/>
                <a:ext cx="1645227" cy="355452"/>
              </a:xfrm>
              <a:prstGeom prst="rect">
                <a:avLst/>
              </a:prstGeom>
              <a:noFill/>
              <a:ln w="285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latin typeface="Avenir Book"/>
                  </a:rPr>
                  <a:t>Vassar </a:t>
                </a:r>
                <a:r>
                  <a:rPr lang="en-US" sz="1600" dirty="0" smtClean="0">
                    <a:latin typeface="Avenir Book"/>
                  </a:rPr>
                  <a:t>Server</a:t>
                </a:r>
                <a:endParaRPr lang="en-US" sz="1600" dirty="0">
                  <a:latin typeface="Avenir Boo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69280" y="2032000"/>
              <a:ext cx="1844040" cy="1295400"/>
              <a:chOff x="5334000" y="2286000"/>
              <a:chExt cx="1877568" cy="14478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334000" y="2286000"/>
                <a:ext cx="1877568" cy="1447800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endParaRPr lang="en-US" sz="2000" dirty="0">
                  <a:latin typeface="Avenir Book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617944" y="2615300"/>
                <a:ext cx="1306557" cy="5089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Service Grid Manager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617944" y="3217973"/>
                <a:ext cx="1306557" cy="36342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Web Services</a:t>
                </a:r>
                <a:endParaRPr lang="en-US" sz="1200" dirty="0">
                  <a:latin typeface="Avenir Book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83352" y="2286000"/>
                <a:ext cx="1673906" cy="355452"/>
              </a:xfrm>
              <a:prstGeom prst="rect">
                <a:avLst/>
              </a:prstGeom>
              <a:noFill/>
              <a:ln w="285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>
                    <a:latin typeface="Avenir Book"/>
                  </a:rPr>
                  <a:t>Brandeis Server</a:t>
                </a:r>
                <a:endParaRPr lang="en-US" sz="1600" dirty="0">
                  <a:latin typeface="Avenir Boo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76900" y="4495800"/>
              <a:ext cx="1828800" cy="762000"/>
              <a:chOff x="5486400" y="4267200"/>
              <a:chExt cx="1828800" cy="7620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486400" y="4267200"/>
                <a:ext cx="1828800" cy="762000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Book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791200" y="4544291"/>
                <a:ext cx="1295400" cy="34636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 cmpd="sng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Avenir Book"/>
                  </a:rPr>
                  <a:t>Data Delivery</a:t>
                </a:r>
                <a:br>
                  <a:rPr lang="en-US" sz="1200" dirty="0" smtClean="0">
                    <a:latin typeface="Avenir Book"/>
                  </a:rPr>
                </a:br>
                <a:r>
                  <a:rPr lang="en-US" sz="1200" dirty="0" smtClean="0">
                    <a:latin typeface="Avenir Book"/>
                  </a:rPr>
                  <a:t>Services</a:t>
                </a:r>
                <a:endParaRPr lang="en-US" sz="1200" dirty="0">
                  <a:latin typeface="Avenir Book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67400" y="4267200"/>
                <a:ext cx="1218171" cy="338554"/>
              </a:xfrm>
              <a:prstGeom prst="rect">
                <a:avLst/>
              </a:prstGeom>
              <a:noFill/>
              <a:ln w="28575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venir Book"/>
                  </a:rPr>
                  <a:t>LDC Server</a:t>
                </a:r>
                <a:endParaRPr lang="en-US" sz="1600" dirty="0">
                  <a:latin typeface="Avenir Book"/>
                </a:endParaRP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3657600" y="4294490"/>
              <a:ext cx="1371600" cy="887110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venir Book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16215" y="4540914"/>
              <a:ext cx="1230086" cy="5783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00" dirty="0" smtClean="0">
                  <a:latin typeface="Avenir Book"/>
                </a:rPr>
                <a:t>Local Services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dirty="0" smtClean="0">
                  <a:latin typeface="Avenir Book"/>
                </a:rPr>
                <a:t>Local 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dirty="0" err="1" smtClean="0">
                  <a:latin typeface="Avenir Book"/>
                </a:rPr>
                <a:t>Docker</a:t>
              </a:r>
              <a:endParaRPr lang="en-US" sz="1100" dirty="0">
                <a:latin typeface="Avenir Book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7875" y="4267200"/>
              <a:ext cx="1107996" cy="30777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venir Book"/>
                </a:rPr>
                <a:t>User Server</a:t>
              </a:r>
              <a:endParaRPr lang="en-US" sz="1400" dirty="0">
                <a:latin typeface="Avenir Book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86200" y="2971800"/>
              <a:ext cx="914400" cy="991183"/>
              <a:chOff x="4114800" y="3200400"/>
              <a:chExt cx="914400" cy="991183"/>
            </a:xfrm>
          </p:grpSpPr>
          <p:sp>
            <p:nvSpPr>
              <p:cNvPr id="30" name="Can 29"/>
              <p:cNvSpPr/>
              <p:nvPr/>
            </p:nvSpPr>
            <p:spPr>
              <a:xfrm>
                <a:off x="4114800" y="3200400"/>
                <a:ext cx="914400" cy="990600"/>
              </a:xfrm>
              <a:prstGeom prst="can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0000"/>
                  </a:solidFill>
                  <a:latin typeface="Avenir Book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14800" y="3360586"/>
                <a:ext cx="914400" cy="830997"/>
              </a:xfrm>
              <a:prstGeom prst="rect">
                <a:avLst/>
              </a:prstGeom>
              <a:noFill/>
              <a:ln w="285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0000"/>
                    </a:solidFill>
                    <a:latin typeface="Avenir Book"/>
                  </a:rPr>
                  <a:t>Data, Task,  &amp; Results Repository</a:t>
                </a:r>
                <a:endParaRPr lang="en-US" sz="1200" b="1" dirty="0">
                  <a:solidFill>
                    <a:srgbClr val="000000"/>
                  </a:solidFill>
                  <a:latin typeface="Avenir Book"/>
                </a:endParaRPr>
              </a:p>
            </p:txBody>
          </p:sp>
        </p:grpSp>
        <p:sp>
          <p:nvSpPr>
            <p:cNvPr id="23" name="Can 22"/>
            <p:cNvSpPr/>
            <p:nvPr/>
          </p:nvSpPr>
          <p:spPr>
            <a:xfrm>
              <a:off x="3886200" y="1752600"/>
              <a:ext cx="914400" cy="1066800"/>
            </a:xfrm>
            <a:prstGeom prst="can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Avenir Book"/>
                </a:rPr>
                <a:t>Directory of Tools, Resources,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Avenir Book"/>
                </a:rPr>
                <a:t>Usage Info</a:t>
              </a:r>
              <a:endParaRPr lang="en-US" sz="1200" b="1" dirty="0">
                <a:solidFill>
                  <a:schemeClr val="tx1"/>
                </a:solidFill>
                <a:latin typeface="Avenir Book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609600"/>
              <a:ext cx="1981200" cy="984794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3412028" y="914400"/>
              <a:ext cx="1818216" cy="38099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Avenir Book"/>
                </a:rPr>
                <a:t>LAPPS/Galaxy instance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Avenir Book"/>
                </a:rPr>
                <a:t>User data</a:t>
              </a:r>
              <a:endParaRPr lang="en-US" sz="1200" dirty="0">
                <a:latin typeface="Avenir Book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600200" y="2667000"/>
              <a:ext cx="2286000" cy="3048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504D"/>
                  </a:solidFill>
                  <a:latin typeface="Avenir Book"/>
                </a:rPr>
                <a:t>Galaxy workflow engine</a:t>
              </a:r>
              <a:endParaRPr lang="en-US" sz="1400" dirty="0">
                <a:solidFill>
                  <a:srgbClr val="C0504D"/>
                </a:solidFill>
                <a:latin typeface="Avenir Book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971800" y="2514600"/>
              <a:ext cx="304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43300" y="4114800"/>
              <a:ext cx="1600200" cy="1219200"/>
            </a:xfrm>
            <a:prstGeom prst="round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sz="2000" dirty="0">
                <a:latin typeface="Avenir Book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352800" y="533400"/>
              <a:ext cx="1981200" cy="1143000"/>
            </a:xfrm>
            <a:prstGeom prst="roundRect">
              <a:avLst/>
            </a:prstGeom>
            <a:noFill/>
            <a:ln w="28575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sz="2000" dirty="0">
                <a:latin typeface="Avenir Book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683846" y="1074615"/>
            <a:ext cx="7854462" cy="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Galaxy?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4" y="1600200"/>
            <a:ext cx="8100646" cy="4525963"/>
          </a:xfrm>
        </p:spPr>
        <p:txBody>
          <a:bodyPr>
            <a:normAutofit/>
          </a:bodyPr>
          <a:lstStyle/>
          <a:p>
            <a:pPr marL="285750" lvl="1" indent="-342900">
              <a:spcAft>
                <a:spcPts val="1200"/>
              </a:spcAft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Accessible: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/>
              <a:t>Accommodates users with a broad range of expertise (non-computational to expert programmer)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>
              <a:spcAft>
                <a:spcPts val="1200"/>
              </a:spcAft>
            </a:pPr>
            <a:r>
              <a:rPr lang="en-US" sz="2400" b="1" dirty="0" smtClean="0">
                <a:solidFill>
                  <a:srgbClr val="800000"/>
                </a:solidFill>
              </a:rPr>
              <a:t>Reproducible: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Galaxy captures information so that any user </a:t>
            </a:r>
            <a:r>
              <a:rPr lang="en-US" sz="2400" dirty="0">
                <a:solidFill>
                  <a:srgbClr val="000000"/>
                </a:solidFill>
              </a:rPr>
              <a:t>can understand </a:t>
            </a:r>
            <a:r>
              <a:rPr lang="en-US" sz="2400" dirty="0" smtClean="0">
                <a:solidFill>
                  <a:srgbClr val="000000"/>
                </a:solidFill>
              </a:rPr>
              <a:t>and repeat a complete computational analysis </a:t>
            </a:r>
          </a:p>
          <a:p>
            <a:pPr marL="285750">
              <a:spcAft>
                <a:spcPts val="1200"/>
              </a:spcAft>
            </a:pPr>
            <a:r>
              <a:rPr lang="en-US" sz="2400" b="1" dirty="0" smtClean="0">
                <a:solidFill>
                  <a:srgbClr val="800000"/>
                </a:solidFill>
              </a:rPr>
              <a:t>Transparent: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Users share and publish analyses via the web and create interactive, web-based documents that describe a complete analysis </a:t>
            </a:r>
          </a:p>
          <a:p>
            <a:pPr marL="285750">
              <a:spcAft>
                <a:spcPts val="1200"/>
              </a:spcAft>
            </a:pPr>
            <a:r>
              <a:rPr lang="en-US" sz="2400" b="1" dirty="0" smtClean="0">
                <a:solidFill>
                  <a:srgbClr val="800000"/>
                </a:solidFill>
              </a:rPr>
              <a:t>Well-developed, supported, open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3 at 10.4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2" y="0"/>
            <a:ext cx="7209694" cy="67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Genomes </a:t>
            </a:r>
            <a:r>
              <a:rPr lang="en-US" dirty="0" err="1" smtClean="0"/>
              <a:t>vs</a:t>
            </a:r>
            <a:r>
              <a:rPr lang="en-US" dirty="0" smtClean="0"/>
              <a:t> millions of small texts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You have genes, proteins, etc. (ACGT)</a:t>
            </a:r>
          </a:p>
          <a:p>
            <a:pPr lvl="1"/>
            <a:r>
              <a:rPr lang="en-US" dirty="0" smtClean="0"/>
              <a:t>We have Twitter and </a:t>
            </a:r>
            <a:r>
              <a:rPr lang="en-US" dirty="0" err="1" smtClean="0"/>
              <a:t>Emoji</a:t>
            </a:r>
            <a:endParaRPr lang="en-US" dirty="0" smtClean="0"/>
          </a:p>
          <a:p>
            <a:pPr lvl="2"/>
            <a:r>
              <a:rPr lang="en-US" dirty="0" smtClean="0"/>
              <a:t>The OED added 2,000 new entries in the June 2016 update</a:t>
            </a:r>
          </a:p>
          <a:p>
            <a:pPr lvl="1"/>
            <a:r>
              <a:rPr lang="en-US" dirty="0" smtClean="0"/>
              <a:t>Most of our processors are web services</a:t>
            </a:r>
          </a:p>
          <a:p>
            <a:pPr lvl="2"/>
            <a:r>
              <a:rPr lang="en-US" dirty="0" smtClean="0"/>
              <a:t>The network is the bottleneck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23 at 10.4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" y="488461"/>
            <a:ext cx="9144000" cy="61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855" y="93922"/>
            <a:ext cx="9038249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Logical flow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(client-server communication not represented)</a:t>
            </a:r>
          </a:p>
          <a:p>
            <a:pPr algn="ctr"/>
            <a:endParaRPr lang="en-US" dirty="0">
              <a:latin typeface="Avenir Book"/>
              <a:cs typeface="Avenir Book"/>
            </a:endParaRPr>
          </a:p>
          <a:p>
            <a:pPr algn="ctr"/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 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98255" y="3916241"/>
            <a:ext cx="150473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48021" y="2521451"/>
            <a:ext cx="175868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204" y="2369051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885" y="958276"/>
            <a:ext cx="914400" cy="914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855" y="2369051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3427" y="958276"/>
            <a:ext cx="914400" cy="914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7705" y="4107559"/>
            <a:ext cx="1210316" cy="914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7911" y="2860005"/>
            <a:ext cx="899518" cy="0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7159" y="2521451"/>
            <a:ext cx="10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GATE XML</a:t>
            </a:r>
            <a:endParaRPr lang="en-US" sz="1400" dirty="0">
              <a:latin typeface="Avenir Book"/>
              <a:cs typeface="Avenir Book"/>
            </a:endParaRPr>
          </a:p>
        </p:txBody>
      </p:sp>
      <p:cxnSp>
        <p:nvCxnSpPr>
          <p:cNvPr id="19" name="Elbow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3484183" y="1072349"/>
            <a:ext cx="953575" cy="1639830"/>
          </a:xfrm>
          <a:prstGeom prst="bentConnector2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1316" y="1448773"/>
            <a:ext cx="899518" cy="0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9605" y="1079441"/>
            <a:ext cx="10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UIMA CAS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37704" y="1196928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3970" y="168690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33" name="Elbow Connector 32"/>
          <p:cNvCxnSpPr>
            <a:stCxn id="9" idx="3"/>
          </p:cNvCxnSpPr>
          <p:nvPr/>
        </p:nvCxnSpPr>
        <p:spPr>
          <a:xfrm>
            <a:off x="7587827" y="1415476"/>
            <a:ext cx="959423" cy="1105975"/>
          </a:xfrm>
          <a:prstGeom prst="bentConnector2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9952" y="115881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4655" y="2700640"/>
            <a:ext cx="1280395" cy="839683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35" name="Straight Arrow Connector 34"/>
          <p:cNvCxnSpPr>
            <a:stCxn id="41" idx="1"/>
            <a:endCxn id="40" idx="3"/>
          </p:cNvCxnSpPr>
          <p:nvPr/>
        </p:nvCxnSpPr>
        <p:spPr>
          <a:xfrm flipH="1">
            <a:off x="6706701" y="3123187"/>
            <a:ext cx="65411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60820" y="2521451"/>
            <a:ext cx="1677429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05357" y="2700640"/>
            <a:ext cx="1221241" cy="839683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16551" y="3940899"/>
            <a:ext cx="1451270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98479" y="4134791"/>
            <a:ext cx="1128154" cy="914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8" name="Elbow Connector 47"/>
          <p:cNvCxnSpPr>
            <a:stCxn id="40" idx="1"/>
            <a:endCxn id="45" idx="0"/>
          </p:cNvCxnSpPr>
          <p:nvPr/>
        </p:nvCxnSpPr>
        <p:spPr>
          <a:xfrm rot="10800000" flipV="1">
            <a:off x="4350623" y="3123187"/>
            <a:ext cx="597399" cy="793054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>
            <a:off x="2967465" y="4567995"/>
            <a:ext cx="630790" cy="1734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00003" y="566457"/>
            <a:ext cx="1631997" cy="118472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Data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source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24608" y="5538694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 flipH="1">
            <a:off x="1195404" y="1748586"/>
            <a:ext cx="13064" cy="620465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98494" y="5594825"/>
            <a:ext cx="2293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Converter to LIF JSON-LD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5050" y="6277783"/>
            <a:ext cx="249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Converter from LIF JSON-LD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24608" y="6191437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9" name="Elbow Connector 68"/>
          <p:cNvCxnSpPr>
            <a:stCxn id="46" idx="1"/>
          </p:cNvCxnSpPr>
          <p:nvPr/>
        </p:nvCxnSpPr>
        <p:spPr>
          <a:xfrm rot="10800000" flipV="1">
            <a:off x="1065711" y="4592653"/>
            <a:ext cx="450841" cy="1073790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5882" y="5701361"/>
            <a:ext cx="1915909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28575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JSON-LD output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52853" y="4149623"/>
            <a:ext cx="309981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venir Book"/>
                <a:cs typeface="Avenir Book"/>
              </a:rPr>
              <a:t>LAPPS services for </a:t>
            </a:r>
            <a:r>
              <a:rPr lang="en-US" sz="1600" dirty="0" err="1" smtClean="0">
                <a:latin typeface="Avenir Book"/>
                <a:cs typeface="Avenir Book"/>
              </a:rPr>
              <a:t>OpenNLP</a:t>
            </a:r>
            <a:r>
              <a:rPr lang="en-US" sz="1600" dirty="0" smtClean="0">
                <a:latin typeface="Avenir Book"/>
                <a:cs typeface="Avenir Book"/>
              </a:rPr>
              <a:t> and Stanford NLP tools are wrapped to produce and consume JSON-LD</a:t>
            </a:r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35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6922" y="2940538"/>
            <a:ext cx="1318847" cy="118207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</a:rPr>
              <a:t>WSEV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2230" y="1323657"/>
            <a:ext cx="1611923" cy="139700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Avenir Book"/>
            </a:endParaRPr>
          </a:p>
          <a:p>
            <a:pPr algn="ctr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  <a:latin typeface="Avenir Book"/>
              </a:rPr>
              <a:t>Tool 1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venir Book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venir Book"/>
              </a:rPr>
              <a:t>nput/output format/concepts</a:t>
            </a:r>
          </a:p>
          <a:p>
            <a:pPr algn="ctr"/>
            <a:endParaRPr lang="en-US" dirty="0">
              <a:solidFill>
                <a:schemeClr val="bg1"/>
              </a:solidFill>
              <a:latin typeface="Avenir Book"/>
            </a:endParaRPr>
          </a:p>
          <a:p>
            <a:pPr algn="ctr"/>
            <a:endParaRPr lang="en-US" dirty="0">
              <a:solidFill>
                <a:schemeClr val="bg1"/>
              </a:solidFill>
              <a:latin typeface="Avenir Book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19230" y="2921000"/>
            <a:ext cx="1387231" cy="14165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</a:rPr>
              <a:t>LIF JSON-LD</a:t>
            </a:r>
            <a:endParaRPr lang="en-US" dirty="0">
              <a:latin typeface="Avenir Book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95770" y="3629269"/>
            <a:ext cx="986692" cy="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32231" y="4583720"/>
            <a:ext cx="1611923" cy="139700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venir Book"/>
            </a:endParaRPr>
          </a:p>
          <a:p>
            <a:pPr algn="ctr">
              <a:spcBef>
                <a:spcPts val="1800"/>
              </a:spcBef>
            </a:pPr>
            <a:r>
              <a:rPr lang="en-US" dirty="0" smtClean="0">
                <a:latin typeface="Avenir Book"/>
              </a:rPr>
              <a:t>Tool 2</a:t>
            </a:r>
          </a:p>
          <a:p>
            <a:pPr algn="ctr"/>
            <a:r>
              <a:rPr lang="en-US" dirty="0" smtClean="0">
                <a:latin typeface="Avenir Book"/>
              </a:rPr>
              <a:t>input/output format/concepts</a:t>
            </a:r>
          </a:p>
          <a:p>
            <a:pPr algn="ctr"/>
            <a:endParaRPr lang="en-US" dirty="0">
              <a:latin typeface="Avenir Book"/>
            </a:endParaRPr>
          </a:p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7" name="Left-Right Arrow 26"/>
          <p:cNvSpPr/>
          <p:nvPr/>
        </p:nvSpPr>
        <p:spPr>
          <a:xfrm rot="19903923">
            <a:off x="4556335" y="2412523"/>
            <a:ext cx="1201615" cy="616269"/>
          </a:xfrm>
          <a:prstGeom prst="left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8" name="Left-Right Arrow 27"/>
          <p:cNvSpPr/>
          <p:nvPr/>
        </p:nvSpPr>
        <p:spPr>
          <a:xfrm rot="2335617">
            <a:off x="4570418" y="4275586"/>
            <a:ext cx="1201615" cy="616269"/>
          </a:xfrm>
          <a:prstGeom prst="left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615" y="23446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All tools’ input/output formats mapped into and out of LIF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Linguistic categories etc. mapped to WSEV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317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LAPPS Web Service Exchange Vocabulary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39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Specifies </a:t>
            </a:r>
            <a:r>
              <a:rPr lang="en-US" sz="2400" dirty="0"/>
              <a:t>a </a:t>
            </a:r>
            <a:r>
              <a:rPr lang="en-US" sz="2400" dirty="0" smtClean="0"/>
              <a:t>terminology </a:t>
            </a:r>
            <a:r>
              <a:rPr lang="en-US" sz="2400" dirty="0"/>
              <a:t>for a core of linguistic objects and features exchanged among NLP tools that consume and produce linguistically annotated </a:t>
            </a:r>
            <a:r>
              <a:rPr lang="en-US" sz="2400" dirty="0" smtClean="0"/>
              <a:t>data </a:t>
            </a:r>
          </a:p>
          <a:p>
            <a:r>
              <a:rPr lang="en-US" sz="2400" dirty="0" smtClean="0"/>
              <a:t>Linked wherever possible to existing repositories such as </a:t>
            </a:r>
            <a:r>
              <a:rPr lang="en-US" sz="2400" dirty="0" err="1" smtClean="0"/>
              <a:t>ISOCat</a:t>
            </a:r>
            <a:r>
              <a:rPr lang="en-US" sz="2400" dirty="0" smtClean="0"/>
              <a:t> (CLARIN Concept Repository), </a:t>
            </a:r>
            <a:r>
              <a:rPr lang="en-US" sz="2400" dirty="0" err="1" smtClean="0"/>
              <a:t>schema.org</a:t>
            </a:r>
            <a:r>
              <a:rPr lang="en-US" sz="2400" dirty="0" smtClean="0"/>
              <a:t>, </a:t>
            </a:r>
            <a:r>
              <a:rPr lang="en-US" sz="2400" dirty="0" err="1" smtClean="0"/>
              <a:t>FoLiA</a:t>
            </a:r>
            <a:r>
              <a:rPr lang="en-US" sz="2400" dirty="0" smtClean="0"/>
              <a:t> categories, etc.</a:t>
            </a:r>
          </a:p>
          <a:p>
            <a:r>
              <a:rPr lang="en-US" sz="2400" dirty="0"/>
              <a:t>References in JSON-LD representation point to URIs providing </a:t>
            </a:r>
            <a:r>
              <a:rPr lang="en-US" sz="2400" b="1" dirty="0"/>
              <a:t>definitions</a:t>
            </a:r>
            <a:r>
              <a:rPr lang="en-US" sz="2400" dirty="0"/>
              <a:t> for specific linguistic categories in the WS-</a:t>
            </a:r>
            <a:r>
              <a:rPr lang="en-US" sz="2400" dirty="0" smtClean="0"/>
              <a:t>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6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54" y="274638"/>
            <a:ext cx="8245984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73"/>
            <a:ext cx="8229600" cy="4525963"/>
          </a:xfrm>
        </p:spPr>
        <p:txBody>
          <a:bodyPr>
            <a:noAutofit/>
          </a:bodyPr>
          <a:lstStyle/>
          <a:p>
            <a:r>
              <a:rPr kumimoji="1" lang="en-US" altLang="zh-CN" sz="2800" b="1" dirty="0" smtClean="0">
                <a:solidFill>
                  <a:srgbClr val="800000"/>
                </a:solidFill>
              </a:rPr>
              <a:t>LAPPS </a:t>
            </a:r>
            <a:r>
              <a:rPr kumimoji="1" lang="en-US" altLang="zh-CN" sz="2800" b="1" dirty="0">
                <a:solidFill>
                  <a:srgbClr val="800000"/>
                </a:solidFill>
              </a:rPr>
              <a:t>Interchange Format (LIF</a:t>
            </a:r>
            <a:r>
              <a:rPr kumimoji="1" lang="en-US" altLang="zh-CN" sz="2800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kumimoji="1" lang="en-US" altLang="zh-CN" sz="2400" dirty="0" smtClean="0"/>
              <a:t>allows </a:t>
            </a:r>
            <a:r>
              <a:rPr kumimoji="1" lang="en-US" altLang="zh-CN" sz="2400" dirty="0"/>
              <a:t>services to exchange </a:t>
            </a:r>
            <a:r>
              <a:rPr kumimoji="1" lang="en-US" altLang="zh-CN" sz="2400" dirty="0" smtClean="0"/>
              <a:t>information</a:t>
            </a:r>
            <a:endParaRPr kumimoji="1" lang="en-US" altLang="zh-CN" sz="2400" dirty="0"/>
          </a:p>
          <a:p>
            <a:pPr lvl="1"/>
            <a:r>
              <a:rPr lang="en-US" sz="2400" b="1" dirty="0">
                <a:solidFill>
                  <a:srgbClr val="800000"/>
                </a:solidFill>
              </a:rPr>
              <a:t>Syntactic interoperability 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handled </a:t>
            </a:r>
            <a:r>
              <a:rPr lang="en-US" dirty="0"/>
              <a:t>by </a:t>
            </a:r>
            <a:r>
              <a:rPr lang="en-US" b="1" dirty="0">
                <a:solidFill>
                  <a:srgbClr val="800000"/>
                </a:solidFill>
              </a:rPr>
              <a:t>JSON-LD</a:t>
            </a:r>
          </a:p>
          <a:p>
            <a:pPr lvl="2"/>
            <a:r>
              <a:rPr kumimoji="1" lang="en-US" altLang="zh-CN" dirty="0" smtClean="0"/>
              <a:t>enforced </a:t>
            </a:r>
            <a:r>
              <a:rPr kumimoji="1" lang="en-US" altLang="zh-CN" dirty="0"/>
              <a:t>by the </a:t>
            </a:r>
            <a:r>
              <a:rPr kumimoji="1" lang="en-US" altLang="zh-CN" b="1" dirty="0">
                <a:solidFill>
                  <a:srgbClr val="800000"/>
                </a:solidFill>
              </a:rPr>
              <a:t>LIF JSON schema</a:t>
            </a:r>
          </a:p>
          <a:p>
            <a:pPr lvl="1"/>
            <a:r>
              <a:rPr kumimoji="1" lang="en-US" altLang="zh-CN" sz="2400" b="1" dirty="0">
                <a:solidFill>
                  <a:srgbClr val="800000"/>
                </a:solidFill>
              </a:rPr>
              <a:t>Semantic interoperability </a:t>
            </a:r>
            <a:endParaRPr kumimoji="1" lang="en-US" altLang="zh-CN" sz="2400" b="1" dirty="0" smtClean="0">
              <a:solidFill>
                <a:srgbClr val="800000"/>
              </a:solidFill>
            </a:endParaRPr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dirty="0" smtClean="0"/>
              <a:t>nhanced </a:t>
            </a:r>
            <a:r>
              <a:rPr kumimoji="1" lang="en-US" altLang="zh-CN" dirty="0"/>
              <a:t>by using the Linked Data aspect of JSON-</a:t>
            </a:r>
            <a:r>
              <a:rPr kumimoji="1" lang="en-US" altLang="zh-CN" dirty="0" smtClean="0"/>
              <a:t>LD to link to </a:t>
            </a:r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800000"/>
                </a:solidFill>
              </a:rPr>
              <a:t>LAPPS Web Services Exchange </a:t>
            </a:r>
            <a:r>
              <a:rPr kumimoji="1" lang="en-US" altLang="zh-CN" b="1" dirty="0" smtClean="0">
                <a:solidFill>
                  <a:srgbClr val="800000"/>
                </a:solidFill>
              </a:rPr>
              <a:t>Vocabulary</a:t>
            </a:r>
          </a:p>
          <a:p>
            <a:pPr lvl="3">
              <a:buFont typeface="Wingdings" charset="2"/>
              <a:buChar char="Ø"/>
            </a:pPr>
            <a:r>
              <a:rPr kumimoji="1" lang="en-US" altLang="zh-CN" sz="1800" b="1" dirty="0" smtClean="0"/>
              <a:t>Not yet-another-repository! Linked to others where possible</a:t>
            </a:r>
            <a:endParaRPr kumimoji="1" lang="en-US" altLang="zh-CN" sz="1800" b="1" dirty="0"/>
          </a:p>
          <a:p>
            <a:pPr marL="857250" lvl="2" indent="0">
              <a:buNone/>
            </a:pPr>
            <a:endParaRPr lang="en-US" sz="28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950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4000" dirty="0" smtClean="0"/>
              <a:t>Pipeline architecture </a:t>
            </a:r>
            <a:r>
              <a:rPr lang="en-US" sz="4000" dirty="0"/>
              <a:t>for </a:t>
            </a:r>
            <a:r>
              <a:rPr lang="en-US" sz="4000" dirty="0" smtClean="0"/>
              <a:t>loosely</a:t>
            </a:r>
            <a:r>
              <a:rPr lang="en-US" sz="4000" dirty="0"/>
              <a:t>-coupled linguistic analyses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653811" y="4189930"/>
            <a:ext cx="3656175" cy="2305181"/>
            <a:chOff x="1653811" y="4189930"/>
            <a:chExt cx="3656175" cy="2305181"/>
          </a:xfrm>
        </p:grpSpPr>
        <p:sp>
          <p:nvSpPr>
            <p:cNvPr id="8" name="Rectangle 7"/>
            <p:cNvSpPr/>
            <p:nvPr/>
          </p:nvSpPr>
          <p:spPr>
            <a:xfrm>
              <a:off x="1653811" y="4402939"/>
              <a:ext cx="1916722" cy="55684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Parse for syntactic structure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99479" y="5144452"/>
              <a:ext cx="1342291" cy="66235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Semantic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4767" y="5832752"/>
              <a:ext cx="1625219" cy="662359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Co-reference detection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2293868" y="4189930"/>
              <a:ext cx="318304" cy="2130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1" idx="0"/>
            </p:cNvCxnSpPr>
            <p:nvPr/>
          </p:nvCxnSpPr>
          <p:spPr>
            <a:xfrm>
              <a:off x="2612172" y="4959788"/>
              <a:ext cx="358453" cy="18466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2" idx="0"/>
            </p:cNvCxnSpPr>
            <p:nvPr/>
          </p:nvCxnSpPr>
          <p:spPr>
            <a:xfrm>
              <a:off x="3641770" y="5475632"/>
              <a:ext cx="855607" cy="357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02406" y="3251891"/>
            <a:ext cx="2950663" cy="693808"/>
            <a:chOff x="3202406" y="3251891"/>
            <a:chExt cx="2950663" cy="693808"/>
          </a:xfrm>
        </p:grpSpPr>
        <p:sp>
          <p:nvSpPr>
            <p:cNvPr id="9" name="Rectangle 8"/>
            <p:cNvSpPr/>
            <p:nvPr/>
          </p:nvSpPr>
          <p:spPr>
            <a:xfrm>
              <a:off x="4466902" y="3251891"/>
              <a:ext cx="1686167" cy="51191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 entities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7" idx="3"/>
              <a:endCxn id="9" idx="1"/>
            </p:cNvCxnSpPr>
            <p:nvPr/>
          </p:nvCxnSpPr>
          <p:spPr>
            <a:xfrm flipV="1">
              <a:off x="3202406" y="3507847"/>
              <a:ext cx="1264496" cy="437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84767" y="3945699"/>
            <a:ext cx="2897285" cy="1014090"/>
            <a:chOff x="3684767" y="3945699"/>
            <a:chExt cx="2897285" cy="1014090"/>
          </a:xfrm>
        </p:grpSpPr>
        <p:sp>
          <p:nvSpPr>
            <p:cNvPr id="17" name="Rectangle 16"/>
            <p:cNvSpPr/>
            <p:nvPr/>
          </p:nvSpPr>
          <p:spPr>
            <a:xfrm>
              <a:off x="5225787" y="3945699"/>
              <a:ext cx="1356265" cy="569527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 relations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17" idx="1"/>
            </p:cNvCxnSpPr>
            <p:nvPr/>
          </p:nvCxnSpPr>
          <p:spPr>
            <a:xfrm flipV="1">
              <a:off x="3684767" y="4230463"/>
              <a:ext cx="1541020" cy="729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02406" y="2166100"/>
            <a:ext cx="2950663" cy="1779599"/>
            <a:chOff x="3202406" y="2166100"/>
            <a:chExt cx="2950663" cy="1779599"/>
          </a:xfrm>
        </p:grpSpPr>
        <p:sp>
          <p:nvSpPr>
            <p:cNvPr id="10" name="Rectangle 9"/>
            <p:cNvSpPr/>
            <p:nvPr/>
          </p:nvSpPr>
          <p:spPr>
            <a:xfrm>
              <a:off x="4810778" y="2166100"/>
              <a:ext cx="1342291" cy="662359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Detect sentiment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7" idx="3"/>
              <a:endCxn id="10" idx="1"/>
            </p:cNvCxnSpPr>
            <p:nvPr/>
          </p:nvCxnSpPr>
          <p:spPr>
            <a:xfrm flipV="1">
              <a:off x="3202406" y="2497280"/>
              <a:ext cx="1608372" cy="14484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309986" y="4859053"/>
            <a:ext cx="1936225" cy="1304879"/>
            <a:chOff x="5309986" y="4859053"/>
            <a:chExt cx="1936225" cy="1304879"/>
          </a:xfrm>
        </p:grpSpPr>
        <p:sp>
          <p:nvSpPr>
            <p:cNvPr id="13" name="Rectangle 12"/>
            <p:cNvSpPr/>
            <p:nvPr/>
          </p:nvSpPr>
          <p:spPr>
            <a:xfrm>
              <a:off x="5903920" y="4859053"/>
              <a:ext cx="1342291" cy="662359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Produce a summary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12" idx="3"/>
              <a:endCxn id="13" idx="1"/>
            </p:cNvCxnSpPr>
            <p:nvPr/>
          </p:nvCxnSpPr>
          <p:spPr>
            <a:xfrm flipV="1">
              <a:off x="5309986" y="5190233"/>
              <a:ext cx="593934" cy="9736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309986" y="5878479"/>
            <a:ext cx="2483284" cy="570905"/>
            <a:chOff x="5309986" y="5878479"/>
            <a:chExt cx="2483284" cy="570905"/>
          </a:xfrm>
        </p:grpSpPr>
        <p:sp>
          <p:nvSpPr>
            <p:cNvPr id="14" name="Rectangle 13"/>
            <p:cNvSpPr/>
            <p:nvPr/>
          </p:nvSpPr>
          <p:spPr>
            <a:xfrm>
              <a:off x="6450979" y="5878479"/>
              <a:ext cx="1342291" cy="57090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Produce translation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12" idx="3"/>
              <a:endCxn id="14" idx="1"/>
            </p:cNvCxnSpPr>
            <p:nvPr/>
          </p:nvCxnSpPr>
          <p:spPr>
            <a:xfrm>
              <a:off x="5309986" y="6163932"/>
              <a:ext cx="11409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582052" y="4230463"/>
            <a:ext cx="2198678" cy="680575"/>
            <a:chOff x="6582052" y="4230463"/>
            <a:chExt cx="2198678" cy="680575"/>
          </a:xfrm>
        </p:grpSpPr>
        <p:sp>
          <p:nvSpPr>
            <p:cNvPr id="16" name="Rectangle 15"/>
            <p:cNvSpPr/>
            <p:nvPr/>
          </p:nvSpPr>
          <p:spPr>
            <a:xfrm>
              <a:off x="7438439" y="4312741"/>
              <a:ext cx="1342291" cy="59829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Build model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17" idx="3"/>
              <a:endCxn id="16" idx="1"/>
            </p:cNvCxnSpPr>
            <p:nvPr/>
          </p:nvCxnSpPr>
          <p:spPr>
            <a:xfrm>
              <a:off x="6582052" y="4230463"/>
              <a:ext cx="856387" cy="3814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53069" y="2999519"/>
            <a:ext cx="2128835" cy="862690"/>
            <a:chOff x="6153069" y="2999519"/>
            <a:chExt cx="2128835" cy="862690"/>
          </a:xfrm>
        </p:grpSpPr>
        <p:sp>
          <p:nvSpPr>
            <p:cNvPr id="15" name="Rectangle 14"/>
            <p:cNvSpPr/>
            <p:nvPr/>
          </p:nvSpPr>
          <p:spPr>
            <a:xfrm>
              <a:off x="6939613" y="2999519"/>
              <a:ext cx="1342291" cy="86269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Find relevant documents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9" idx="3"/>
              <a:endCxn id="15" idx="1"/>
            </p:cNvCxnSpPr>
            <p:nvPr/>
          </p:nvCxnSpPr>
          <p:spPr>
            <a:xfrm flipV="1">
              <a:off x="6153069" y="3430864"/>
              <a:ext cx="786544" cy="769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99222" y="1895507"/>
            <a:ext cx="3003184" cy="2294423"/>
            <a:chOff x="199222" y="1895507"/>
            <a:chExt cx="3003184" cy="2294423"/>
          </a:xfrm>
        </p:grpSpPr>
        <p:sp>
          <p:nvSpPr>
            <p:cNvPr id="2" name="Rectangle 1"/>
            <p:cNvSpPr/>
            <p:nvPr/>
          </p:nvSpPr>
          <p:spPr>
            <a:xfrm>
              <a:off x="1653811" y="2712636"/>
              <a:ext cx="1113692" cy="79521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Split words (tokenize)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5329" y="2008817"/>
              <a:ext cx="1113692" cy="48846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Split sentences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5329" y="3701468"/>
              <a:ext cx="1817077" cy="48846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Tag words with part of speech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2"/>
              <a:endCxn id="2" idx="0"/>
            </p:cNvCxnSpPr>
            <p:nvPr/>
          </p:nvCxnSpPr>
          <p:spPr>
            <a:xfrm>
              <a:off x="1942175" y="2497279"/>
              <a:ext cx="268482" cy="2153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" idx="2"/>
              <a:endCxn id="7" idx="0"/>
            </p:cNvCxnSpPr>
            <p:nvPr/>
          </p:nvCxnSpPr>
          <p:spPr>
            <a:xfrm>
              <a:off x="2210657" y="3507847"/>
              <a:ext cx="83211" cy="1936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lded Corner 96"/>
            <p:cNvSpPr/>
            <p:nvPr/>
          </p:nvSpPr>
          <p:spPr>
            <a:xfrm>
              <a:off x="199222" y="1895507"/>
              <a:ext cx="752110" cy="715082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3"/>
              <a:endCxn id="6" idx="1"/>
            </p:cNvCxnSpPr>
            <p:nvPr/>
          </p:nvCxnSpPr>
          <p:spPr>
            <a:xfrm>
              <a:off x="951332" y="2253048"/>
              <a:ext cx="433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2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Provides </a:t>
            </a:r>
            <a:r>
              <a:rPr lang="en-US" sz="2400" b="1" dirty="0" smtClean="0">
                <a:solidFill>
                  <a:srgbClr val="FF0000"/>
                </a:solidFill>
              </a:rPr>
              <a:t>interoperable access </a:t>
            </a:r>
            <a:r>
              <a:rPr lang="en-US" sz="2400" dirty="0"/>
              <a:t>to 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Wide array of NLP processing tools and components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resources such as mono- and multi-lingual corpora and lexicons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Enables </a:t>
            </a:r>
            <a:r>
              <a:rPr lang="en-US" sz="2400" dirty="0"/>
              <a:t>pipelining </a:t>
            </a:r>
            <a:r>
              <a:rPr lang="en-US" sz="2400" dirty="0" smtClean="0"/>
              <a:t>tools </a:t>
            </a:r>
            <a:r>
              <a:rPr lang="en-US" sz="2400" dirty="0"/>
              <a:t>to create </a:t>
            </a:r>
            <a:r>
              <a:rPr lang="en-US" sz="2400" b="1" dirty="0">
                <a:solidFill>
                  <a:srgbClr val="FF0000"/>
                </a:solidFill>
              </a:rPr>
              <a:t>custom NLP applications and </a:t>
            </a:r>
            <a:r>
              <a:rPr lang="en-US" sz="2400" b="1" dirty="0" smtClean="0">
                <a:solidFill>
                  <a:srgbClr val="FF0000"/>
                </a:solidFill>
              </a:rPr>
              <a:t>“black box” composite services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open advancement (OA) framework</a:t>
            </a:r>
            <a:r>
              <a:rPr lang="en-US" sz="2400" b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for component- and application-based evaluation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Actively pursuing </a:t>
            </a:r>
            <a:r>
              <a:rPr lang="en-US" sz="2400" dirty="0"/>
              <a:t>creation of an </a:t>
            </a:r>
            <a:r>
              <a:rPr lang="en-US" sz="2400" b="1" dirty="0">
                <a:solidFill>
                  <a:srgbClr val="FF0000"/>
                </a:solidFill>
              </a:rPr>
              <a:t>interoperable global network of grids and frameworks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950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4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LAPPS Grid </a:t>
            </a:r>
            <a:endParaRPr lang="en-US" sz="4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6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54" y="274638"/>
            <a:ext cx="8245984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73"/>
            <a:ext cx="8229600" cy="4525963"/>
          </a:xfrm>
        </p:spPr>
        <p:txBody>
          <a:bodyPr>
            <a:no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LAPPS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Interchange Format (LIF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zh-CN" sz="2400" dirty="0" smtClean="0"/>
              <a:t>allows </a:t>
            </a:r>
            <a:r>
              <a:rPr kumimoji="1" lang="en-US" altLang="zh-CN" sz="2400" dirty="0"/>
              <a:t>services to exchange </a:t>
            </a:r>
            <a:r>
              <a:rPr kumimoji="1" lang="en-US" altLang="zh-CN" sz="2400" dirty="0" smtClean="0"/>
              <a:t>information</a:t>
            </a:r>
            <a:endParaRPr kumimoji="1" lang="en-US" altLang="zh-CN" sz="24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Syntactic interoperability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handled </a:t>
            </a:r>
            <a:r>
              <a:rPr lang="en-US" dirty="0"/>
              <a:t>by </a:t>
            </a:r>
            <a:r>
              <a:rPr lang="en-US" b="1" dirty="0">
                <a:solidFill>
                  <a:srgbClr val="FF0000"/>
                </a:solidFill>
              </a:rPr>
              <a:t>JSON-LD</a:t>
            </a:r>
          </a:p>
          <a:p>
            <a:pPr lvl="2"/>
            <a:r>
              <a:rPr kumimoji="1" lang="en-US" altLang="zh-CN" dirty="0" smtClean="0"/>
              <a:t>enforced </a:t>
            </a:r>
            <a:r>
              <a:rPr kumimoji="1" lang="en-US" altLang="zh-CN" dirty="0"/>
              <a:t>by the </a:t>
            </a:r>
            <a:r>
              <a:rPr kumimoji="1" lang="en-US" altLang="zh-CN" b="1" dirty="0">
                <a:solidFill>
                  <a:srgbClr val="FF0000"/>
                </a:solidFill>
              </a:rPr>
              <a:t>LIF JSON schema</a:t>
            </a:r>
          </a:p>
          <a:p>
            <a:pPr lvl="1"/>
            <a:r>
              <a:rPr kumimoji="1" lang="en-US" altLang="zh-CN" sz="2400" b="1" dirty="0">
                <a:solidFill>
                  <a:srgbClr val="FF0000"/>
                </a:solidFill>
              </a:rPr>
              <a:t>Semantic interoperability </a:t>
            </a:r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dirty="0" smtClean="0"/>
              <a:t>nhanced </a:t>
            </a:r>
            <a:r>
              <a:rPr kumimoji="1" lang="en-US" altLang="zh-CN" dirty="0"/>
              <a:t>by using the Linked Data aspect of JSON-</a:t>
            </a:r>
            <a:r>
              <a:rPr kumimoji="1" lang="en-US" altLang="zh-CN" dirty="0" smtClean="0"/>
              <a:t>LD to link to </a:t>
            </a:r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FF0000"/>
                </a:solidFill>
              </a:rPr>
              <a:t>LAPPS Web Services Exchange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Vocabulary</a:t>
            </a:r>
          </a:p>
          <a:p>
            <a:pPr marL="857250" lvl="2" indent="0">
              <a:buNone/>
            </a:pPr>
            <a:endParaRPr lang="en-US" sz="2800" dirty="0" smtClean="0">
              <a:solidFill>
                <a:srgbClr val="800000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701721" y="3550749"/>
            <a:ext cx="1985079" cy="801384"/>
          </a:xfrm>
          <a:prstGeom prst="borderCallout1">
            <a:avLst>
              <a:gd name="adj1" fmla="val 18750"/>
              <a:gd name="adj2" fmla="val -8333"/>
              <a:gd name="adj3" fmla="val 93513"/>
              <a:gd name="adj4" fmla="val -90507"/>
            </a:avLst>
          </a:prstGeom>
          <a:solidFill>
            <a:srgbClr val="333399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problem for genomic research!</a:t>
            </a:r>
          </a:p>
        </p:txBody>
      </p:sp>
    </p:spTree>
    <p:extLst>
      <p:ext uri="{BB962C8B-B14F-4D97-AF65-F5344CB8AC3E}">
        <p14:creationId xmlns:p14="http://schemas.microsoft.com/office/powerpoint/2010/main" val="13136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collaborations/projects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4761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Federation of Service Grids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LAPPS Grid, Language Grid (</a:t>
            </a:r>
            <a:r>
              <a:rPr lang="en-US" sz="1400" dirty="0"/>
              <a:t>Kyoto University, Japan</a:t>
            </a:r>
            <a:r>
              <a:rPr lang="en-US" sz="1400" dirty="0" smtClean="0"/>
              <a:t>), NECTEC </a:t>
            </a:r>
            <a:r>
              <a:rPr lang="en-US" sz="1400" dirty="0"/>
              <a:t>(Thailand</a:t>
            </a:r>
            <a:r>
              <a:rPr lang="en-US" sz="1400" dirty="0" smtClean="0"/>
              <a:t>), University </a:t>
            </a:r>
            <a:r>
              <a:rPr lang="en-US" sz="1400" dirty="0"/>
              <a:t>of </a:t>
            </a:r>
            <a:r>
              <a:rPr lang="en-US" sz="1400" dirty="0" smtClean="0"/>
              <a:t>Indonesia, Xinjiang </a:t>
            </a:r>
            <a:r>
              <a:rPr lang="en-US" sz="1400" dirty="0"/>
              <a:t>University (China</a:t>
            </a:r>
            <a:r>
              <a:rPr lang="en-US" sz="1400" dirty="0" smtClean="0"/>
              <a:t>), ELRA Grid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Access to all tools, applications, and resources on any grid through any portal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LAPPS/CLARIN 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CLARIN/</a:t>
            </a:r>
            <a:r>
              <a:rPr lang="en-US" sz="1400" dirty="0" err="1" smtClean="0"/>
              <a:t>WebLicht</a:t>
            </a:r>
            <a:r>
              <a:rPr lang="en-US" sz="1400" dirty="0" smtClean="0"/>
              <a:t> (Tubingen) and LINDAT/CLARIN (Prague)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Mellon Foundation proposal to create a trust network between LAPPS and CLARIN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FF0000"/>
                </a:solidFill>
              </a:rPr>
              <a:t>OpenMinted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Advisory board—work together on harmonization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LAPPS Grid used in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DARPA LORELEI </a:t>
            </a:r>
            <a:r>
              <a:rPr lang="en-US" sz="1400" dirty="0" smtClean="0"/>
              <a:t>project for under-resourced languages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rgbClr val="FF0000"/>
                </a:solidFill>
              </a:rPr>
              <a:t>HathiTrust</a:t>
            </a:r>
            <a:r>
              <a:rPr lang="en-US" sz="1400" dirty="0">
                <a:solidFill>
                  <a:srgbClr val="FF0000"/>
                </a:solidFill>
              </a:rPr>
              <a:t> Research Center (HTRC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 smtClean="0"/>
              <a:t>text mining project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Multi-day </a:t>
            </a:r>
            <a:r>
              <a:rPr lang="en-US" sz="1400" dirty="0" smtClean="0">
                <a:solidFill>
                  <a:srgbClr val="800000"/>
                </a:solidFill>
              </a:rPr>
              <a:t>course for </a:t>
            </a:r>
            <a:r>
              <a:rPr lang="en-US" sz="1400" dirty="0" smtClean="0">
                <a:solidFill>
                  <a:srgbClr val="FF0000"/>
                </a:solidFill>
              </a:rPr>
              <a:t>government analysts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Undergraduate and graduate Computational Linguistics courses</a:t>
            </a:r>
            <a:r>
              <a:rPr lang="en-US" sz="1400" dirty="0" smtClean="0">
                <a:solidFill>
                  <a:srgbClr val="800000"/>
                </a:solidFill>
              </a:rPr>
              <a:t> </a:t>
            </a:r>
            <a:r>
              <a:rPr lang="en-US" sz="1400" dirty="0" smtClean="0"/>
              <a:t>at CMU, Brandeis, Vassar 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? IBM Watson</a:t>
            </a:r>
          </a:p>
          <a:p>
            <a:pPr>
              <a:lnSpc>
                <a:spcPct val="120000"/>
              </a:lnSpc>
            </a:pPr>
            <a:endParaRPr lang="en-US" sz="1600" dirty="0" smtClean="0"/>
          </a:p>
          <a:p>
            <a:pPr lvl="1"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90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0A940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15754</TotalTime>
  <Words>2395</Words>
  <Application>Microsoft Macintosh PowerPoint</Application>
  <PresentationFormat>On-screen Show (4:3)</PresentationFormat>
  <Paragraphs>420</Paragraphs>
  <Slides>54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The Language Application Grid and Galaxy </vt:lpstr>
      <vt:lpstr>The LAPPS Grid </vt:lpstr>
      <vt:lpstr>LAPPS Galaxy Interface</vt:lpstr>
      <vt:lpstr>What we have in common</vt:lpstr>
      <vt:lpstr>What is different</vt:lpstr>
      <vt:lpstr>PowerPoint Presentation</vt:lpstr>
      <vt:lpstr>PowerPoint Presentation</vt:lpstr>
      <vt:lpstr>Interoperability</vt:lpstr>
      <vt:lpstr>Current collaborations/projects</vt:lpstr>
      <vt:lpstr>Replicability and Sharing</vt:lpstr>
      <vt:lpstr>LAPPS/Galaxy</vt:lpstr>
      <vt:lpstr>PowerPoint Presentation</vt:lpstr>
      <vt:lpstr>PowerPoint Presentation</vt:lpstr>
      <vt:lpstr>PowerPoint Presentation</vt:lpstr>
      <vt:lpstr>PowerPoint Presentation</vt:lpstr>
      <vt:lpstr>Evaluation in LAPPS/Galaxy</vt:lpstr>
      <vt:lpstr>Open Advancement in a Nutshell</vt:lpstr>
      <vt:lpstr>PowerPoint Presentation</vt:lpstr>
      <vt:lpstr>Potential benefits of LAPPS/Galaxy collaboration </vt:lpstr>
      <vt:lpstr>Machine Reasoning 101</vt:lpstr>
      <vt:lpstr>Machine Reasoning 101</vt:lpstr>
      <vt:lpstr>Machine Reasoning 101</vt:lpstr>
      <vt:lpstr>Machine Reasoning 101</vt:lpstr>
      <vt:lpstr>Machine Reasoning 101</vt:lpstr>
      <vt:lpstr>Machine Reasoning 101 </vt:lpstr>
      <vt:lpstr>PowerPoint Presentation</vt:lpstr>
      <vt:lpstr>Information Extraction</vt:lpstr>
      <vt:lpstr>PowerPoint Presentation</vt:lpstr>
      <vt:lpstr>PowerPoint Presentation</vt:lpstr>
      <vt:lpstr>PowerPoint Presentation</vt:lpstr>
      <vt:lpstr>PowerPoint Presentation</vt:lpstr>
      <vt:lpstr>Potential</vt:lpstr>
      <vt:lpstr>Potential</vt:lpstr>
      <vt:lpstr>Parse the Question</vt:lpstr>
      <vt:lpstr>Parse the Question</vt:lpstr>
      <vt:lpstr>Answer the Question</vt:lpstr>
      <vt:lpstr>PowerPoint Presentation</vt:lpstr>
      <vt:lpstr>PowerPoint Presentation</vt:lpstr>
      <vt:lpstr>Natural Language Processing</vt:lpstr>
      <vt:lpstr>Question Answering</vt:lpstr>
      <vt:lpstr>Sentiment Analysis</vt:lpstr>
      <vt:lpstr>Machine Translation</vt:lpstr>
      <vt:lpstr>Message Understanding</vt:lpstr>
      <vt:lpstr>NLP Pipeline</vt:lpstr>
      <vt:lpstr>NLP Pipeline</vt:lpstr>
      <vt:lpstr>Knowledge Bases</vt:lpstr>
      <vt:lpstr>PowerPoint Presentation</vt:lpstr>
      <vt:lpstr>Why Galaxy?</vt:lpstr>
      <vt:lpstr>PowerPoint Presentation</vt:lpstr>
      <vt:lpstr>PowerPoint Presentation</vt:lpstr>
      <vt:lpstr>PowerPoint Presentation</vt:lpstr>
      <vt:lpstr>PowerPoint Presentation</vt:lpstr>
      <vt:lpstr>LAPPS Web Service Exchange Vocabulary</vt:lpstr>
      <vt:lpstr>Interoperability</vt:lpstr>
    </vt:vector>
  </TitlesOfParts>
  <Manager/>
  <Company>Vassar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Application Grid </dc:title>
  <dc:subject/>
  <dc:creator>Nancy Ide</dc:creator>
  <cp:keywords/>
  <dc:description/>
  <cp:lastModifiedBy>Keith Suderman</cp:lastModifiedBy>
  <cp:revision>299</cp:revision>
  <cp:lastPrinted>2016-05-21T10:38:38Z</cp:lastPrinted>
  <dcterms:created xsi:type="dcterms:W3CDTF">2014-05-21T19:10:26Z</dcterms:created>
  <dcterms:modified xsi:type="dcterms:W3CDTF">2016-06-28T19:11:19Z</dcterms:modified>
  <cp:category/>
</cp:coreProperties>
</file>