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8" r:id="rId3"/>
    <p:sldId id="275" r:id="rId4"/>
    <p:sldId id="276" r:id="rId5"/>
    <p:sldId id="263" r:id="rId6"/>
    <p:sldId id="277" r:id="rId7"/>
    <p:sldId id="285" r:id="rId8"/>
    <p:sldId id="281" r:id="rId9"/>
    <p:sldId id="278" r:id="rId10"/>
    <p:sldId id="282" r:id="rId11"/>
    <p:sldId id="271" r:id="rId12"/>
    <p:sldId id="272" r:id="rId13"/>
    <p:sldId id="27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82410" autoAdjust="0"/>
  </p:normalViewPr>
  <p:slideViewPr>
    <p:cSldViewPr snapToGrid="0">
      <p:cViewPr varScale="1">
        <p:scale>
          <a:sx n="89" d="100"/>
          <a:sy n="8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6FA1-2DB5-42E7-8582-144C591B2FC2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0881-E514-470E-B492-48B9EE6B5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9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881-E514-470E-B492-48B9EE6B5A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881-E514-470E-B492-48B9EE6B5A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8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LFU</a:t>
            </a:r>
            <a:r>
              <a:rPr lang="en-US" altLang="zh-TW" baseline="0" dirty="0"/>
              <a:t> </a:t>
            </a:r>
            <a:r>
              <a:rPr lang="zh-TW" altLang="en-US" baseline="0" dirty="0"/>
              <a:t>的話，可以讓 </a:t>
            </a:r>
            <a:r>
              <a:rPr lang="en-US" altLang="zh-TW" baseline="0" dirty="0"/>
              <a:t>linked list sorted by frequency, </a:t>
            </a:r>
            <a:r>
              <a:rPr lang="zh-TW" altLang="en-US" baseline="0" dirty="0"/>
              <a:t>然後每次 </a:t>
            </a:r>
            <a:r>
              <a:rPr lang="en-US" altLang="zh-TW" baseline="0" dirty="0"/>
              <a:t>hit </a:t>
            </a:r>
            <a:r>
              <a:rPr lang="zh-TW" altLang="en-US" baseline="0" dirty="0"/>
              <a:t>的時候因為</a:t>
            </a:r>
            <a:r>
              <a:rPr lang="en-US" altLang="zh-TW" baseline="0" dirty="0" err="1"/>
              <a:t>freq</a:t>
            </a:r>
            <a:r>
              <a:rPr lang="zh-TW" altLang="en-US" baseline="0" dirty="0"/>
              <a:t>只會增加一，所以只要跟左邊的對照一下要不要交換位置就好。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881-E514-470E-B492-48B9EE6B5AA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0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881-E514-470E-B492-48B9EE6B5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0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6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4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1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2311-668A-4210-83F5-E7DA4C5E3A81}" type="datetimeFigureOut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2A67-5441-4C53-9CED-CAD4190330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Operating Systems</a:t>
            </a:r>
            <a:br>
              <a:rPr lang="en-US" altLang="zh-TW" sz="4400" dirty="0"/>
            </a:br>
            <a:r>
              <a:rPr lang="en-US" altLang="zh-TW" sz="4400" dirty="0"/>
              <a:t>Programming Assignment #6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Page Cache Simulation: FIFO and LRU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6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Cache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Victim selection</a:t>
            </a:r>
          </a:p>
          <a:p>
            <a:pPr lvl="1"/>
            <a:r>
              <a:rPr lang="en-US" altLang="zh-TW" dirty="0"/>
              <a:t>FIFO</a:t>
            </a:r>
          </a:p>
          <a:p>
            <a:pPr lvl="2"/>
            <a:r>
              <a:rPr lang="en-US" altLang="zh-TW" dirty="0"/>
              <a:t>The oldest page</a:t>
            </a:r>
          </a:p>
          <a:p>
            <a:pPr lvl="1"/>
            <a:r>
              <a:rPr lang="en-US" altLang="zh-TW" dirty="0"/>
              <a:t>LRU</a:t>
            </a:r>
          </a:p>
          <a:p>
            <a:pPr lvl="2"/>
            <a:r>
              <a:rPr lang="en-US" altLang="zh-TW" dirty="0"/>
              <a:t>The least recently used 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Algorithm=FIFO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For (Frame #=64; &lt;=512; *=2)</a:t>
            </a:r>
          </a:p>
          <a:p>
            <a:pPr lvl="1"/>
            <a:r>
              <a:rPr lang="en-US" altLang="zh-TW" dirty="0"/>
              <a:t>Read the trace file “trace.txt”</a:t>
            </a:r>
          </a:p>
          <a:p>
            <a:pPr lvl="1"/>
            <a:r>
              <a:rPr lang="en-US" altLang="zh-TW" dirty="0"/>
              <a:t>Run simulation</a:t>
            </a:r>
          </a:p>
          <a:p>
            <a:pPr lvl="1"/>
            <a:r>
              <a:rPr lang="en-US" altLang="zh-TW" dirty="0"/>
              <a:t>Print out the miss count, hit count, page fault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Algorithm=LRU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For (Frame #=64; &lt;=512; *=2)</a:t>
            </a:r>
          </a:p>
          <a:p>
            <a:pPr lvl="1"/>
            <a:r>
              <a:rPr lang="en-US" altLang="zh-TW" dirty="0"/>
              <a:t>Read the trace file “trace.txt”</a:t>
            </a:r>
          </a:p>
          <a:p>
            <a:pPr lvl="1"/>
            <a:r>
              <a:rPr lang="en-US" altLang="zh-TW" dirty="0"/>
              <a:t>Run simulation</a:t>
            </a:r>
          </a:p>
          <a:p>
            <a:pPr lvl="1"/>
            <a:r>
              <a:rPr lang="en-US" altLang="zh-TW" dirty="0"/>
              <a:t>Print out the miss count, hit count, page fault ratio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5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FIFO---</a:t>
            </a:r>
          </a:p>
          <a:p>
            <a:pPr marL="0" indent="0">
              <a:buNone/>
            </a:pPr>
            <a:r>
              <a:rPr lang="EN-US" altLang="zh-TW" dirty="0"/>
              <a:t>size		miss		hit		page fault ratio </a:t>
            </a:r>
          </a:p>
          <a:p>
            <a:pPr marL="0" indent="0">
              <a:buNone/>
            </a:pPr>
            <a:r>
              <a:rPr lang="EN-US" altLang="ZH-TW" dirty="0"/>
              <a:t>64     15370     10038814     0.00152872</a:t>
            </a:r>
          </a:p>
          <a:p>
            <a:pPr marL="0" indent="0">
              <a:buNone/>
            </a:pPr>
            <a:r>
              <a:rPr lang="EN-US" altLang="zh-TW" dirty="0"/>
              <a:t>128		 </a:t>
            </a:r>
          </a:p>
          <a:p>
            <a:pPr marL="0" indent="0">
              <a:buNone/>
            </a:pPr>
            <a:r>
              <a:rPr lang="EN-US" altLang="ZH-TW" dirty="0"/>
              <a:t>256    2033     10052151     0.000202204</a:t>
            </a:r>
          </a:p>
          <a:p>
            <a:pPr marL="0" indent="0">
              <a:buNone/>
            </a:pPr>
            <a:r>
              <a:rPr lang="EN-US" altLang="zh-TW" dirty="0"/>
              <a:t>512		 </a:t>
            </a:r>
          </a:p>
          <a:p>
            <a:pPr marL="0" indent="0">
              <a:buNone/>
            </a:pPr>
            <a:r>
              <a:rPr lang="EN-US" altLang="zh-TW" dirty="0"/>
              <a:t>LRU---</a:t>
            </a:r>
          </a:p>
          <a:p>
            <a:pPr marL="0" indent="0">
              <a:buNone/>
            </a:pPr>
            <a:r>
              <a:rPr lang="EN-US" altLang="zh-TW" dirty="0"/>
              <a:t>size		miss		hit		page fault ratio </a:t>
            </a:r>
          </a:p>
          <a:p>
            <a:pPr marL="0" indent="0">
              <a:buNone/>
            </a:pPr>
            <a:r>
              <a:rPr lang="EN-US" altLang="ZH-TW" dirty="0"/>
              <a:t>64     8440    10045744    0.000839452</a:t>
            </a:r>
          </a:p>
          <a:p>
            <a:pPr marL="0" indent="0">
              <a:buNone/>
            </a:pPr>
            <a:r>
              <a:rPr lang="EN-US" altLang="zh-TW" dirty="0"/>
              <a:t>128		 </a:t>
            </a:r>
          </a:p>
          <a:p>
            <a:pPr marL="0" indent="0">
              <a:buNone/>
            </a:pPr>
            <a:r>
              <a:rPr lang="EN-US" altLang="ZH-TW" dirty="0"/>
              <a:t>256    1434    10052750    0.000142627</a:t>
            </a:r>
          </a:p>
          <a:p>
            <a:pPr marL="0" indent="0">
              <a:buNone/>
            </a:pPr>
            <a:r>
              <a:rPr lang="EN-US" altLang="zh-TW" dirty="0"/>
              <a:t>512		</a:t>
            </a:r>
          </a:p>
          <a:p>
            <a:pPr marL="0" indent="0">
              <a:buNone/>
            </a:pPr>
            <a:r>
              <a:rPr lang="EN-US" altLang="zh-TW" dirty="0"/>
              <a:t>		 </a:t>
            </a:r>
          </a:p>
          <a:p>
            <a:endParaRPr lang="zh-TW" altLang="en-US" dirty="0"/>
          </a:p>
        </p:txBody>
      </p:sp>
      <p:sp>
        <p:nvSpPr>
          <p:cNvPr id="5" name="笑臉 4"/>
          <p:cNvSpPr/>
          <p:nvPr/>
        </p:nvSpPr>
        <p:spPr>
          <a:xfrm>
            <a:off x="2575775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笑臉 5"/>
          <p:cNvSpPr/>
          <p:nvPr/>
        </p:nvSpPr>
        <p:spPr>
          <a:xfrm>
            <a:off x="4414069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" name="笑臉 6"/>
          <p:cNvSpPr/>
          <p:nvPr/>
        </p:nvSpPr>
        <p:spPr>
          <a:xfrm>
            <a:off x="6165595" y="27174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笑臉 7"/>
          <p:cNvSpPr/>
          <p:nvPr/>
        </p:nvSpPr>
        <p:spPr>
          <a:xfrm>
            <a:off x="2575775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笑臉 8"/>
          <p:cNvSpPr/>
          <p:nvPr/>
        </p:nvSpPr>
        <p:spPr>
          <a:xfrm>
            <a:off x="4414069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0" name="笑臉 9"/>
          <p:cNvSpPr/>
          <p:nvPr/>
        </p:nvSpPr>
        <p:spPr>
          <a:xfrm>
            <a:off x="6165595" y="3346058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1" name="笑臉 10"/>
          <p:cNvSpPr/>
          <p:nvPr/>
        </p:nvSpPr>
        <p:spPr>
          <a:xfrm>
            <a:off x="2575775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2" name="笑臉 11"/>
          <p:cNvSpPr/>
          <p:nvPr/>
        </p:nvSpPr>
        <p:spPr>
          <a:xfrm>
            <a:off x="4414069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笑臉 12"/>
          <p:cNvSpPr/>
          <p:nvPr/>
        </p:nvSpPr>
        <p:spPr>
          <a:xfrm>
            <a:off x="6165595" y="4647126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4" name="笑臉 13"/>
          <p:cNvSpPr/>
          <p:nvPr/>
        </p:nvSpPr>
        <p:spPr>
          <a:xfrm>
            <a:off x="2575775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" name="笑臉 14"/>
          <p:cNvSpPr/>
          <p:nvPr/>
        </p:nvSpPr>
        <p:spPr>
          <a:xfrm>
            <a:off x="4414069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6" name="笑臉 15"/>
          <p:cNvSpPr/>
          <p:nvPr/>
        </p:nvSpPr>
        <p:spPr>
          <a:xfrm>
            <a:off x="6165595" y="5275742"/>
            <a:ext cx="373487" cy="3348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4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Correctness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results must be exactly the same as ours</a:t>
            </a:r>
          </a:p>
          <a:p>
            <a:r>
              <a:rPr lang="en-US" altLang="zh-TW" dirty="0"/>
              <a:t>You must not use linear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74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7243" y="2767622"/>
            <a:ext cx="2564780" cy="17284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Your simulator</a:t>
            </a:r>
            <a:endParaRPr lang="zh-TW" altLang="en-US" sz="2400" dirty="0"/>
          </a:p>
        </p:txBody>
      </p:sp>
      <p:sp>
        <p:nvSpPr>
          <p:cNvPr id="5" name="書卷 (垂直) 4"/>
          <p:cNvSpPr/>
          <p:nvPr/>
        </p:nvSpPr>
        <p:spPr>
          <a:xfrm>
            <a:off x="628650" y="2434107"/>
            <a:ext cx="1496364" cy="2395470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Traces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98501" y="3309870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295622" y="3271232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199290" y="2767622"/>
            <a:ext cx="1540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Hit count</a:t>
            </a:r>
          </a:p>
          <a:p>
            <a:r>
              <a:rPr lang="en-US" altLang="zh-TW" sz="2400" dirty="0"/>
              <a:t>Miss count</a:t>
            </a:r>
          </a:p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03852" y="6317645"/>
            <a:ext cx="443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200" dirty="0"/>
              <a:t>Memory traces were collected from a sorting program using </a:t>
            </a:r>
            <a:r>
              <a:rPr lang="en-US" altLang="zh-TW" sz="1200" dirty="0" err="1"/>
              <a:t>Valgrind</a:t>
            </a:r>
            <a:endParaRPr lang="en-US" altLang="zh-TW" sz="1200" dirty="0"/>
          </a:p>
          <a:p>
            <a:pPr algn="r"/>
            <a:r>
              <a:rPr lang="en-US" altLang="zh-TW" sz="1200" dirty="0"/>
              <a:t>http://valgrind.org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130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File Format</a:t>
            </a:r>
            <a:r>
              <a:rPr lang="zh-TW" altLang="en-US" dirty="0"/>
              <a:t> </a:t>
            </a:r>
            <a:r>
              <a:rPr lang="en-US" altLang="zh-TW" dirty="0"/>
              <a:t>(trace.txt)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4 types of memory access: 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sz="2000" dirty="0"/>
              <a:t>&lt;op&gt; &lt;address&gt; &lt;size&gt;</a:t>
            </a:r>
          </a:p>
          <a:p>
            <a:pPr marL="0" indent="0">
              <a:buNone/>
            </a:pPr>
            <a:r>
              <a:rPr lang="en-US" altLang="zh-TW" dirty="0"/>
              <a:t>                            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52" y="2813347"/>
            <a:ext cx="2255762" cy="19441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01082" y="2813347"/>
            <a:ext cx="452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//instruction read at 0400a878 of size 6</a:t>
            </a:r>
          </a:p>
          <a:p>
            <a:r>
              <a:rPr lang="en-US" altLang="zh-TW" sz="2000" dirty="0"/>
              <a:t>//data load at 04021538 of size 4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//data modified at 04021044 of size 4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//data store at 04021b88 of size 4</a:t>
            </a:r>
          </a:p>
        </p:txBody>
      </p:sp>
    </p:spTree>
    <p:extLst>
      <p:ext uri="{BB962C8B-B14F-4D97-AF65-F5344CB8AC3E}">
        <p14:creationId xmlns:p14="http://schemas.microsoft.com/office/powerpoint/2010/main" val="13580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Ignore op and size for simplicity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                           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0431" r="25781"/>
          <a:stretch/>
        </p:blipFill>
        <p:spPr>
          <a:xfrm>
            <a:off x="1002321" y="2446864"/>
            <a:ext cx="1529863" cy="24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Reference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Page size: 4 KB</a:t>
            </a:r>
          </a:p>
          <a:p>
            <a:pPr marL="457200" lvl="1" indent="0">
              <a:buNone/>
            </a:pPr>
            <a:r>
              <a:rPr lang="en-US" altLang="zh-TW" dirty="0"/>
              <a:t>040011a0 </a:t>
            </a:r>
            <a:r>
              <a:rPr lang="en-US" altLang="zh-TW" dirty="0">
                <a:sym typeface="Wingdings" panose="05000000000000000000" pitchFamily="2" charset="2"/>
              </a:rPr>
              <a:t> 04001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040011a2 </a:t>
            </a:r>
            <a:r>
              <a:rPr lang="en-US" altLang="zh-TW" dirty="0">
                <a:sym typeface="Wingdings" panose="05000000000000000000" pitchFamily="2" charset="2"/>
              </a:rPr>
              <a:t> 04001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be96260c </a:t>
            </a:r>
            <a:r>
              <a:rPr lang="en-US" altLang="zh-TW" dirty="0">
                <a:sym typeface="Wingdings" panose="05000000000000000000" pitchFamily="2" charset="2"/>
              </a:rPr>
              <a:t> be962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04004b80 </a:t>
            </a:r>
            <a:r>
              <a:rPr lang="en-US" altLang="zh-TW" dirty="0">
                <a:sym typeface="Wingdings" panose="05000000000000000000" pitchFamily="2" charset="2"/>
              </a:rPr>
              <a:t> 04004</a:t>
            </a:r>
          </a:p>
        </p:txBody>
      </p:sp>
    </p:spTree>
    <p:extLst>
      <p:ext uri="{BB962C8B-B14F-4D97-AF65-F5344CB8AC3E}">
        <p14:creationId xmlns:p14="http://schemas.microsoft.com/office/powerpoint/2010/main" val="365199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Replacement(FIFO)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737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Example: Frame #=2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  (miss)</a:t>
            </a:r>
          </a:p>
          <a:p>
            <a:pPr marL="0" indent="0">
              <a:buNone/>
            </a:pPr>
            <a:r>
              <a:rPr lang="EN-US" altLang="ZH-TW" dirty="0"/>
              <a:t>be962  (miss)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  (hit)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0a51c  (miss) 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  (miss)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670825" y="24288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9049" y="24288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0595" y="4536448"/>
            <a:ext cx="840262" cy="30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/>
              </a:rPr>
              <a:t>04001</a:t>
            </a:r>
          </a:p>
        </p:txBody>
      </p:sp>
      <p:sp>
        <p:nvSpPr>
          <p:cNvPr id="14" name="矩形 13"/>
          <p:cNvSpPr/>
          <p:nvPr/>
        </p:nvSpPr>
        <p:spPr>
          <a:xfrm>
            <a:off x="4670857" y="4534467"/>
            <a:ext cx="840262" cy="310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0a51c</a:t>
            </a:r>
            <a:endParaRPr lang="EN-US" altLang="ZH-TW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2371" y="3429000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04001</a:t>
            </a:r>
          </a:p>
        </p:txBody>
      </p:sp>
      <p:sp>
        <p:nvSpPr>
          <p:cNvPr id="18" name="矩形 17"/>
          <p:cNvSpPr/>
          <p:nvPr/>
        </p:nvSpPr>
        <p:spPr>
          <a:xfrm>
            <a:off x="3829050" y="3429000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be962 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5535989" y="4067134"/>
            <a:ext cx="538602" cy="41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95051" y="4349832"/>
            <a:ext cx="840262" cy="30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0857" y="39201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be962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0595" y="3922157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0a51c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0595" y="2885221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bed62 </a:t>
            </a:r>
          </a:p>
        </p:txBody>
      </p:sp>
      <p:sp>
        <p:nvSpPr>
          <p:cNvPr id="22" name="矩形 16"/>
          <p:cNvSpPr/>
          <p:nvPr/>
        </p:nvSpPr>
        <p:spPr>
          <a:xfrm>
            <a:off x="4670826" y="2885221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04001</a:t>
            </a:r>
            <a:endParaRPr lang="EN-US" altLang="ZH-TW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3" name="直線單箭頭接點 7"/>
          <p:cNvCxnSpPr/>
          <p:nvPr/>
        </p:nvCxnSpPr>
        <p:spPr>
          <a:xfrm>
            <a:off x="5506869" y="4681856"/>
            <a:ext cx="538602" cy="41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4"/>
          <p:cNvSpPr/>
          <p:nvPr/>
        </p:nvSpPr>
        <p:spPr>
          <a:xfrm>
            <a:off x="6095050" y="4933950"/>
            <a:ext cx="840262" cy="30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/>
              </a:rPr>
              <a:t>be962</a:t>
            </a:r>
          </a:p>
        </p:txBody>
      </p:sp>
    </p:spTree>
    <p:extLst>
      <p:ext uri="{BB962C8B-B14F-4D97-AF65-F5344CB8AC3E}">
        <p14:creationId xmlns:p14="http://schemas.microsoft.com/office/powerpoint/2010/main" val="124612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Replacement(LRU)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737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Example: Frame #=2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  (miss)</a:t>
            </a:r>
          </a:p>
          <a:p>
            <a:pPr marL="0" indent="0">
              <a:buNone/>
            </a:pPr>
            <a:r>
              <a:rPr lang="EN-US" altLang="ZH-TW" dirty="0"/>
              <a:t>be962  (miss)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  (hit)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0a51c  (miss) 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04001  (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hit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670825" y="24288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04001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9049" y="24288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0595" y="4536448"/>
            <a:ext cx="840262" cy="30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/>
              </a:rPr>
              <a:t>04001</a:t>
            </a:r>
          </a:p>
        </p:txBody>
      </p:sp>
      <p:sp>
        <p:nvSpPr>
          <p:cNvPr id="14" name="矩形 13"/>
          <p:cNvSpPr/>
          <p:nvPr/>
        </p:nvSpPr>
        <p:spPr>
          <a:xfrm>
            <a:off x="4670857" y="4534467"/>
            <a:ext cx="840262" cy="310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0a51c</a:t>
            </a:r>
            <a:endParaRPr lang="EN-US" altLang="ZH-TW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2371" y="3429000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alibri"/>
              </a:rPr>
              <a:t>be962</a:t>
            </a:r>
          </a:p>
        </p:txBody>
      </p:sp>
      <p:sp>
        <p:nvSpPr>
          <p:cNvPr id="18" name="矩形 17"/>
          <p:cNvSpPr/>
          <p:nvPr/>
        </p:nvSpPr>
        <p:spPr>
          <a:xfrm>
            <a:off x="3829050" y="3429000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04001 </a:t>
            </a:r>
            <a:endParaRPr lang="EN-US" altLang="ZH-TW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535989" y="4067134"/>
            <a:ext cx="538602" cy="41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95051" y="4349832"/>
            <a:ext cx="840262" cy="30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/>
              </a:rPr>
              <a:t>be962</a:t>
            </a:r>
          </a:p>
        </p:txBody>
      </p:sp>
      <p:sp>
        <p:nvSpPr>
          <p:cNvPr id="16" name="矩形 15"/>
          <p:cNvSpPr/>
          <p:nvPr/>
        </p:nvSpPr>
        <p:spPr>
          <a:xfrm>
            <a:off x="4670857" y="3920175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/>
              </a:rPr>
              <a:t>04001</a:t>
            </a:r>
          </a:p>
        </p:txBody>
      </p:sp>
      <p:sp>
        <p:nvSpPr>
          <p:cNvPr id="19" name="矩形 18"/>
          <p:cNvSpPr/>
          <p:nvPr/>
        </p:nvSpPr>
        <p:spPr>
          <a:xfrm>
            <a:off x="3830595" y="3922157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0a51c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0595" y="2885221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bed62 </a:t>
            </a:r>
          </a:p>
        </p:txBody>
      </p:sp>
      <p:sp>
        <p:nvSpPr>
          <p:cNvPr id="22" name="矩形 16"/>
          <p:cNvSpPr/>
          <p:nvPr/>
        </p:nvSpPr>
        <p:spPr>
          <a:xfrm>
            <a:off x="4670826" y="2885221"/>
            <a:ext cx="840262" cy="30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04001</a:t>
            </a:r>
            <a:endParaRPr lang="EN-US" altLang="ZH-TW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44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Simulator Structure (LRU)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5819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9027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311046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74254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2236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5444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437463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00671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8653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91861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  <a:endCxn id="15" idx="1"/>
          </p:cNvCxnSpPr>
          <p:nvPr/>
        </p:nvCxnSpPr>
        <p:spPr>
          <a:xfrm>
            <a:off x="563880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270885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50701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82786" y="4191883"/>
            <a:ext cx="352269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3"/>
            <a:endCxn id="19" idx="1"/>
          </p:cNvCxnSpPr>
          <p:nvPr/>
        </p:nvCxnSpPr>
        <p:spPr>
          <a:xfrm>
            <a:off x="6902970" y="4364270"/>
            <a:ext cx="279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738859" y="1798819"/>
            <a:ext cx="147653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Lookup</a:t>
            </a:r>
          </a:p>
          <a:p>
            <a:pPr algn="ctr"/>
            <a:r>
              <a:rPr lang="en-US" altLang="zh-TW" dirty="0"/>
              <a:t>(e.g., hash table)</a:t>
            </a:r>
            <a:endParaRPr lang="zh-TW" altLang="en-US" dirty="0"/>
          </a:p>
        </p:txBody>
      </p:sp>
      <p:sp>
        <p:nvSpPr>
          <p:cNvPr id="23" name="手繪多邊形 22"/>
          <p:cNvSpPr/>
          <p:nvPr/>
        </p:nvSpPr>
        <p:spPr>
          <a:xfrm>
            <a:off x="3260361" y="2457584"/>
            <a:ext cx="1603947" cy="1734298"/>
          </a:xfrm>
          <a:custGeom>
            <a:avLst/>
            <a:gdLst>
              <a:gd name="connsiteX0" fmla="*/ 0 w 936885"/>
              <a:gd name="connsiteY0" fmla="*/ 802 h 1117569"/>
              <a:gd name="connsiteX1" fmla="*/ 704538 w 936885"/>
              <a:gd name="connsiteY1" fmla="*/ 180684 h 1117569"/>
              <a:gd name="connsiteX2" fmla="*/ 936885 w 936885"/>
              <a:gd name="connsiteY2" fmla="*/ 1117569 h 11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885" h="1117569">
                <a:moveTo>
                  <a:pt x="0" y="802"/>
                </a:moveTo>
                <a:cubicBezTo>
                  <a:pt x="274195" y="-2321"/>
                  <a:pt x="548391" y="-5444"/>
                  <a:pt x="704538" y="180684"/>
                </a:cubicBezTo>
                <a:cubicBezTo>
                  <a:pt x="860686" y="366812"/>
                  <a:pt x="898785" y="742190"/>
                  <a:pt x="936885" y="1117569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2465882" y="4536656"/>
            <a:ext cx="2338466" cy="571665"/>
          </a:xfrm>
          <a:custGeom>
            <a:avLst/>
            <a:gdLst>
              <a:gd name="connsiteX0" fmla="*/ 2338466 w 2338466"/>
              <a:gd name="connsiteY0" fmla="*/ 67456 h 571665"/>
              <a:gd name="connsiteX1" fmla="*/ 1918741 w 2338466"/>
              <a:gd name="connsiteY1" fmla="*/ 494676 h 571665"/>
              <a:gd name="connsiteX2" fmla="*/ 966866 w 2338466"/>
              <a:gd name="connsiteY2" fmla="*/ 524656 h 571665"/>
              <a:gd name="connsiteX3" fmla="*/ 0 w 2338466"/>
              <a:gd name="connsiteY3" fmla="*/ 0 h 57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466" h="571665">
                <a:moveTo>
                  <a:pt x="2338466" y="67456"/>
                </a:moveTo>
                <a:cubicBezTo>
                  <a:pt x="2242903" y="242966"/>
                  <a:pt x="2147341" y="418476"/>
                  <a:pt x="1918741" y="494676"/>
                </a:cubicBezTo>
                <a:cubicBezTo>
                  <a:pt x="1690141" y="570876"/>
                  <a:pt x="1286656" y="607102"/>
                  <a:pt x="966866" y="524656"/>
                </a:cubicBezTo>
                <a:cubicBezTo>
                  <a:pt x="647076" y="442210"/>
                  <a:pt x="323538" y="221105"/>
                  <a:pt x="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186066" y="4191883"/>
            <a:ext cx="352269" cy="344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7358920" y="4634093"/>
            <a:ext cx="176135" cy="64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902970" y="5378142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Victim page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81440" y="36123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LRU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084720" y="36202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MRU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38" idx="3"/>
            <a:endCxn id="22" idx="1"/>
          </p:cNvCxnSpPr>
          <p:nvPr/>
        </p:nvCxnSpPr>
        <p:spPr>
          <a:xfrm>
            <a:off x="1316636" y="2484619"/>
            <a:ext cx="42222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68400" y="2299953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#=A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97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Cache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Page lookup</a:t>
            </a:r>
          </a:p>
          <a:p>
            <a:pPr lvl="1"/>
            <a:r>
              <a:rPr lang="en-US" altLang="zh-TW" dirty="0"/>
              <a:t>Check whether or a new reference is a hit or a miss</a:t>
            </a:r>
          </a:p>
          <a:p>
            <a:pPr lvl="1"/>
            <a:r>
              <a:rPr lang="en-US" altLang="zh-TW" dirty="0"/>
              <a:t>Hash tables, binary search trees, skip lists….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Do not use linear search!!!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will receive a grade penalty if you do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Implement your own search, or reuse any existing libraries/classes for searching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TAs will read your code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Duplication in this part does not count</a:t>
            </a:r>
          </a:p>
        </p:txBody>
      </p:sp>
    </p:spTree>
    <p:extLst>
      <p:ext uri="{BB962C8B-B14F-4D97-AF65-F5344CB8AC3E}">
        <p14:creationId xmlns:p14="http://schemas.microsoft.com/office/powerpoint/2010/main" val="9186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</TotalTime>
  <Words>435</Words>
  <Application>Microsoft Office PowerPoint</Application>
  <PresentationFormat>On-screen Show (4:3)</PresentationFormat>
  <Paragraphs>140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佈景主題</vt:lpstr>
      <vt:lpstr>Operating Systems Programming Assignment #6</vt:lpstr>
      <vt:lpstr>Simulation</vt:lpstr>
      <vt:lpstr>Trace File Format (trace.txt)</vt:lpstr>
      <vt:lpstr>Trace File Format</vt:lpstr>
      <vt:lpstr>Page Reference Pattern</vt:lpstr>
      <vt:lpstr>Page Replacement(FIFO)</vt:lpstr>
      <vt:lpstr>Page Replacement(LRU)</vt:lpstr>
      <vt:lpstr>Simulator Structure (LRU)</vt:lpstr>
      <vt:lpstr>Page Cache Operations</vt:lpstr>
      <vt:lpstr>Page Cache Operations</vt:lpstr>
      <vt:lpstr>Procedure</vt:lpstr>
      <vt:lpstr>Output Format</vt:lpstr>
      <vt:lpstr>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鄭加祥</dc:creator>
  <cp:lastModifiedBy>tsai</cp:lastModifiedBy>
  <cp:revision>135</cp:revision>
  <dcterms:created xsi:type="dcterms:W3CDTF">2013-07-26T12:52:31Z</dcterms:created>
  <dcterms:modified xsi:type="dcterms:W3CDTF">2016-12-15T02:48:32Z</dcterms:modified>
</cp:coreProperties>
</file>