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B24AC-25B4-495F-B39E-112EFB68417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DE4C-18AE-45E3-B598-33158AB6D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16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8DE4C-18AE-45E3-B598-33158AB6DD9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00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8DE4C-18AE-45E3-B598-33158AB6DD9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00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8DE4C-18AE-45E3-B598-33158AB6DD9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00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s05.infourok.ru/uploads/ex/097d/00035154-b95a0e51/img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56"/>
          <a:stretch/>
        </p:blipFill>
        <p:spPr bwMode="auto">
          <a:xfrm>
            <a:off x="25152" y="332656"/>
            <a:ext cx="9144000" cy="59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03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764704"/>
            <a:ext cx="864096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Буквы И - Ы после </a:t>
            </a:r>
            <a:r>
              <a:rPr lang="ru-RU" sz="2800" dirty="0" smtClean="0">
                <a:solidFill>
                  <a:srgbClr val="FFC000"/>
                </a:solidFill>
              </a:rPr>
              <a:t>приставок</a:t>
            </a:r>
          </a:p>
          <a:p>
            <a:pPr algn="ctr"/>
            <a:endParaRPr lang="ru-RU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AutoNum type="arabicParenR"/>
            </a:pPr>
            <a:r>
              <a:rPr lang="ru-RU" sz="2400" dirty="0" smtClean="0"/>
              <a:t>Цифры- </a:t>
            </a:r>
            <a:r>
              <a:rPr lang="ru-RU" sz="2400" dirty="0"/>
              <a:t>буква И обозначает мягкость предшествующего согласного </a:t>
            </a:r>
            <a:endParaRPr lang="ru-RU" sz="2400" dirty="0" smtClean="0"/>
          </a:p>
          <a:p>
            <a:pPr marL="457200" indent="-457200" algn="just">
              <a:buAutoNum type="arabicParenR"/>
            </a:pPr>
            <a:r>
              <a:rPr lang="ru-RU" sz="2400" dirty="0" smtClean="0"/>
              <a:t>Цыпленок </a:t>
            </a:r>
            <a:r>
              <a:rPr lang="ru-RU" sz="2400" dirty="0"/>
              <a:t>- буква Ы обозначает мягкость предшествующего согласного </a:t>
            </a:r>
            <a:endParaRPr lang="ru-RU" sz="2400" dirty="0" smtClean="0"/>
          </a:p>
          <a:p>
            <a:pPr marL="457200" indent="-457200" algn="just">
              <a:buAutoNum type="arabicParenR"/>
            </a:pPr>
            <a:r>
              <a:rPr lang="ru-RU" sz="2400" dirty="0" smtClean="0"/>
              <a:t>Цыганский </a:t>
            </a:r>
            <a:r>
              <a:rPr lang="ru-RU" sz="2400" dirty="0"/>
              <a:t>– в корне написание Ы </a:t>
            </a:r>
            <a:r>
              <a:rPr lang="ru-RU" sz="2400" dirty="0" err="1"/>
              <a:t>послеЦ</a:t>
            </a:r>
            <a:r>
              <a:rPr lang="ru-RU" sz="2400" dirty="0"/>
              <a:t> не определяется правилом ( является исключением) </a:t>
            </a:r>
            <a:endParaRPr lang="ru-RU" sz="2400" dirty="0" smtClean="0"/>
          </a:p>
          <a:p>
            <a:pPr marL="457200" indent="-457200" algn="just">
              <a:buAutoNum type="arabicParenR"/>
            </a:pPr>
            <a:r>
              <a:rPr lang="ru-RU" sz="2400" dirty="0" smtClean="0"/>
              <a:t>Цитата </a:t>
            </a:r>
            <a:r>
              <a:rPr lang="ru-RU" sz="2400" dirty="0"/>
              <a:t>– после Ц в корнях всегда пишется И </a:t>
            </a:r>
            <a:endParaRPr lang="ru-RU" sz="2400" dirty="0" smtClean="0"/>
          </a:p>
          <a:p>
            <a:pPr marL="457200" indent="-457200" algn="just">
              <a:buAutoNum type="arabicParenR"/>
            </a:pPr>
            <a:r>
              <a:rPr lang="ru-RU" sz="2400" dirty="0" smtClean="0"/>
              <a:t> </a:t>
            </a:r>
            <a:r>
              <a:rPr lang="ru-RU" sz="2400" dirty="0"/>
              <a:t>Ненавистный – непроизносимый согласный в корне слова проверяется краткой формой НЕНАВИСТЕН, в которой он слышится отчетливо</a:t>
            </a:r>
          </a:p>
        </p:txBody>
      </p:sp>
    </p:spTree>
    <p:extLst>
      <p:ext uri="{BB962C8B-B14F-4D97-AF65-F5344CB8AC3E}">
        <p14:creationId xmlns:p14="http://schemas.microsoft.com/office/powerpoint/2010/main" val="232811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03039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О, Е, Ё после шипящий</a:t>
            </a:r>
            <a:endParaRPr lang="ru-RU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0" t="33750" r="10161" b="6250"/>
          <a:stretch/>
        </p:blipFill>
        <p:spPr bwMode="auto">
          <a:xfrm>
            <a:off x="503548" y="975486"/>
            <a:ext cx="8280920" cy="540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58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03039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Укажите </a:t>
            </a:r>
            <a:r>
              <a:rPr lang="ru-RU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верное </a:t>
            </a:r>
            <a:r>
              <a:rPr lang="ru-RU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объяснение </a:t>
            </a:r>
            <a:endParaRPr lang="ru-RU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9776" y="1168563"/>
            <a:ext cx="87484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• </a:t>
            </a:r>
            <a:r>
              <a:rPr lang="ru-RU" sz="2400" dirty="0"/>
              <a:t>(на) БОЧОК – в окончании имён существительных после шипящих под ударением пишется буква О. </a:t>
            </a:r>
            <a:endParaRPr lang="ru-RU" sz="2400" dirty="0" smtClean="0"/>
          </a:p>
          <a:p>
            <a:pPr algn="just"/>
            <a:r>
              <a:rPr lang="ru-RU" sz="2400" dirty="0" smtClean="0"/>
              <a:t>• </a:t>
            </a:r>
            <a:r>
              <a:rPr lang="ru-RU" sz="2400" dirty="0"/>
              <a:t>С ПЛАЩОМ – в окончании имени существительного после шипящего под ударением пишется буква О. </a:t>
            </a:r>
            <a:endParaRPr lang="ru-RU" sz="2400" dirty="0" smtClean="0"/>
          </a:p>
          <a:p>
            <a:pPr algn="just"/>
            <a:r>
              <a:rPr lang="ru-RU" sz="2400" dirty="0" smtClean="0"/>
              <a:t>• </a:t>
            </a:r>
            <a:r>
              <a:rPr lang="ru-RU" sz="2400" dirty="0"/>
              <a:t>С ВРАЧОМ – в суффиксе имён существительных после шипящих под ударением пишется буква О. • С МЯЧОМ – в окончаниях имён существительных после шипящих под ударением пишется буква О. </a:t>
            </a:r>
            <a:endParaRPr lang="ru-RU" sz="2400" dirty="0" smtClean="0"/>
          </a:p>
          <a:p>
            <a:pPr algn="just"/>
            <a:r>
              <a:rPr lang="ru-RU" sz="2400" dirty="0" smtClean="0"/>
              <a:t>• </a:t>
            </a:r>
            <a:r>
              <a:rPr lang="ru-RU" sz="2400" dirty="0"/>
              <a:t>БОЛЬШОЙ – в суффиксе имени прилагательного после шипящего под ударением пишется буква О.</a:t>
            </a:r>
          </a:p>
        </p:txBody>
      </p:sp>
    </p:spTree>
    <p:extLst>
      <p:ext uri="{BB962C8B-B14F-4D97-AF65-F5344CB8AC3E}">
        <p14:creationId xmlns:p14="http://schemas.microsoft.com/office/powerpoint/2010/main" val="236735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03039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Укажите верное объяснение </a:t>
            </a:r>
          </a:p>
          <a:p>
            <a:pPr algn="ctr"/>
            <a:endParaRPr lang="ru-RU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9776" y="1168563"/>
            <a:ext cx="87484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2400" dirty="0" smtClean="0"/>
              <a:t>(</a:t>
            </a:r>
            <a:r>
              <a:rPr lang="ru-RU" sz="2400" dirty="0"/>
              <a:t>говорил) ТЯГУЧЕ – в суффиксе наречия после шипящего под ударением пишется буква Е. </a:t>
            </a:r>
            <a:endParaRPr lang="ru-RU" sz="2400" dirty="0" smtClean="0"/>
          </a:p>
          <a:p>
            <a:pPr marL="342900" indent="-342900" algn="just">
              <a:buAutoNum type="arabicPeriod"/>
            </a:pPr>
            <a:r>
              <a:rPr lang="ru-RU" sz="2400" dirty="0" smtClean="0"/>
              <a:t>Шёпот </a:t>
            </a:r>
            <a:r>
              <a:rPr lang="ru-RU" sz="2400" dirty="0"/>
              <a:t>– в корне после шипящих пишется Ё, потому что можно подобрать однокоренное слово с Е- ШЕПТАТЬ </a:t>
            </a:r>
          </a:p>
          <a:p>
            <a:pPr marL="342900" indent="-342900" algn="just">
              <a:buAutoNum type="arabicPeriod"/>
            </a:pPr>
            <a:r>
              <a:rPr lang="ru-RU" sz="2400" dirty="0" smtClean="0"/>
              <a:t>Кумачовый </a:t>
            </a:r>
            <a:r>
              <a:rPr lang="ru-RU" sz="2400" dirty="0"/>
              <a:t>- в окончании имён прилагательных после шипящих под ударением пишется буква О. </a:t>
            </a:r>
          </a:p>
          <a:p>
            <a:pPr marL="342900" indent="-342900" algn="just">
              <a:buAutoNum type="arabicPeriod"/>
            </a:pPr>
            <a:r>
              <a:rPr lang="ru-RU" sz="2400" dirty="0" smtClean="0"/>
              <a:t>Жонглер </a:t>
            </a:r>
            <a:r>
              <a:rPr lang="ru-RU" sz="2400" dirty="0"/>
              <a:t>- в корне после шипящих пишется О, потому что можно подобрать однокоренное слово с Е </a:t>
            </a:r>
          </a:p>
          <a:p>
            <a:pPr marL="342900" indent="-342900" algn="just">
              <a:buAutoNum type="arabicPeriod"/>
            </a:pPr>
            <a:r>
              <a:rPr lang="ru-RU" sz="2400" dirty="0" err="1" smtClean="0"/>
              <a:t>Общо</a:t>
            </a:r>
            <a:r>
              <a:rPr lang="ru-RU" sz="2400" dirty="0" smtClean="0"/>
              <a:t> </a:t>
            </a:r>
            <a:r>
              <a:rPr lang="ru-RU" sz="2400" dirty="0"/>
              <a:t>- в суффиксе наречия после шипящего под ударением пишется буква О.</a:t>
            </a:r>
          </a:p>
        </p:txBody>
      </p:sp>
    </p:spTree>
    <p:extLst>
      <p:ext uri="{BB962C8B-B14F-4D97-AF65-F5344CB8AC3E}">
        <p14:creationId xmlns:p14="http://schemas.microsoft.com/office/powerpoint/2010/main" val="343252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03039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Укажите верное объяснение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9776" y="1168563"/>
            <a:ext cx="87484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/>
              <a:t>Горячо </a:t>
            </a:r>
            <a:r>
              <a:rPr lang="ru-RU" sz="2400" dirty="0"/>
              <a:t>-в окончании наречия после шипящего под ударением пишется буква О. </a:t>
            </a:r>
            <a:endParaRPr lang="ru-RU" sz="2400" dirty="0" smtClean="0"/>
          </a:p>
          <a:p>
            <a:pPr marL="342900" indent="-342900">
              <a:buAutoNum type="arabicPeriod"/>
            </a:pPr>
            <a:r>
              <a:rPr lang="ru-RU" sz="2400" dirty="0" smtClean="0"/>
              <a:t>Холщовый </a:t>
            </a:r>
            <a:r>
              <a:rPr lang="ru-RU" sz="2400" dirty="0"/>
              <a:t>- в суффиксе имён прилагательных после шипящих под ударением пишется буква О. 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Тягучего </a:t>
            </a:r>
            <a:r>
              <a:rPr lang="ru-RU" sz="2400" dirty="0"/>
              <a:t>- в окончании имён прилагательных после шипящих без ударения пишется буква Е. 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Шорох </a:t>
            </a:r>
            <a:r>
              <a:rPr lang="ru-RU" sz="2400" dirty="0"/>
              <a:t>- в корне после шипящих пишется О, потому что можно подобрать однокоренное слово с Е- ШЕРОХОВАТЫЙ 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Свинцовый </a:t>
            </a:r>
            <a:r>
              <a:rPr lang="ru-RU" sz="2400" dirty="0"/>
              <a:t>-в суффиксе имён прилагательных после Ц под ударением пишется буква О.</a:t>
            </a:r>
          </a:p>
        </p:txBody>
      </p:sp>
    </p:spTree>
    <p:extLst>
      <p:ext uri="{BB962C8B-B14F-4D97-AF65-F5344CB8AC3E}">
        <p14:creationId xmlns:p14="http://schemas.microsoft.com/office/powerpoint/2010/main" val="286608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03039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Дайте верное объяснение написания слова с буквой Ь или без буквы Ь (</a:t>
            </a:r>
            <a:r>
              <a:rPr lang="ru-RU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Домашнее задание</a:t>
            </a:r>
            <a:r>
              <a:rPr lang="ru-RU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6024" y="1168563"/>
            <a:ext cx="874846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 smtClean="0"/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По </a:t>
            </a:r>
            <a:r>
              <a:rPr lang="ru-RU" sz="2800" dirty="0"/>
              <a:t>волчьему (следу), нарежь, невтерпеж, училищ, беречь, молодежь, кирпич, наотмашь, розыгрыш, тягуч, решаешься, лишь, </a:t>
            </a:r>
            <a:r>
              <a:rPr lang="ru-RU" sz="2800" dirty="0" smtClean="0"/>
              <a:t>ружьецо, восемьсот</a:t>
            </a:r>
            <a:r>
              <a:rPr lang="ru-RU" sz="2800" dirty="0"/>
              <a:t>, стекольщик, барьер, </a:t>
            </a:r>
            <a:r>
              <a:rPr lang="ru-RU" sz="2800" dirty="0" err="1"/>
              <a:t>нян_чить</a:t>
            </a:r>
            <a:r>
              <a:rPr lang="ru-RU" sz="2800" dirty="0"/>
              <a:t>, тоньше, больной, просьба, фонарь, пятьдесят, пьедестал</a:t>
            </a:r>
          </a:p>
        </p:txBody>
      </p:sp>
    </p:spTree>
    <p:extLst>
      <p:ext uri="{BB962C8B-B14F-4D97-AF65-F5344CB8AC3E}">
        <p14:creationId xmlns:p14="http://schemas.microsoft.com/office/powerpoint/2010/main" val="104631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764704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Определите правильное объяснение написания </a:t>
            </a:r>
            <a:endParaRPr lang="ru-RU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AutoNum type="arabicParenR"/>
            </a:pPr>
            <a:r>
              <a:rPr lang="ru-RU" sz="2400" dirty="0" smtClean="0"/>
              <a:t>Цифры- </a:t>
            </a:r>
            <a:r>
              <a:rPr lang="ru-RU" sz="2400" dirty="0"/>
              <a:t>буква И обозначает мягкость предшествующего согласного </a:t>
            </a:r>
            <a:endParaRPr lang="ru-RU" sz="2400" dirty="0" smtClean="0"/>
          </a:p>
          <a:p>
            <a:pPr marL="457200" indent="-457200" algn="just">
              <a:buAutoNum type="arabicParenR"/>
            </a:pPr>
            <a:r>
              <a:rPr lang="ru-RU" sz="2400" dirty="0" smtClean="0"/>
              <a:t>Цыпленок </a:t>
            </a:r>
            <a:r>
              <a:rPr lang="ru-RU" sz="2400" dirty="0"/>
              <a:t>- буква Ы обозначает мягкость предшествующего согласного </a:t>
            </a:r>
            <a:endParaRPr lang="ru-RU" sz="2400" dirty="0" smtClean="0"/>
          </a:p>
          <a:p>
            <a:pPr marL="457200" indent="-457200" algn="just">
              <a:buAutoNum type="arabicParenR"/>
            </a:pPr>
            <a:r>
              <a:rPr lang="ru-RU" sz="2400" dirty="0" smtClean="0"/>
              <a:t>Цыганский </a:t>
            </a:r>
            <a:r>
              <a:rPr lang="ru-RU" sz="2400" dirty="0"/>
              <a:t>– в корне написание Ы </a:t>
            </a:r>
            <a:r>
              <a:rPr lang="ru-RU" sz="2400" dirty="0" err="1"/>
              <a:t>послеЦ</a:t>
            </a:r>
            <a:r>
              <a:rPr lang="ru-RU" sz="2400" dirty="0"/>
              <a:t> не определяется правилом ( является исключением) </a:t>
            </a:r>
            <a:endParaRPr lang="ru-RU" sz="2400" dirty="0" smtClean="0"/>
          </a:p>
          <a:p>
            <a:pPr marL="457200" indent="-457200" algn="just">
              <a:buAutoNum type="arabicParenR"/>
            </a:pPr>
            <a:r>
              <a:rPr lang="ru-RU" sz="2400" dirty="0" smtClean="0"/>
              <a:t>Цитата </a:t>
            </a:r>
            <a:r>
              <a:rPr lang="ru-RU" sz="2400" dirty="0"/>
              <a:t>– после Ц в корнях всегда пишется И </a:t>
            </a:r>
            <a:endParaRPr lang="ru-RU" sz="2400" dirty="0" smtClean="0"/>
          </a:p>
          <a:p>
            <a:pPr marL="457200" indent="-457200" algn="just">
              <a:buAutoNum type="arabicParenR"/>
            </a:pPr>
            <a:r>
              <a:rPr lang="ru-RU" sz="2400" dirty="0" smtClean="0"/>
              <a:t> </a:t>
            </a:r>
            <a:r>
              <a:rPr lang="ru-RU" sz="2400" dirty="0"/>
              <a:t>Ненавистный – непроизносимый согласный в корне слова проверяется краткой формой НЕНАВИСТЕН, в которой он слышится отчетливо</a:t>
            </a:r>
          </a:p>
        </p:txBody>
      </p:sp>
    </p:spTree>
    <p:extLst>
      <p:ext uri="{BB962C8B-B14F-4D97-AF65-F5344CB8AC3E}">
        <p14:creationId xmlns:p14="http://schemas.microsoft.com/office/powerpoint/2010/main" val="244671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rosuchebnik.ru/upload/iblock/de1/de1c743238e93ff6d55c1eaf30afa0f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" t="4541" r="4506" b="4849"/>
          <a:stretch/>
        </p:blipFill>
        <p:spPr bwMode="auto">
          <a:xfrm>
            <a:off x="0" y="-10882"/>
            <a:ext cx="9144000" cy="68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35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268" y="356951"/>
            <a:ext cx="84604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Правописание приставок </a:t>
            </a:r>
            <a:endParaRPr lang="ru-RU" sz="4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ru-RU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..З и ..С</a:t>
            </a:r>
          </a:p>
          <a:p>
            <a:pPr lvl="0" algn="ctr"/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444208" y="1988840"/>
            <a:ext cx="2376264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ru-RU" sz="2800" b="1" dirty="0" smtClean="0"/>
              <a:t>без/бес</a:t>
            </a:r>
            <a:r>
              <a:rPr lang="ru-RU" sz="2800" b="1" dirty="0"/>
              <a:t>, воз/</a:t>
            </a:r>
            <a:r>
              <a:rPr lang="ru-RU" sz="2800" b="1" dirty="0" err="1"/>
              <a:t>вос</a:t>
            </a:r>
            <a:r>
              <a:rPr lang="ru-RU" sz="2800" b="1" dirty="0"/>
              <a:t>, </a:t>
            </a:r>
            <a:r>
              <a:rPr lang="ru-RU" sz="2800" b="1" dirty="0" err="1"/>
              <a:t>вз</a:t>
            </a:r>
            <a:r>
              <a:rPr lang="ru-RU" sz="2800" b="1" dirty="0"/>
              <a:t>/</a:t>
            </a:r>
            <a:r>
              <a:rPr lang="ru-RU" sz="2800" b="1" dirty="0" err="1"/>
              <a:t>вс</a:t>
            </a:r>
            <a:r>
              <a:rPr lang="ru-RU" sz="2800" b="1" dirty="0"/>
              <a:t>, </a:t>
            </a:r>
            <a:endParaRPr lang="ru-RU" sz="2800" b="1" dirty="0" smtClean="0"/>
          </a:p>
          <a:p>
            <a:pPr lvl="0" algn="ctr"/>
            <a:r>
              <a:rPr lang="ru-RU" sz="2800" b="1" dirty="0" smtClean="0"/>
              <a:t>из/</a:t>
            </a:r>
            <a:r>
              <a:rPr lang="ru-RU" sz="2800" b="1" dirty="0" err="1" smtClean="0"/>
              <a:t>ис</a:t>
            </a:r>
            <a:r>
              <a:rPr lang="ru-RU" sz="2800" b="1" dirty="0"/>
              <a:t>, низ/</a:t>
            </a:r>
            <a:r>
              <a:rPr lang="ru-RU" sz="2800" b="1" dirty="0" err="1"/>
              <a:t>нис</a:t>
            </a:r>
            <a:r>
              <a:rPr lang="ru-RU" sz="2800" b="1" dirty="0"/>
              <a:t>, раз/рас, </a:t>
            </a:r>
            <a:r>
              <a:rPr lang="ru-RU" sz="2800" b="1" dirty="0" smtClean="0"/>
              <a:t>через/</a:t>
            </a:r>
            <a:r>
              <a:rPr lang="ru-RU" sz="2800" b="1" dirty="0" err="1" smtClean="0"/>
              <a:t>черес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4778" y="1579730"/>
            <a:ext cx="551167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ru-RU" sz="2400" dirty="0" smtClean="0">
              <a:solidFill>
                <a:prstClr val="white"/>
              </a:solidFill>
            </a:endParaRPr>
          </a:p>
          <a:p>
            <a:pPr lvl="0" algn="just"/>
            <a:r>
              <a:rPr lang="ru-RU" sz="2400" dirty="0">
                <a:solidFill>
                  <a:prstClr val="white"/>
                </a:solidFill>
              </a:rPr>
              <a:t>З</a:t>
            </a:r>
            <a:r>
              <a:rPr lang="ru-RU" sz="2400" dirty="0" smtClean="0">
                <a:solidFill>
                  <a:prstClr val="white"/>
                </a:solidFill>
              </a:rPr>
              <a:t>ависит </a:t>
            </a:r>
            <a:r>
              <a:rPr lang="ru-RU" sz="2400" dirty="0">
                <a:solidFill>
                  <a:prstClr val="white"/>
                </a:solidFill>
              </a:rPr>
              <a:t>от глухости/звонкости последующего согласного: </a:t>
            </a:r>
            <a:r>
              <a:rPr lang="ru-RU" sz="2400" dirty="0">
                <a:solidFill>
                  <a:srgbClr val="FFC000"/>
                </a:solidFill>
              </a:rPr>
              <a:t>если после приставки следует звонкий звук, пишем </a:t>
            </a:r>
            <a:r>
              <a:rPr lang="ru-RU" sz="2400" b="1" dirty="0">
                <a:solidFill>
                  <a:srgbClr val="FFC000"/>
                </a:solidFill>
              </a:rPr>
              <a:t>З,</a:t>
            </a:r>
            <a:r>
              <a:rPr lang="ru-RU" sz="2400" dirty="0">
                <a:solidFill>
                  <a:srgbClr val="FFC000"/>
                </a:solidFill>
              </a:rPr>
              <a:t> если глухой – пишем </a:t>
            </a:r>
            <a:r>
              <a:rPr lang="ru-RU" sz="2400" b="1" dirty="0">
                <a:solidFill>
                  <a:srgbClr val="FFC000"/>
                </a:solidFill>
              </a:rPr>
              <a:t>С.</a:t>
            </a:r>
            <a:endParaRPr lang="ru-RU" sz="2400" dirty="0">
              <a:solidFill>
                <a:srgbClr val="FFC000"/>
              </a:solidFill>
            </a:endParaRPr>
          </a:p>
          <a:p>
            <a:pPr lvl="0" algn="just"/>
            <a:endParaRPr lang="ru-RU" sz="2400" b="1" dirty="0" smtClean="0">
              <a:solidFill>
                <a:prstClr val="white"/>
              </a:solidFill>
            </a:endParaRPr>
          </a:p>
          <a:p>
            <a:pPr lvl="0" algn="just"/>
            <a:r>
              <a:rPr lang="ru-RU" sz="2400" b="1" dirty="0" smtClean="0">
                <a:solidFill>
                  <a:prstClr val="white"/>
                </a:solidFill>
              </a:rPr>
              <a:t>Примеры</a:t>
            </a:r>
            <a:r>
              <a:rPr lang="ru-RU" sz="2400" b="1" dirty="0">
                <a:solidFill>
                  <a:prstClr val="white"/>
                </a:solidFill>
              </a:rPr>
              <a:t>:</a:t>
            </a:r>
            <a:r>
              <a:rPr lang="ru-RU" sz="2400" dirty="0">
                <a:solidFill>
                  <a:prstClr val="white"/>
                </a:solidFill>
              </a:rPr>
              <a:t> Бездарный, беспечный.</a:t>
            </a:r>
            <a:r>
              <a:rPr lang="ru-RU" dirty="0">
                <a:solidFill>
                  <a:prstClr val="white"/>
                </a:solidFill>
              </a:rPr>
              <a:t/>
            </a:r>
            <a:br>
              <a:rPr lang="ru-RU" dirty="0">
                <a:solidFill>
                  <a:prstClr val="white"/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7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268" y="356951"/>
            <a:ext cx="8460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ЛОВУШКИ НА ОГЭ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830" y="1268759"/>
            <a:ext cx="864971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!!!Обратите внимание!!!</a:t>
            </a:r>
            <a:endParaRPr lang="ru-RU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ru-RU" sz="2800" dirty="0" smtClean="0"/>
              <a:t>приставка </a:t>
            </a:r>
            <a:r>
              <a:rPr lang="ru-RU" sz="2800" dirty="0"/>
              <a:t>С не чередуется </a:t>
            </a:r>
            <a:r>
              <a:rPr lang="ru-RU" sz="2800" dirty="0" smtClean="0"/>
              <a:t>(</a:t>
            </a:r>
            <a:r>
              <a:rPr lang="ru-RU" sz="2800" dirty="0"/>
              <a:t>сделать)</a:t>
            </a:r>
          </a:p>
          <a:p>
            <a:pPr lvl="0" algn="just"/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ru-RU" sz="2800" dirty="0" smtClean="0"/>
              <a:t>приставка </a:t>
            </a:r>
            <a:r>
              <a:rPr lang="ru-RU" sz="2800" dirty="0"/>
              <a:t>ПРА пишется в словах со значением "предок" (праязык)</a:t>
            </a:r>
          </a:p>
          <a:p>
            <a:pPr lvl="0" algn="just"/>
            <a:r>
              <a:rPr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dirty="0" smtClean="0"/>
              <a:t>ВЗ/ВС </a:t>
            </a:r>
            <a:r>
              <a:rPr lang="ru-RU" sz="2800" dirty="0"/>
              <a:t>не делится на две приставки, а зависит от глухости/звонкости последующей согласной (взбежать, вскрикнуть)</a:t>
            </a:r>
          </a:p>
          <a:p>
            <a:pPr lvl="0" algn="just"/>
            <a:r>
              <a:rPr lang="ru-RU" dirty="0">
                <a:solidFill>
                  <a:prstClr val="white"/>
                </a:solidFill>
              </a:rPr>
              <a:t/>
            </a:r>
            <a:br>
              <a:rPr lang="ru-RU" dirty="0">
                <a:solidFill>
                  <a:prstClr val="white"/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72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268" y="356951"/>
            <a:ext cx="84604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Правописание приставок </a:t>
            </a:r>
            <a:endParaRPr lang="ru-RU" sz="4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 </a:t>
            </a:r>
            <a:r>
              <a:rPr lang="ru-RU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ru-RU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</a:t>
            </a:r>
            <a:r>
              <a:rPr lang="ru-RU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(зависит от значения)</a:t>
            </a:r>
            <a:endParaRPr lang="ru-RU" sz="4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19872" y="2204864"/>
            <a:ext cx="864971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ПРИ</a:t>
            </a:r>
            <a:r>
              <a:rPr lang="ru-RU" sz="2400" dirty="0"/>
              <a:t> 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приближение,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 </a:t>
            </a:r>
            <a:r>
              <a:rPr lang="ru-RU" sz="2400" dirty="0"/>
              <a:t>присоединение, 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прибавление </a:t>
            </a:r>
            <a:r>
              <a:rPr lang="ru-RU" sz="2400" dirty="0"/>
              <a:t>(пришить, </a:t>
            </a:r>
            <a:r>
              <a:rPr lang="ru-RU" sz="2400" dirty="0" smtClean="0"/>
              <a:t>прибавить)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неполнота </a:t>
            </a:r>
            <a:r>
              <a:rPr lang="ru-RU" sz="2400" dirty="0"/>
              <a:t>действия (</a:t>
            </a:r>
            <a:r>
              <a:rPr lang="ru-RU" sz="2400" dirty="0" smtClean="0"/>
              <a:t>приоткрыть)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близость </a:t>
            </a:r>
            <a:r>
              <a:rPr lang="ru-RU" sz="2400" dirty="0"/>
              <a:t>(пригородный)</a:t>
            </a:r>
          </a:p>
          <a:p>
            <a:pPr lvl="0"/>
            <a:r>
              <a:rPr lang="ru-RU" sz="2400" dirty="0"/>
              <a:t>и другие. (приучить, приручить)</a:t>
            </a:r>
          </a:p>
          <a:p>
            <a:pPr lvl="0" algn="just"/>
            <a:r>
              <a:rPr lang="ru-RU" dirty="0">
                <a:solidFill>
                  <a:prstClr val="white"/>
                </a:solidFill>
              </a:rPr>
              <a:t/>
            </a:r>
            <a:br>
              <a:rPr lang="ru-RU" dirty="0">
                <a:solidFill>
                  <a:prstClr val="white"/>
                </a:solidFill>
              </a:rPr>
            </a:b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1907704" y="1680390"/>
            <a:ext cx="504056" cy="308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07504" y="2204864"/>
            <a:ext cx="33123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ПРЕ </a:t>
            </a:r>
            <a:r>
              <a:rPr lang="ru-RU" sz="2400" dirty="0" smtClean="0"/>
              <a:t>пишется:</a:t>
            </a:r>
            <a:r>
              <a:rPr lang="ru-RU" sz="2400" dirty="0"/>
              <a:t> </a:t>
            </a:r>
          </a:p>
          <a:p>
            <a:pPr lvl="0" algn="just"/>
            <a:r>
              <a:rPr lang="ru-RU" sz="2400" dirty="0" smtClean="0"/>
              <a:t>1.</a:t>
            </a:r>
            <a:r>
              <a:rPr lang="ru-RU" sz="2400" dirty="0" smtClean="0">
                <a:solidFill>
                  <a:srgbClr val="FFC000"/>
                </a:solidFill>
              </a:rPr>
              <a:t>«</a:t>
            </a:r>
            <a:r>
              <a:rPr lang="ru-RU" sz="2400" dirty="0">
                <a:solidFill>
                  <a:srgbClr val="FFC000"/>
                </a:solidFill>
              </a:rPr>
              <a:t>Очень» </a:t>
            </a:r>
            <a:r>
              <a:rPr lang="ru-RU" sz="2400" dirty="0"/>
              <a:t>(премудрый)</a:t>
            </a:r>
          </a:p>
          <a:p>
            <a:pPr lvl="0" algn="just"/>
            <a:r>
              <a:rPr lang="ru-RU" sz="2400" dirty="0" smtClean="0"/>
              <a:t>2. </a:t>
            </a:r>
            <a:r>
              <a:rPr lang="ru-RU" sz="2400" dirty="0" smtClean="0">
                <a:solidFill>
                  <a:srgbClr val="FFC000"/>
                </a:solidFill>
              </a:rPr>
              <a:t>«</a:t>
            </a:r>
            <a:r>
              <a:rPr lang="ru-RU" sz="2400" dirty="0">
                <a:solidFill>
                  <a:srgbClr val="FFC000"/>
                </a:solidFill>
              </a:rPr>
              <a:t>ПЕРЕ» </a:t>
            </a:r>
            <a:r>
              <a:rPr lang="ru-RU" sz="2400" dirty="0"/>
              <a:t>(пресечь)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6268" y="5438690"/>
            <a:ext cx="84604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b="1" dirty="0"/>
              <a:t>Слова с ПРЕ/ПРИ,</a:t>
            </a:r>
            <a:r>
              <a:rPr lang="ru-RU" sz="2400" dirty="0"/>
              <a:t> которые надо запомнить: </a:t>
            </a:r>
            <a:r>
              <a:rPr lang="ru-RU" sz="2400" i="1" dirty="0"/>
              <a:t>приоритет, преамбула, президент, премьера, прерогатива, претендент и много других слов.</a:t>
            </a:r>
            <a:endParaRPr lang="ru-RU" sz="24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638676" y="1655725"/>
            <a:ext cx="429268" cy="3331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3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548680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Выделите приставку, укажите вид приставки </a:t>
            </a:r>
            <a:endParaRPr lang="ru-RU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1.Неизменяемая </a:t>
            </a:r>
          </a:p>
          <a:p>
            <a:r>
              <a:rPr lang="ru-RU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Зависит от глухости-звонкости последующего согласного </a:t>
            </a:r>
            <a:endParaRPr lang="ru-RU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Зависит от значения </a:t>
            </a:r>
            <a:endParaRPr lang="ru-RU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2708920"/>
            <a:ext cx="85689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Прибрежный, расценивать, премудрый, бесшумный, прилег, надломить, прибывать, приуныл, бесформенный, отход, списать, расценить, пререкаться, отдалить, рассмешил, здешний, преградить, презирать( труса), безграничный, приглушить, приехать, беззубый, исподлобья, отдалиться, сделать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7727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4956" y="188640"/>
            <a:ext cx="8577523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Напишите правило по образцу </a:t>
            </a:r>
            <a:endParaRPr lang="ru-RU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ru-RU" sz="2400" dirty="0" smtClean="0"/>
              <a:t>Прибрежный </a:t>
            </a:r>
            <a:r>
              <a:rPr lang="ru-RU" sz="2400" dirty="0"/>
              <a:t>– написание приставки определяется ее значением – РАСПОЛОЖЕНИЕ </a:t>
            </a:r>
            <a:r>
              <a:rPr lang="ru-RU" sz="2400" dirty="0" smtClean="0"/>
              <a:t>ВБЛИЗИ</a:t>
            </a:r>
          </a:p>
          <a:p>
            <a:r>
              <a:rPr lang="ru-RU" sz="2400" dirty="0" smtClean="0"/>
              <a:t> </a:t>
            </a:r>
          </a:p>
          <a:p>
            <a:r>
              <a:rPr lang="ru-RU" sz="2400" dirty="0" smtClean="0"/>
              <a:t>2. РАСЦЕНИВАТЬ </a:t>
            </a:r>
            <a:r>
              <a:rPr lang="ru-RU" sz="2400" dirty="0"/>
              <a:t>– на конце приставки перед глухим согласным пишется буква С </a:t>
            </a:r>
          </a:p>
          <a:p>
            <a:endParaRPr lang="ru-RU" sz="2400" dirty="0" smtClean="0"/>
          </a:p>
          <a:p>
            <a:r>
              <a:rPr lang="ru-RU" sz="2400" dirty="0" smtClean="0"/>
              <a:t>3. Премудрый </a:t>
            </a:r>
            <a:r>
              <a:rPr lang="ru-RU" sz="2400" dirty="0"/>
              <a:t>- написание приставки определяется ее значением, близким приставке </a:t>
            </a:r>
            <a:r>
              <a:rPr lang="ru-RU" sz="2400" dirty="0" smtClean="0"/>
              <a:t>ПЕРЕ</a:t>
            </a:r>
          </a:p>
          <a:p>
            <a:endParaRPr lang="ru-RU" sz="2400" dirty="0"/>
          </a:p>
          <a:p>
            <a:r>
              <a:rPr lang="ru-RU" sz="2400" dirty="0" smtClean="0"/>
              <a:t>4. Прилег </a:t>
            </a:r>
            <a:r>
              <a:rPr lang="ru-RU" sz="2400" dirty="0"/>
              <a:t>- написание приставки определяется ее значением – НЕПОЛНОТА ДЕЙСТВИЯ </a:t>
            </a:r>
          </a:p>
          <a:p>
            <a:endParaRPr lang="ru-RU" sz="2400" dirty="0" smtClean="0"/>
          </a:p>
          <a:p>
            <a:r>
              <a:rPr lang="ru-RU" sz="2400" dirty="0" smtClean="0"/>
              <a:t>5. НАДЛОМИТЬ </a:t>
            </a:r>
            <a:r>
              <a:rPr lang="ru-RU" sz="2400" dirty="0"/>
              <a:t>– на конце неизменяемой приставки пишется буква Д </a:t>
            </a:r>
            <a:endParaRPr lang="ru-RU" sz="2400" dirty="0" smtClean="0"/>
          </a:p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Доделать </a:t>
            </a:r>
            <a:r>
              <a:rPr lang="ru-RU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работу с остальными словами</a:t>
            </a:r>
          </a:p>
        </p:txBody>
      </p:sp>
    </p:spTree>
    <p:extLst>
      <p:ext uri="{BB962C8B-B14F-4D97-AF65-F5344CB8AC3E}">
        <p14:creationId xmlns:p14="http://schemas.microsoft.com/office/powerpoint/2010/main" val="319354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764704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Буква И в корне меняется на Ы после </a:t>
            </a:r>
            <a:r>
              <a:rPr lang="ru-RU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русскоязычных</a:t>
            </a:r>
            <a:r>
              <a:rPr lang="ru-RU" sz="2400" dirty="0"/>
              <a:t> приставок, заканчивающихся на </a:t>
            </a:r>
            <a:r>
              <a:rPr lang="ru-RU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согласный</a:t>
            </a:r>
            <a:r>
              <a:rPr lang="ru-RU" sz="2400" dirty="0"/>
              <a:t> (кроме СВЕРХ- и МЕЖ-</a:t>
            </a:r>
            <a:r>
              <a:rPr lang="ru-RU" sz="2400" dirty="0" smtClean="0"/>
              <a:t>). </a:t>
            </a:r>
            <a:r>
              <a:rPr lang="ru-RU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Исключение</a:t>
            </a:r>
            <a:r>
              <a:rPr lang="ru-RU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взимать. </a:t>
            </a:r>
            <a:endParaRPr lang="ru-RU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400" dirty="0" smtClean="0"/>
              <a:t>После иноязычных приставок остается буква И: </a:t>
            </a:r>
            <a:r>
              <a:rPr lang="ru-RU" sz="2400" dirty="0"/>
              <a:t>ПОСТ-, ИН-, КОНТР-, АД-, ДЕЗ-, ДИЗ-, СУПЕР-, ТРАНС-, ИНТЕР-, СУБ-, ПАН- и др. </a:t>
            </a:r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r>
              <a:rPr lang="ru-RU" sz="2400" b="1" dirty="0" smtClean="0">
                <a:solidFill>
                  <a:srgbClr val="FFC000"/>
                </a:solidFill>
              </a:rPr>
              <a:t>Обратите </a:t>
            </a:r>
            <a:r>
              <a:rPr lang="ru-RU" sz="2400" b="1" dirty="0">
                <a:solidFill>
                  <a:srgbClr val="FFC000"/>
                </a:solidFill>
              </a:rPr>
              <a:t>внимание: двух-, трех-, четырех- не являются приставками</a:t>
            </a:r>
            <a:r>
              <a:rPr lang="ru-RU" sz="2400" b="1" dirty="0" smtClean="0">
                <a:solidFill>
                  <a:srgbClr val="FFC000"/>
                </a:solidFill>
              </a:rPr>
              <a:t>!</a:t>
            </a:r>
          </a:p>
          <a:p>
            <a:pPr algn="ctr"/>
            <a:r>
              <a:rPr lang="ru-RU" sz="2400" dirty="0" smtClean="0"/>
              <a:t> </a:t>
            </a:r>
          </a:p>
          <a:p>
            <a:pPr algn="ctr"/>
            <a:r>
              <a:rPr lang="ru-RU" sz="2400" dirty="0" smtClean="0"/>
              <a:t>Примеры</a:t>
            </a:r>
            <a:r>
              <a:rPr lang="ru-RU" sz="2400" dirty="0"/>
              <a:t>: Предыстория, сызмала, разыскать – И заменилась на Ы </a:t>
            </a:r>
            <a:endParaRPr lang="ru-RU" sz="2400" dirty="0" smtClean="0"/>
          </a:p>
          <a:p>
            <a:pPr algn="ctr"/>
            <a:r>
              <a:rPr lang="ru-RU" sz="2400" dirty="0" smtClean="0"/>
              <a:t>Контригра</a:t>
            </a:r>
            <a:r>
              <a:rPr lang="ru-RU" sz="2400" dirty="0"/>
              <a:t>, </a:t>
            </a:r>
            <a:r>
              <a:rPr lang="ru-RU" sz="2400" dirty="0" err="1"/>
              <a:t>сверхидеальный</a:t>
            </a:r>
            <a:r>
              <a:rPr lang="ru-RU" sz="2400" dirty="0"/>
              <a:t>, поискать – замена не происходит!</a:t>
            </a:r>
          </a:p>
        </p:txBody>
      </p:sp>
    </p:spTree>
    <p:extLst>
      <p:ext uri="{BB962C8B-B14F-4D97-AF65-F5344CB8AC3E}">
        <p14:creationId xmlns:p14="http://schemas.microsoft.com/office/powerpoint/2010/main" val="3860685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1138</TotalTime>
  <Words>769</Words>
  <Application>Microsoft Office PowerPoint</Application>
  <PresentationFormat>Экран (4:3)</PresentationFormat>
  <Paragraphs>92</Paragraphs>
  <Slides>15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Базовая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Вампира</dc:creator>
  <cp:lastModifiedBy>Вампира</cp:lastModifiedBy>
  <cp:revision>8</cp:revision>
  <dcterms:created xsi:type="dcterms:W3CDTF">2022-04-23T14:00:50Z</dcterms:created>
  <dcterms:modified xsi:type="dcterms:W3CDTF">2022-04-24T09:12:19Z</dcterms:modified>
</cp:coreProperties>
</file>