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9" d="100"/>
          <a:sy n="99" d="100"/>
        </p:scale>
        <p:origin x="102" y="2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C3A2CF48-260A-42CC-BA43-170D41E49DEE}" type="datetimeFigureOut">
              <a:rPr lang="ru-RU" smtClean="0"/>
              <a:t>18.09.2022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42830DA-46BB-4332-9124-2445E3BA25BF}" type="slidenum">
              <a:rPr lang="ru-RU" smtClean="0"/>
              <a:t>‹#›</a:t>
            </a:fld>
            <a:endParaRPr lang="ru-RU"/>
          </a:p>
        </p:txBody>
      </p:sp>
    </p:spTree>
    <p:extLst>
      <p:ext uri="{BB962C8B-B14F-4D97-AF65-F5344CB8AC3E}">
        <p14:creationId xmlns:p14="http://schemas.microsoft.com/office/powerpoint/2010/main" val="4254084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C3A2CF48-260A-42CC-BA43-170D41E49DEE}" type="datetimeFigureOut">
              <a:rPr lang="ru-RU" smtClean="0"/>
              <a:t>18.09.2022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42830DA-46BB-4332-9124-2445E3BA25BF}" type="slidenum">
              <a:rPr lang="ru-RU" smtClean="0"/>
              <a:t>‹#›</a:t>
            </a:fld>
            <a:endParaRPr lang="ru-RU"/>
          </a:p>
        </p:txBody>
      </p:sp>
    </p:spTree>
    <p:extLst>
      <p:ext uri="{BB962C8B-B14F-4D97-AF65-F5344CB8AC3E}">
        <p14:creationId xmlns:p14="http://schemas.microsoft.com/office/powerpoint/2010/main" val="1006545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C3A2CF48-260A-42CC-BA43-170D41E49DEE}" type="datetimeFigureOut">
              <a:rPr lang="ru-RU" smtClean="0"/>
              <a:t>18.09.2022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42830DA-46BB-4332-9124-2445E3BA25BF}" type="slidenum">
              <a:rPr lang="ru-RU" smtClean="0"/>
              <a:t>‹#›</a:t>
            </a:fld>
            <a:endParaRPr lang="ru-RU"/>
          </a:p>
        </p:txBody>
      </p:sp>
    </p:spTree>
    <p:extLst>
      <p:ext uri="{BB962C8B-B14F-4D97-AF65-F5344CB8AC3E}">
        <p14:creationId xmlns:p14="http://schemas.microsoft.com/office/powerpoint/2010/main" val="2851394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C3A2CF48-260A-42CC-BA43-170D41E49DEE}" type="datetimeFigureOut">
              <a:rPr lang="ru-RU" smtClean="0"/>
              <a:t>18.09.2022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42830DA-46BB-4332-9124-2445E3BA25BF}" type="slidenum">
              <a:rPr lang="ru-RU" smtClean="0"/>
              <a:t>‹#›</a:t>
            </a:fld>
            <a:endParaRPr lang="ru-RU"/>
          </a:p>
        </p:txBody>
      </p:sp>
    </p:spTree>
    <p:extLst>
      <p:ext uri="{BB962C8B-B14F-4D97-AF65-F5344CB8AC3E}">
        <p14:creationId xmlns:p14="http://schemas.microsoft.com/office/powerpoint/2010/main" val="915739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C3A2CF48-260A-42CC-BA43-170D41E49DEE}" type="datetimeFigureOut">
              <a:rPr lang="ru-RU" smtClean="0"/>
              <a:t>18.09.2022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42830DA-46BB-4332-9124-2445E3BA25BF}" type="slidenum">
              <a:rPr lang="ru-RU" smtClean="0"/>
              <a:t>‹#›</a:t>
            </a:fld>
            <a:endParaRPr lang="ru-RU"/>
          </a:p>
        </p:txBody>
      </p:sp>
    </p:spTree>
    <p:extLst>
      <p:ext uri="{BB962C8B-B14F-4D97-AF65-F5344CB8AC3E}">
        <p14:creationId xmlns:p14="http://schemas.microsoft.com/office/powerpoint/2010/main" val="1498773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C3A2CF48-260A-42CC-BA43-170D41E49DEE}" type="datetimeFigureOut">
              <a:rPr lang="ru-RU" smtClean="0"/>
              <a:t>18.09.2022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F42830DA-46BB-4332-9124-2445E3BA25BF}" type="slidenum">
              <a:rPr lang="ru-RU" smtClean="0"/>
              <a:t>‹#›</a:t>
            </a:fld>
            <a:endParaRPr lang="ru-RU"/>
          </a:p>
        </p:txBody>
      </p:sp>
    </p:spTree>
    <p:extLst>
      <p:ext uri="{BB962C8B-B14F-4D97-AF65-F5344CB8AC3E}">
        <p14:creationId xmlns:p14="http://schemas.microsoft.com/office/powerpoint/2010/main" val="2922805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C3A2CF48-260A-42CC-BA43-170D41E49DEE}" type="datetimeFigureOut">
              <a:rPr lang="ru-RU" smtClean="0"/>
              <a:t>18.09.2022</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F42830DA-46BB-4332-9124-2445E3BA25BF}" type="slidenum">
              <a:rPr lang="ru-RU" smtClean="0"/>
              <a:t>‹#›</a:t>
            </a:fld>
            <a:endParaRPr lang="ru-RU"/>
          </a:p>
        </p:txBody>
      </p:sp>
    </p:spTree>
    <p:extLst>
      <p:ext uri="{BB962C8B-B14F-4D97-AF65-F5344CB8AC3E}">
        <p14:creationId xmlns:p14="http://schemas.microsoft.com/office/powerpoint/2010/main" val="1927535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C3A2CF48-260A-42CC-BA43-170D41E49DEE}" type="datetimeFigureOut">
              <a:rPr lang="ru-RU" smtClean="0"/>
              <a:t>18.09.2022</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F42830DA-46BB-4332-9124-2445E3BA25BF}" type="slidenum">
              <a:rPr lang="ru-RU" smtClean="0"/>
              <a:t>‹#›</a:t>
            </a:fld>
            <a:endParaRPr lang="ru-RU"/>
          </a:p>
        </p:txBody>
      </p:sp>
    </p:spTree>
    <p:extLst>
      <p:ext uri="{BB962C8B-B14F-4D97-AF65-F5344CB8AC3E}">
        <p14:creationId xmlns:p14="http://schemas.microsoft.com/office/powerpoint/2010/main" val="2210718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C3A2CF48-260A-42CC-BA43-170D41E49DEE}" type="datetimeFigureOut">
              <a:rPr lang="ru-RU" smtClean="0"/>
              <a:t>18.09.2022</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F42830DA-46BB-4332-9124-2445E3BA25BF}" type="slidenum">
              <a:rPr lang="ru-RU" smtClean="0"/>
              <a:t>‹#›</a:t>
            </a:fld>
            <a:endParaRPr lang="ru-RU"/>
          </a:p>
        </p:txBody>
      </p:sp>
    </p:spTree>
    <p:extLst>
      <p:ext uri="{BB962C8B-B14F-4D97-AF65-F5344CB8AC3E}">
        <p14:creationId xmlns:p14="http://schemas.microsoft.com/office/powerpoint/2010/main" val="581324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C3A2CF48-260A-42CC-BA43-170D41E49DEE}" type="datetimeFigureOut">
              <a:rPr lang="ru-RU" smtClean="0"/>
              <a:t>18.09.2022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F42830DA-46BB-4332-9124-2445E3BA25BF}" type="slidenum">
              <a:rPr lang="ru-RU" smtClean="0"/>
              <a:t>‹#›</a:t>
            </a:fld>
            <a:endParaRPr lang="ru-RU"/>
          </a:p>
        </p:txBody>
      </p:sp>
    </p:spTree>
    <p:extLst>
      <p:ext uri="{BB962C8B-B14F-4D97-AF65-F5344CB8AC3E}">
        <p14:creationId xmlns:p14="http://schemas.microsoft.com/office/powerpoint/2010/main" val="549719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C3A2CF48-260A-42CC-BA43-170D41E49DEE}" type="datetimeFigureOut">
              <a:rPr lang="ru-RU" smtClean="0"/>
              <a:t>18.09.2022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F42830DA-46BB-4332-9124-2445E3BA25BF}" type="slidenum">
              <a:rPr lang="ru-RU" smtClean="0"/>
              <a:t>‹#›</a:t>
            </a:fld>
            <a:endParaRPr lang="ru-RU"/>
          </a:p>
        </p:txBody>
      </p:sp>
    </p:spTree>
    <p:extLst>
      <p:ext uri="{BB962C8B-B14F-4D97-AF65-F5344CB8AC3E}">
        <p14:creationId xmlns:p14="http://schemas.microsoft.com/office/powerpoint/2010/main" val="3682328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A2CF48-260A-42CC-BA43-170D41E49DEE}" type="datetimeFigureOut">
              <a:rPr lang="ru-RU" smtClean="0"/>
              <a:t>18.09.2022</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2830DA-46BB-4332-9124-2445E3BA25BF}" type="slidenum">
              <a:rPr lang="ru-RU" smtClean="0"/>
              <a:t>‹#›</a:t>
            </a:fld>
            <a:endParaRPr lang="ru-RU"/>
          </a:p>
        </p:txBody>
      </p:sp>
    </p:spTree>
    <p:extLst>
      <p:ext uri="{BB962C8B-B14F-4D97-AF65-F5344CB8AC3E}">
        <p14:creationId xmlns:p14="http://schemas.microsoft.com/office/powerpoint/2010/main" val="33296637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smtClean="0"/>
              <a:t>ВПР 2 часть</a:t>
            </a:r>
            <a:endParaRPr lang="ru-RU" dirty="0"/>
          </a:p>
        </p:txBody>
      </p:sp>
      <p:sp>
        <p:nvSpPr>
          <p:cNvPr id="3" name="Подзаголовок 2"/>
          <p:cNvSpPr>
            <a:spLocks noGrp="1"/>
          </p:cNvSpPr>
          <p:nvPr>
            <p:ph type="subTitle" idx="1"/>
          </p:nvPr>
        </p:nvSpPr>
        <p:spPr/>
        <p:txBody>
          <a:bodyPr/>
          <a:lstStyle/>
          <a:p>
            <a:endParaRPr lang="ru-RU"/>
          </a:p>
        </p:txBody>
      </p:sp>
    </p:spTree>
    <p:extLst>
      <p:ext uri="{BB962C8B-B14F-4D97-AF65-F5344CB8AC3E}">
        <p14:creationId xmlns:p14="http://schemas.microsoft.com/office/powerpoint/2010/main" val="3370765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Прямоугольник 5"/>
          <p:cNvSpPr/>
          <p:nvPr/>
        </p:nvSpPr>
        <p:spPr>
          <a:xfrm>
            <a:off x="5409398" y="5698156"/>
            <a:ext cx="6782602" cy="1000209"/>
          </a:xfrm>
          <a:prstGeom prst="rect">
            <a:avLst/>
          </a:prstGeom>
          <a:solidFill>
            <a:schemeClr val="accent2">
              <a:alpha val="76000"/>
            </a:schemeClr>
          </a:solidFill>
          <a:ln>
            <a:solidFill>
              <a:schemeClr val="accent2">
                <a:shade val="50000"/>
                <a:alpha val="93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4" name="Прямоугольник 3"/>
          <p:cNvSpPr/>
          <p:nvPr/>
        </p:nvSpPr>
        <p:spPr>
          <a:xfrm>
            <a:off x="153909" y="271604"/>
            <a:ext cx="11850985" cy="651849"/>
          </a:xfrm>
          <a:prstGeom prst="rect">
            <a:avLst/>
          </a:prstGeom>
          <a:solidFill>
            <a:schemeClr val="accent4">
              <a:alpha val="51000"/>
            </a:schemeClr>
          </a:solidFill>
          <a:ln>
            <a:solidFill>
              <a:schemeClr val="accent4">
                <a:shade val="50000"/>
                <a:alpha val="31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u-RU"/>
          </a:p>
        </p:txBody>
      </p:sp>
      <p:sp>
        <p:nvSpPr>
          <p:cNvPr id="3" name="Прямоугольник 2"/>
          <p:cNvSpPr/>
          <p:nvPr/>
        </p:nvSpPr>
        <p:spPr>
          <a:xfrm>
            <a:off x="522083" y="358168"/>
            <a:ext cx="11482811" cy="6340197"/>
          </a:xfrm>
          <a:prstGeom prst="rect">
            <a:avLst/>
          </a:prstGeom>
        </p:spPr>
        <p:txBody>
          <a:bodyPr wrap="square">
            <a:spAutoFit/>
          </a:bodyPr>
          <a:lstStyle/>
          <a:p>
            <a:pPr algn="just"/>
            <a:r>
              <a:rPr lang="ru-RU" sz="2800" b="1" dirty="0">
                <a:solidFill>
                  <a:srgbClr val="000000"/>
                </a:solidFill>
                <a:latin typeface="Verdana" panose="020B0604030504040204" pitchFamily="34" charset="0"/>
              </a:rPr>
              <a:t>1. </a:t>
            </a:r>
            <a:r>
              <a:rPr lang="ru-RU" sz="2800" dirty="0">
                <a:solidFill>
                  <a:srgbClr val="000000"/>
                </a:solidFill>
                <a:latin typeface="Verdana" panose="020B0604030504040204" pitchFamily="34" charset="0"/>
              </a:rPr>
              <a:t>Определите и запишите основную мысль текста.</a:t>
            </a:r>
          </a:p>
          <a:p>
            <a:pPr algn="just"/>
            <a:r>
              <a:rPr lang="ru-RU" dirty="0">
                <a:solidFill>
                  <a:srgbClr val="000000"/>
                </a:solidFill>
                <a:latin typeface="Verdana" panose="020B0604030504040204" pitchFamily="34" charset="0"/>
              </a:rPr>
              <a:t/>
            </a:r>
            <a:br>
              <a:rPr lang="ru-RU" dirty="0">
                <a:solidFill>
                  <a:srgbClr val="000000"/>
                </a:solidFill>
                <a:latin typeface="Verdana" panose="020B0604030504040204" pitchFamily="34" charset="0"/>
              </a:rPr>
            </a:br>
            <a:r>
              <a:rPr lang="ru-RU" dirty="0">
                <a:solidFill>
                  <a:srgbClr val="000000"/>
                </a:solidFill>
                <a:latin typeface="Verdana" panose="020B0604030504040204" pitchFamily="34" charset="0"/>
              </a:rPr>
              <a:t>(1)В детстве у меня была любимая кукла. (2)Я с ней никогда не расставалась. (3)Гуляла, ела, играла. (4)Я рассказывала ей о своих неудачах и радостях.</a:t>
            </a:r>
          </a:p>
          <a:p>
            <a:pPr algn="just"/>
            <a:r>
              <a:rPr lang="ru-RU" dirty="0">
                <a:solidFill>
                  <a:srgbClr val="000000"/>
                </a:solidFill>
                <a:latin typeface="Verdana" panose="020B0604030504040204" pitchFamily="34" charset="0"/>
              </a:rPr>
              <a:t>(5)А ещё у меня была любимая подруга Маша. (6)Она рано лишилась родителей и жила с бабушкой. (7)В день моего семилетия ко мне пришли гости.</a:t>
            </a:r>
          </a:p>
          <a:p>
            <a:pPr algn="just"/>
            <a:r>
              <a:rPr lang="ru-RU" dirty="0">
                <a:solidFill>
                  <a:srgbClr val="000000"/>
                </a:solidFill>
                <a:latin typeface="Verdana" panose="020B0604030504040204" pitchFamily="34" charset="0"/>
              </a:rPr>
              <a:t>(8)Мы очень любили одну игру. (9)Мама привязывала к ленте игрушки, а мы с завязанными глазами должны были их </a:t>
            </a:r>
            <a:r>
              <a:rPr lang="ru-RU" dirty="0" err="1">
                <a:solidFill>
                  <a:srgbClr val="000000"/>
                </a:solidFill>
                <a:latin typeface="Verdana" panose="020B0604030504040204" pitchFamily="34" charset="0"/>
              </a:rPr>
              <a:t>среза́ть</a:t>
            </a:r>
            <a:r>
              <a:rPr lang="ru-RU" dirty="0">
                <a:solidFill>
                  <a:srgbClr val="000000"/>
                </a:solidFill>
                <a:latin typeface="Verdana" panose="020B0604030504040204" pitchFamily="34" charset="0"/>
              </a:rPr>
              <a:t>. (10)В тот день рождения игрушек на всех не хватило. (11)Тогда мама предложила привязать мою любимую куклу. (12)Я так мечтала срезать её, но мне досталась книга. (13)А куклу срезала подружка, та самая, любимая.</a:t>
            </a:r>
          </a:p>
          <a:p>
            <a:pPr algn="just"/>
            <a:r>
              <a:rPr lang="ru-RU" dirty="0">
                <a:solidFill>
                  <a:srgbClr val="000000"/>
                </a:solidFill>
                <a:latin typeface="Verdana" panose="020B0604030504040204" pitchFamily="34" charset="0"/>
              </a:rPr>
              <a:t>(14)С тех пор я никогда не видела Машу. (15)И очень долго не могла её простить. (16)Мне казалось, она приехала, чтобы отнять кусочек моего сердца. (17)Я потеряла куклу и потеряла подругу.</a:t>
            </a:r>
          </a:p>
          <a:p>
            <a:pPr algn="just"/>
            <a:r>
              <a:rPr lang="ru-RU" dirty="0">
                <a:solidFill>
                  <a:srgbClr val="000000"/>
                </a:solidFill>
                <a:latin typeface="Verdana" panose="020B0604030504040204" pitchFamily="34" charset="0"/>
              </a:rPr>
              <a:t>(18)Сейчас, когда я выросла, я часто вспоминаю тот день. (19)Вновь вижу тихую радость в красивых и грустных глазах Маши. (20)С какой взрослой, материнской любовью прижала она к себе мою куклу в розовом платье. (21)И унесла её, пряча под тёплой шубкой. (22)А я стояла у окна и сквозь слёзы смотрела на улицу.</a:t>
            </a:r>
          </a:p>
          <a:p>
            <a:pPr algn="just"/>
            <a:r>
              <a:rPr lang="ru-RU" dirty="0">
                <a:solidFill>
                  <a:srgbClr val="000000"/>
                </a:solidFill>
                <a:latin typeface="Verdana" panose="020B0604030504040204" pitchFamily="34" charset="0"/>
              </a:rPr>
              <a:t>(23)И только много позже я поняла, что никакая игрушка не дороже счастья другого человека.</a:t>
            </a:r>
          </a:p>
          <a:p>
            <a:pPr algn="just"/>
            <a:r>
              <a:rPr lang="ru-RU" dirty="0">
                <a:solidFill>
                  <a:srgbClr val="000000"/>
                </a:solidFill>
                <a:latin typeface="Verdana" panose="020B0604030504040204" pitchFamily="34" charset="0"/>
              </a:rPr>
              <a:t> </a:t>
            </a:r>
          </a:p>
          <a:p>
            <a:r>
              <a:rPr lang="ru-RU" dirty="0" smtClean="0"/>
              <a:t/>
            </a:r>
            <a:br>
              <a:rPr lang="ru-RU" dirty="0" smtClean="0"/>
            </a:br>
            <a:endParaRPr lang="ru-RU" dirty="0"/>
          </a:p>
        </p:txBody>
      </p:sp>
      <p:sp>
        <p:nvSpPr>
          <p:cNvPr id="5" name="TextBox 4"/>
          <p:cNvSpPr txBox="1"/>
          <p:nvPr/>
        </p:nvSpPr>
        <p:spPr>
          <a:xfrm>
            <a:off x="5650029" y="5721206"/>
            <a:ext cx="6150543" cy="954107"/>
          </a:xfrm>
          <a:prstGeom prst="rect">
            <a:avLst/>
          </a:prstGeom>
          <a:noFill/>
        </p:spPr>
        <p:txBody>
          <a:bodyPr wrap="square" rtlCol="0">
            <a:spAutoFit/>
          </a:bodyPr>
          <a:lstStyle/>
          <a:p>
            <a:r>
              <a:rPr lang="ru-RU" sz="2800" b="1" dirty="0" smtClean="0"/>
              <a:t>Ответ</a:t>
            </a:r>
            <a:r>
              <a:rPr lang="ru-RU" sz="2800" dirty="0" smtClean="0"/>
              <a:t>: </a:t>
            </a:r>
            <a:r>
              <a:rPr lang="ru-RU" sz="2800" dirty="0"/>
              <a:t>Никакая игрушка не дороже счастья другого человека</a:t>
            </a:r>
            <a:r>
              <a:rPr lang="ru-RU" sz="2800" dirty="0" smtClean="0"/>
              <a:t>.</a:t>
            </a:r>
            <a:endParaRPr lang="ru-RU" sz="2800" dirty="0"/>
          </a:p>
        </p:txBody>
      </p:sp>
    </p:spTree>
    <p:extLst>
      <p:ext uri="{BB962C8B-B14F-4D97-AF65-F5344CB8AC3E}">
        <p14:creationId xmlns:p14="http://schemas.microsoft.com/office/powerpoint/2010/main" val="3949094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53909" y="271604"/>
            <a:ext cx="11850985" cy="1075933"/>
          </a:xfrm>
          <a:prstGeom prst="rect">
            <a:avLst/>
          </a:prstGeom>
          <a:solidFill>
            <a:schemeClr val="accent4">
              <a:alpha val="51000"/>
            </a:schemeClr>
          </a:solidFill>
          <a:ln>
            <a:solidFill>
              <a:schemeClr val="accent4">
                <a:shade val="50000"/>
                <a:alpha val="31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u-RU"/>
          </a:p>
        </p:txBody>
      </p:sp>
      <p:sp>
        <p:nvSpPr>
          <p:cNvPr id="3" name="Прямоугольник 2"/>
          <p:cNvSpPr/>
          <p:nvPr/>
        </p:nvSpPr>
        <p:spPr>
          <a:xfrm>
            <a:off x="337995" y="206324"/>
            <a:ext cx="11482811" cy="6771084"/>
          </a:xfrm>
          <a:prstGeom prst="rect">
            <a:avLst/>
          </a:prstGeom>
        </p:spPr>
        <p:txBody>
          <a:bodyPr wrap="square">
            <a:spAutoFit/>
          </a:bodyPr>
          <a:lstStyle/>
          <a:p>
            <a:r>
              <a:rPr lang="ru-RU" sz="2800" b="1" dirty="0" smtClean="0">
                <a:solidFill>
                  <a:srgbClr val="000000"/>
                </a:solidFill>
                <a:latin typeface="Verdana" panose="020B0604030504040204" pitchFamily="34" charset="0"/>
              </a:rPr>
              <a:t>2.</a:t>
            </a:r>
            <a:r>
              <a:rPr lang="ru-RU" sz="2800" dirty="0" smtClean="0"/>
              <a:t>Какой </a:t>
            </a:r>
            <a:r>
              <a:rPr lang="ru-RU" sz="2800" dirty="0"/>
              <a:t>факт свидетельствует о том, что автор текста долго не могла простить подругу Машу? Запишите ответ.</a:t>
            </a:r>
          </a:p>
          <a:p>
            <a:r>
              <a:rPr lang="ru-RU" dirty="0">
                <a:solidFill>
                  <a:srgbClr val="000000"/>
                </a:solidFill>
                <a:latin typeface="Verdana" panose="020B0604030504040204" pitchFamily="34" charset="0"/>
              </a:rPr>
              <a:t/>
            </a:r>
            <a:br>
              <a:rPr lang="ru-RU" dirty="0">
                <a:solidFill>
                  <a:srgbClr val="000000"/>
                </a:solidFill>
                <a:latin typeface="Verdana" panose="020B0604030504040204" pitchFamily="34" charset="0"/>
              </a:rPr>
            </a:br>
            <a:r>
              <a:rPr lang="ru-RU" dirty="0">
                <a:solidFill>
                  <a:srgbClr val="000000"/>
                </a:solidFill>
                <a:latin typeface="Verdana" panose="020B0604030504040204" pitchFamily="34" charset="0"/>
              </a:rPr>
              <a:t>(1)В детстве у меня была любимая кукла. (2)Я с ней никогда не расставалась. (3)Гуляла, ела, играла. (4)Я рассказывала ей о своих неудачах и радостях.</a:t>
            </a:r>
          </a:p>
          <a:p>
            <a:pPr algn="just"/>
            <a:r>
              <a:rPr lang="ru-RU" dirty="0">
                <a:solidFill>
                  <a:srgbClr val="000000"/>
                </a:solidFill>
                <a:latin typeface="Verdana" panose="020B0604030504040204" pitchFamily="34" charset="0"/>
              </a:rPr>
              <a:t>(5)А ещё у меня была любимая подруга Маша. (6)Она рано лишилась родителей и жила с бабушкой. (7)В день моего семилетия ко мне пришли гости.</a:t>
            </a:r>
          </a:p>
          <a:p>
            <a:pPr algn="just"/>
            <a:r>
              <a:rPr lang="ru-RU" dirty="0">
                <a:solidFill>
                  <a:srgbClr val="000000"/>
                </a:solidFill>
                <a:latin typeface="Verdana" panose="020B0604030504040204" pitchFamily="34" charset="0"/>
              </a:rPr>
              <a:t>(8)Мы очень любили одну игру. (9)Мама привязывала к ленте игрушки, а мы с завязанными глазами должны были их </a:t>
            </a:r>
            <a:r>
              <a:rPr lang="ru-RU" dirty="0" err="1">
                <a:solidFill>
                  <a:srgbClr val="000000"/>
                </a:solidFill>
                <a:latin typeface="Verdana" panose="020B0604030504040204" pitchFamily="34" charset="0"/>
              </a:rPr>
              <a:t>среза́ть</a:t>
            </a:r>
            <a:r>
              <a:rPr lang="ru-RU" dirty="0">
                <a:solidFill>
                  <a:srgbClr val="000000"/>
                </a:solidFill>
                <a:latin typeface="Verdana" panose="020B0604030504040204" pitchFamily="34" charset="0"/>
              </a:rPr>
              <a:t>. (10)В тот день рождения игрушек на всех не хватило. (11)Тогда мама предложила привязать мою любимую куклу. (12)Я так мечтала срезать её, но мне досталась книга. (13)А куклу срезала подружка, та самая, любимая.</a:t>
            </a:r>
          </a:p>
          <a:p>
            <a:pPr algn="just"/>
            <a:r>
              <a:rPr lang="ru-RU" dirty="0">
                <a:solidFill>
                  <a:srgbClr val="000000"/>
                </a:solidFill>
                <a:latin typeface="Verdana" panose="020B0604030504040204" pitchFamily="34" charset="0"/>
              </a:rPr>
              <a:t>(14)С тех пор я никогда не видела Машу. (15)И очень долго не могла её простить. (16)Мне казалось, она приехала, чтобы отнять кусочек моего сердца. (17)Я потеряла куклу и потеряла подругу.</a:t>
            </a:r>
          </a:p>
          <a:p>
            <a:pPr algn="just"/>
            <a:r>
              <a:rPr lang="ru-RU" dirty="0">
                <a:solidFill>
                  <a:srgbClr val="000000"/>
                </a:solidFill>
                <a:latin typeface="Verdana" panose="020B0604030504040204" pitchFamily="34" charset="0"/>
              </a:rPr>
              <a:t>(18)Сейчас, когда я выросла, я часто вспоминаю тот день. (19)Вновь вижу тихую радость в красивых и грустных глазах Маши. (20)С какой взрослой, материнской любовью прижала она к себе мою куклу в розовом платье. (21)И унесла её, пряча под тёплой шубкой. (22)А я стояла у окна и сквозь слёзы смотрела на улицу.</a:t>
            </a:r>
          </a:p>
          <a:p>
            <a:pPr algn="just"/>
            <a:r>
              <a:rPr lang="ru-RU" dirty="0">
                <a:solidFill>
                  <a:srgbClr val="000000"/>
                </a:solidFill>
                <a:latin typeface="Verdana" panose="020B0604030504040204" pitchFamily="34" charset="0"/>
              </a:rPr>
              <a:t>(23)И только много позже я поняла, что никакая игрушка не дороже счастья другого человека.</a:t>
            </a:r>
          </a:p>
          <a:p>
            <a:pPr algn="just"/>
            <a:r>
              <a:rPr lang="ru-RU" dirty="0">
                <a:solidFill>
                  <a:srgbClr val="000000"/>
                </a:solidFill>
                <a:latin typeface="Verdana" panose="020B0604030504040204" pitchFamily="34" charset="0"/>
              </a:rPr>
              <a:t> </a:t>
            </a:r>
          </a:p>
          <a:p>
            <a:r>
              <a:rPr lang="ru-RU" dirty="0" smtClean="0"/>
              <a:t/>
            </a:r>
            <a:br>
              <a:rPr lang="ru-RU" dirty="0" smtClean="0"/>
            </a:br>
            <a:endParaRPr lang="ru-RU" dirty="0"/>
          </a:p>
        </p:txBody>
      </p:sp>
      <p:sp>
        <p:nvSpPr>
          <p:cNvPr id="5" name="Прямоугольник 4"/>
          <p:cNvSpPr/>
          <p:nvPr/>
        </p:nvSpPr>
        <p:spPr>
          <a:xfrm>
            <a:off x="2916455" y="5948413"/>
            <a:ext cx="9275545" cy="749952"/>
          </a:xfrm>
          <a:prstGeom prst="rect">
            <a:avLst/>
          </a:prstGeom>
          <a:solidFill>
            <a:schemeClr val="accent2">
              <a:alpha val="76000"/>
            </a:schemeClr>
          </a:solidFill>
          <a:ln>
            <a:solidFill>
              <a:schemeClr val="accent2">
                <a:shade val="50000"/>
                <a:alpha val="93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ru-RU" sz="2500" dirty="0" smtClean="0">
                <a:solidFill>
                  <a:schemeClr val="tx1"/>
                </a:solidFill>
              </a:rPr>
              <a:t>Ответ: Автору </a:t>
            </a:r>
            <a:r>
              <a:rPr lang="ru-RU" sz="2500" dirty="0">
                <a:solidFill>
                  <a:schemeClr val="tx1"/>
                </a:solidFill>
              </a:rPr>
              <a:t>текста казалось, что подруга вместе с куклой отняла у неё кусочек сердца.</a:t>
            </a:r>
          </a:p>
        </p:txBody>
      </p:sp>
    </p:spTree>
    <p:extLst>
      <p:ext uri="{BB962C8B-B14F-4D97-AF65-F5344CB8AC3E}">
        <p14:creationId xmlns:p14="http://schemas.microsoft.com/office/powerpoint/2010/main" val="1749026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53909" y="271605"/>
            <a:ext cx="11850985" cy="979680"/>
          </a:xfrm>
          <a:prstGeom prst="rect">
            <a:avLst/>
          </a:prstGeom>
          <a:solidFill>
            <a:schemeClr val="accent4">
              <a:alpha val="51000"/>
            </a:schemeClr>
          </a:solidFill>
          <a:ln>
            <a:solidFill>
              <a:schemeClr val="accent4">
                <a:shade val="50000"/>
                <a:alpha val="31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u-RU"/>
          </a:p>
        </p:txBody>
      </p:sp>
      <p:sp>
        <p:nvSpPr>
          <p:cNvPr id="3" name="Прямоугольник 2"/>
          <p:cNvSpPr/>
          <p:nvPr/>
        </p:nvSpPr>
        <p:spPr>
          <a:xfrm>
            <a:off x="254483" y="271605"/>
            <a:ext cx="12004894" cy="6555641"/>
          </a:xfrm>
          <a:prstGeom prst="rect">
            <a:avLst/>
          </a:prstGeom>
        </p:spPr>
        <p:txBody>
          <a:bodyPr wrap="square">
            <a:spAutoFit/>
          </a:bodyPr>
          <a:lstStyle/>
          <a:p>
            <a:r>
              <a:rPr lang="ru-RU" sz="3200" b="1" dirty="0"/>
              <a:t>3. </a:t>
            </a:r>
            <a:r>
              <a:rPr lang="ru-RU" sz="2800" dirty="0" smtClean="0"/>
              <a:t>Определите</a:t>
            </a:r>
            <a:r>
              <a:rPr lang="ru-RU" sz="2800" dirty="0"/>
              <a:t>, какой тип речи представлен в предложениях 9−11 текста. Запишите ответ</a:t>
            </a:r>
            <a:r>
              <a:rPr lang="ru-RU" sz="2800" dirty="0" smtClean="0"/>
              <a:t>.</a:t>
            </a:r>
            <a:endParaRPr lang="ru-RU" dirty="0">
              <a:solidFill>
                <a:srgbClr val="000000"/>
              </a:solidFill>
              <a:latin typeface="Verdana" panose="020B0604030504040204" pitchFamily="34" charset="0"/>
            </a:endParaRPr>
          </a:p>
          <a:p>
            <a:r>
              <a:rPr lang="ru-RU" dirty="0">
                <a:solidFill>
                  <a:srgbClr val="000000"/>
                </a:solidFill>
                <a:latin typeface="Verdana" panose="020B0604030504040204" pitchFamily="34" charset="0"/>
              </a:rPr>
              <a:t/>
            </a:r>
            <a:br>
              <a:rPr lang="ru-RU" dirty="0">
                <a:solidFill>
                  <a:srgbClr val="000000"/>
                </a:solidFill>
                <a:latin typeface="Verdana" panose="020B0604030504040204" pitchFamily="34" charset="0"/>
              </a:rPr>
            </a:br>
            <a:r>
              <a:rPr lang="ru-RU" dirty="0">
                <a:solidFill>
                  <a:srgbClr val="000000"/>
                </a:solidFill>
                <a:latin typeface="Verdana" panose="020B0604030504040204" pitchFamily="34" charset="0"/>
              </a:rPr>
              <a:t>(1)В детстве у меня была любимая кукла. (2)Я с ней никогда не расставалась. (3)Гуляла, ела, играла. (4)Я рассказывала ей о своих неудачах и радостях.</a:t>
            </a:r>
          </a:p>
          <a:p>
            <a:pPr algn="just"/>
            <a:r>
              <a:rPr lang="ru-RU" dirty="0">
                <a:solidFill>
                  <a:srgbClr val="000000"/>
                </a:solidFill>
                <a:latin typeface="Verdana" panose="020B0604030504040204" pitchFamily="34" charset="0"/>
              </a:rPr>
              <a:t>(5)А ещё у меня была любимая подруга Маша. (6)Она рано лишилась родителей и жила с бабушкой. (7)В день моего семилетия ко мне пришли гости.</a:t>
            </a:r>
          </a:p>
          <a:p>
            <a:pPr algn="just"/>
            <a:r>
              <a:rPr lang="ru-RU" dirty="0">
                <a:solidFill>
                  <a:srgbClr val="000000"/>
                </a:solidFill>
                <a:latin typeface="Verdana" panose="020B0604030504040204" pitchFamily="34" charset="0"/>
              </a:rPr>
              <a:t>(8)Мы очень любили одну игру. (9)Мама привязывала к ленте игрушки, а мы с завязанными глазами должны были их </a:t>
            </a:r>
            <a:r>
              <a:rPr lang="ru-RU" dirty="0" err="1">
                <a:solidFill>
                  <a:srgbClr val="000000"/>
                </a:solidFill>
                <a:latin typeface="Verdana" panose="020B0604030504040204" pitchFamily="34" charset="0"/>
              </a:rPr>
              <a:t>среза́ть</a:t>
            </a:r>
            <a:r>
              <a:rPr lang="ru-RU" dirty="0">
                <a:solidFill>
                  <a:srgbClr val="000000"/>
                </a:solidFill>
                <a:latin typeface="Verdana" panose="020B0604030504040204" pitchFamily="34" charset="0"/>
              </a:rPr>
              <a:t>. (10)В тот день рождения игрушек на всех не хватило. (11)Тогда мама предложила привязать мою любимую куклу. (12)Я так мечтала срезать её, но мне досталась книга. (13)А куклу срезала подружка, та самая, любимая.</a:t>
            </a:r>
          </a:p>
          <a:p>
            <a:pPr algn="just"/>
            <a:r>
              <a:rPr lang="ru-RU" dirty="0">
                <a:solidFill>
                  <a:srgbClr val="000000"/>
                </a:solidFill>
                <a:latin typeface="Verdana" panose="020B0604030504040204" pitchFamily="34" charset="0"/>
              </a:rPr>
              <a:t>(14)С тех пор я никогда не видела Машу. (15)И очень долго не могла её простить. (16)Мне казалось, она приехала, чтобы отнять кусочек моего сердца. (17)Я потеряла куклу и потеряла подругу.</a:t>
            </a:r>
          </a:p>
          <a:p>
            <a:pPr algn="just"/>
            <a:r>
              <a:rPr lang="ru-RU" dirty="0">
                <a:solidFill>
                  <a:srgbClr val="000000"/>
                </a:solidFill>
                <a:latin typeface="Verdana" panose="020B0604030504040204" pitchFamily="34" charset="0"/>
              </a:rPr>
              <a:t>(18)Сейчас, когда я выросла, я часто вспоминаю тот день. (19)Вновь вижу тихую радость в красивых и грустных глазах Маши. (20)С какой взрослой, материнской любовью прижала она к себе мою куклу в розовом платье. (21)И унесла её, пряча под тёплой шубкой. (22)А я стояла у окна и сквозь слёзы смотрела на улицу.</a:t>
            </a:r>
          </a:p>
          <a:p>
            <a:pPr algn="just"/>
            <a:r>
              <a:rPr lang="ru-RU" dirty="0">
                <a:solidFill>
                  <a:srgbClr val="000000"/>
                </a:solidFill>
                <a:latin typeface="Verdana" panose="020B0604030504040204" pitchFamily="34" charset="0"/>
              </a:rPr>
              <a:t>(23)И только много позже я поняла, что никакая игрушка не дороже счастья другого человека.</a:t>
            </a:r>
          </a:p>
          <a:p>
            <a:pPr algn="just"/>
            <a:r>
              <a:rPr lang="ru-RU" dirty="0">
                <a:solidFill>
                  <a:srgbClr val="000000"/>
                </a:solidFill>
                <a:latin typeface="Verdana" panose="020B0604030504040204" pitchFamily="34" charset="0"/>
              </a:rPr>
              <a:t> </a:t>
            </a:r>
          </a:p>
          <a:p>
            <a:r>
              <a:rPr lang="ru-RU" dirty="0" smtClean="0"/>
              <a:t/>
            </a:r>
            <a:br>
              <a:rPr lang="ru-RU" dirty="0" smtClean="0"/>
            </a:br>
            <a:endParaRPr lang="ru-RU" dirty="0"/>
          </a:p>
        </p:txBody>
      </p:sp>
      <p:sp>
        <p:nvSpPr>
          <p:cNvPr id="5" name="Прямоугольник 4"/>
          <p:cNvSpPr/>
          <p:nvPr/>
        </p:nvSpPr>
        <p:spPr>
          <a:xfrm>
            <a:off x="8289542" y="5967664"/>
            <a:ext cx="3715352" cy="711451"/>
          </a:xfrm>
          <a:prstGeom prst="rect">
            <a:avLst/>
          </a:prstGeom>
          <a:solidFill>
            <a:schemeClr val="accent2">
              <a:alpha val="76000"/>
            </a:schemeClr>
          </a:solidFill>
          <a:ln>
            <a:solidFill>
              <a:schemeClr val="accent2">
                <a:shade val="50000"/>
                <a:alpha val="93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ru-RU" sz="2800" b="1" dirty="0" smtClean="0">
                <a:solidFill>
                  <a:schemeClr val="tx1"/>
                </a:solidFill>
              </a:rPr>
              <a:t>Ответ: повествование</a:t>
            </a:r>
            <a:r>
              <a:rPr lang="ru-RU" b="1" dirty="0">
                <a:solidFill>
                  <a:schemeClr val="tx1"/>
                </a:solidFill>
              </a:rPr>
              <a:t>.</a:t>
            </a:r>
          </a:p>
        </p:txBody>
      </p:sp>
    </p:spTree>
    <p:extLst>
      <p:ext uri="{BB962C8B-B14F-4D97-AF65-F5344CB8AC3E}">
        <p14:creationId xmlns:p14="http://schemas.microsoft.com/office/powerpoint/2010/main" val="22914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53909" y="184977"/>
            <a:ext cx="11850985" cy="883428"/>
          </a:xfrm>
          <a:prstGeom prst="rect">
            <a:avLst/>
          </a:prstGeom>
          <a:solidFill>
            <a:schemeClr val="accent4">
              <a:alpha val="51000"/>
            </a:schemeClr>
          </a:solidFill>
          <a:ln>
            <a:solidFill>
              <a:schemeClr val="accent4">
                <a:shade val="50000"/>
                <a:alpha val="31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u-RU"/>
          </a:p>
        </p:txBody>
      </p:sp>
      <p:sp>
        <p:nvSpPr>
          <p:cNvPr id="3" name="Прямоугольник 2"/>
          <p:cNvSpPr/>
          <p:nvPr/>
        </p:nvSpPr>
        <p:spPr>
          <a:xfrm>
            <a:off x="341015" y="123474"/>
            <a:ext cx="11850985" cy="6555641"/>
          </a:xfrm>
          <a:prstGeom prst="rect">
            <a:avLst/>
          </a:prstGeom>
        </p:spPr>
        <p:txBody>
          <a:bodyPr wrap="square">
            <a:spAutoFit/>
          </a:bodyPr>
          <a:lstStyle/>
          <a:p>
            <a:r>
              <a:rPr lang="ru-RU" sz="3200" b="1" dirty="0" smtClean="0"/>
              <a:t>4.</a:t>
            </a:r>
            <a:r>
              <a:rPr lang="ru-RU" dirty="0"/>
              <a:t> </a:t>
            </a:r>
            <a:r>
              <a:rPr lang="ru-RU" sz="2800" dirty="0"/>
              <a:t>В предложениях 18−20 найдите слово со значением «весёлое чувство, ощущение большого душевного удовлетворения». Выпишите это </a:t>
            </a:r>
            <a:r>
              <a:rPr lang="ru-RU" sz="2800" dirty="0" smtClean="0"/>
              <a:t>слово</a:t>
            </a:r>
          </a:p>
          <a:p>
            <a:r>
              <a:rPr lang="ru-RU" dirty="0">
                <a:solidFill>
                  <a:srgbClr val="000000"/>
                </a:solidFill>
                <a:latin typeface="Verdana" panose="020B0604030504040204" pitchFamily="34" charset="0"/>
              </a:rPr>
              <a:t/>
            </a:r>
            <a:br>
              <a:rPr lang="ru-RU" dirty="0">
                <a:solidFill>
                  <a:srgbClr val="000000"/>
                </a:solidFill>
                <a:latin typeface="Verdana" panose="020B0604030504040204" pitchFamily="34" charset="0"/>
              </a:rPr>
            </a:br>
            <a:r>
              <a:rPr lang="ru-RU" dirty="0">
                <a:solidFill>
                  <a:srgbClr val="000000"/>
                </a:solidFill>
                <a:latin typeface="Verdana" panose="020B0604030504040204" pitchFamily="34" charset="0"/>
              </a:rPr>
              <a:t>(1)В детстве у меня была любимая кукла. (2)Я с ней никогда не расставалась. (3)Гуляла, ела, играла. (4)Я рассказывала ей о своих неудачах и радостях.</a:t>
            </a:r>
          </a:p>
          <a:p>
            <a:pPr algn="just"/>
            <a:r>
              <a:rPr lang="ru-RU" dirty="0">
                <a:solidFill>
                  <a:srgbClr val="000000"/>
                </a:solidFill>
                <a:latin typeface="Verdana" panose="020B0604030504040204" pitchFamily="34" charset="0"/>
              </a:rPr>
              <a:t>(5)А ещё у меня была любимая подруга Маша. (6)Она рано лишилась родителей и жила с бабушкой. (7)В день моего семилетия ко мне пришли гости.</a:t>
            </a:r>
          </a:p>
          <a:p>
            <a:pPr algn="just"/>
            <a:r>
              <a:rPr lang="ru-RU" dirty="0">
                <a:solidFill>
                  <a:srgbClr val="000000"/>
                </a:solidFill>
                <a:latin typeface="Verdana" panose="020B0604030504040204" pitchFamily="34" charset="0"/>
              </a:rPr>
              <a:t>(8)Мы очень любили одну игру. (9)Мама привязывала к ленте игрушки, а мы с завязанными глазами должны были их </a:t>
            </a:r>
            <a:r>
              <a:rPr lang="ru-RU" dirty="0" err="1">
                <a:solidFill>
                  <a:srgbClr val="000000"/>
                </a:solidFill>
                <a:latin typeface="Verdana" panose="020B0604030504040204" pitchFamily="34" charset="0"/>
              </a:rPr>
              <a:t>среза́ть</a:t>
            </a:r>
            <a:r>
              <a:rPr lang="ru-RU" dirty="0">
                <a:solidFill>
                  <a:srgbClr val="000000"/>
                </a:solidFill>
                <a:latin typeface="Verdana" panose="020B0604030504040204" pitchFamily="34" charset="0"/>
              </a:rPr>
              <a:t>. (10)В тот день рождения игрушек на всех не хватило. (11)Тогда мама предложила привязать мою любимую куклу. (12)Я так мечтала срезать её, но мне досталась книга. (13)А куклу срезала подружка, та самая, любимая.</a:t>
            </a:r>
          </a:p>
          <a:p>
            <a:pPr algn="just"/>
            <a:r>
              <a:rPr lang="ru-RU" dirty="0">
                <a:solidFill>
                  <a:srgbClr val="000000"/>
                </a:solidFill>
                <a:latin typeface="Verdana" panose="020B0604030504040204" pitchFamily="34" charset="0"/>
              </a:rPr>
              <a:t>(14)С тех пор я никогда не видела Машу. (15)И очень долго не могла её простить. (16)Мне казалось, она приехала, чтобы отнять кусочек моего сердца. (17)Я потеряла куклу и потеряла подругу.</a:t>
            </a:r>
          </a:p>
          <a:p>
            <a:pPr algn="just"/>
            <a:r>
              <a:rPr lang="ru-RU" dirty="0">
                <a:solidFill>
                  <a:srgbClr val="000000"/>
                </a:solidFill>
                <a:latin typeface="Verdana" panose="020B0604030504040204" pitchFamily="34" charset="0"/>
              </a:rPr>
              <a:t>(18)Сейчас, когда я выросла, я часто вспоминаю тот день. (19)Вновь вижу тихую радость в красивых и грустных глазах Маши. (20)С какой взрослой, материнской любовью прижала она к себе мою куклу в розовом платье. (21)И унесла её, пряча под тёплой шубкой. (22)А я стояла у окна и сквозь слёзы смотрела на улицу.</a:t>
            </a:r>
          </a:p>
          <a:p>
            <a:pPr algn="just"/>
            <a:r>
              <a:rPr lang="ru-RU" dirty="0">
                <a:solidFill>
                  <a:srgbClr val="000000"/>
                </a:solidFill>
                <a:latin typeface="Verdana" panose="020B0604030504040204" pitchFamily="34" charset="0"/>
              </a:rPr>
              <a:t>(23)И только много позже я поняла, что никакая игрушка не дороже счастья другого человека.</a:t>
            </a:r>
          </a:p>
          <a:p>
            <a:pPr algn="just"/>
            <a:r>
              <a:rPr lang="ru-RU" dirty="0">
                <a:solidFill>
                  <a:srgbClr val="000000"/>
                </a:solidFill>
                <a:latin typeface="Verdana" panose="020B0604030504040204" pitchFamily="34" charset="0"/>
              </a:rPr>
              <a:t> </a:t>
            </a:r>
          </a:p>
          <a:p>
            <a:r>
              <a:rPr lang="ru-RU" dirty="0" smtClean="0"/>
              <a:t/>
            </a:r>
            <a:br>
              <a:rPr lang="ru-RU" dirty="0" smtClean="0"/>
            </a:br>
            <a:endParaRPr lang="ru-RU" dirty="0"/>
          </a:p>
        </p:txBody>
      </p:sp>
      <p:sp>
        <p:nvSpPr>
          <p:cNvPr id="5" name="Прямоугольник 4"/>
          <p:cNvSpPr/>
          <p:nvPr/>
        </p:nvSpPr>
        <p:spPr>
          <a:xfrm>
            <a:off x="8691613" y="5890661"/>
            <a:ext cx="3205213" cy="711451"/>
          </a:xfrm>
          <a:prstGeom prst="rect">
            <a:avLst/>
          </a:prstGeom>
          <a:solidFill>
            <a:schemeClr val="accent2">
              <a:alpha val="76000"/>
            </a:schemeClr>
          </a:solidFill>
          <a:ln>
            <a:solidFill>
              <a:schemeClr val="accent2">
                <a:shade val="50000"/>
                <a:alpha val="93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ru-RU" sz="2800" b="1" dirty="0" smtClean="0">
                <a:solidFill>
                  <a:schemeClr val="tx1"/>
                </a:solidFill>
              </a:rPr>
              <a:t>Ответ: радость</a:t>
            </a:r>
            <a:r>
              <a:rPr lang="ru-RU" b="1" dirty="0" smtClean="0">
                <a:solidFill>
                  <a:schemeClr val="tx1"/>
                </a:solidFill>
              </a:rPr>
              <a:t>.</a:t>
            </a:r>
            <a:endParaRPr lang="ru-RU" b="1" dirty="0">
              <a:solidFill>
                <a:schemeClr val="tx1"/>
              </a:solidFill>
            </a:endParaRPr>
          </a:p>
        </p:txBody>
      </p:sp>
    </p:spTree>
    <p:extLst>
      <p:ext uri="{BB962C8B-B14F-4D97-AF65-F5344CB8AC3E}">
        <p14:creationId xmlns:p14="http://schemas.microsoft.com/office/powerpoint/2010/main" val="1986435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53909" y="211756"/>
            <a:ext cx="11850985" cy="818147"/>
          </a:xfrm>
          <a:prstGeom prst="rect">
            <a:avLst/>
          </a:prstGeom>
          <a:solidFill>
            <a:schemeClr val="accent4">
              <a:alpha val="51000"/>
            </a:schemeClr>
          </a:solidFill>
          <a:ln>
            <a:solidFill>
              <a:schemeClr val="accent4">
                <a:shade val="50000"/>
                <a:alpha val="31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u-RU"/>
          </a:p>
        </p:txBody>
      </p:sp>
      <p:sp>
        <p:nvSpPr>
          <p:cNvPr id="3" name="Прямоугольник 2"/>
          <p:cNvSpPr/>
          <p:nvPr/>
        </p:nvSpPr>
        <p:spPr>
          <a:xfrm>
            <a:off x="153908" y="117536"/>
            <a:ext cx="11850985" cy="6555641"/>
          </a:xfrm>
          <a:prstGeom prst="rect">
            <a:avLst/>
          </a:prstGeom>
        </p:spPr>
        <p:txBody>
          <a:bodyPr wrap="square">
            <a:spAutoFit/>
          </a:bodyPr>
          <a:lstStyle/>
          <a:p>
            <a:r>
              <a:rPr lang="ru-RU" sz="3200" b="1" dirty="0"/>
              <a:t>5</a:t>
            </a:r>
            <a:r>
              <a:rPr lang="ru-RU" sz="2800" b="1" dirty="0" smtClean="0"/>
              <a:t>.</a:t>
            </a:r>
            <a:r>
              <a:rPr lang="ru-RU" b="1" dirty="0"/>
              <a:t> </a:t>
            </a:r>
            <a:r>
              <a:rPr lang="ru-RU" sz="2800" dirty="0"/>
              <a:t>В предложениях 19−20 найдите антоним к слову «весёлые» и выпишите его.</a:t>
            </a:r>
          </a:p>
          <a:p>
            <a:endParaRPr lang="ru-RU" dirty="0">
              <a:solidFill>
                <a:srgbClr val="000000"/>
              </a:solidFill>
              <a:latin typeface="Verdana" panose="020B0604030504040204" pitchFamily="34" charset="0"/>
            </a:endParaRPr>
          </a:p>
          <a:p>
            <a:r>
              <a:rPr lang="ru-RU" dirty="0" smtClean="0">
                <a:solidFill>
                  <a:srgbClr val="000000"/>
                </a:solidFill>
                <a:latin typeface="Verdana" panose="020B0604030504040204" pitchFamily="34" charset="0"/>
              </a:rPr>
              <a:t>(</a:t>
            </a:r>
            <a:r>
              <a:rPr lang="ru-RU" dirty="0">
                <a:solidFill>
                  <a:srgbClr val="000000"/>
                </a:solidFill>
                <a:latin typeface="Verdana" panose="020B0604030504040204" pitchFamily="34" charset="0"/>
              </a:rPr>
              <a:t>1)В детстве у меня была любимая кукла. (2)Я с ней никогда не расставалась. (3)Гуляла, ела, играла. (4)Я рассказывала ей о своих неудачах и радостях.</a:t>
            </a:r>
          </a:p>
          <a:p>
            <a:pPr algn="just"/>
            <a:r>
              <a:rPr lang="ru-RU" dirty="0">
                <a:solidFill>
                  <a:srgbClr val="000000"/>
                </a:solidFill>
                <a:latin typeface="Verdana" panose="020B0604030504040204" pitchFamily="34" charset="0"/>
              </a:rPr>
              <a:t>(5)А ещё у меня была любимая подруга Маша. (6)Она рано лишилась родителей и жила с бабушкой. (7)В день моего семилетия ко мне пришли гости.</a:t>
            </a:r>
          </a:p>
          <a:p>
            <a:pPr algn="just"/>
            <a:r>
              <a:rPr lang="ru-RU" dirty="0">
                <a:solidFill>
                  <a:srgbClr val="000000"/>
                </a:solidFill>
                <a:latin typeface="Verdana" panose="020B0604030504040204" pitchFamily="34" charset="0"/>
              </a:rPr>
              <a:t>(8)Мы очень любили одну игру. (9)Мама привязывала к ленте игрушки, а мы с завязанными глазами должны были их </a:t>
            </a:r>
            <a:r>
              <a:rPr lang="ru-RU" dirty="0" err="1">
                <a:solidFill>
                  <a:srgbClr val="000000"/>
                </a:solidFill>
                <a:latin typeface="Verdana" panose="020B0604030504040204" pitchFamily="34" charset="0"/>
              </a:rPr>
              <a:t>среза́ть</a:t>
            </a:r>
            <a:r>
              <a:rPr lang="ru-RU" dirty="0">
                <a:solidFill>
                  <a:srgbClr val="000000"/>
                </a:solidFill>
                <a:latin typeface="Verdana" panose="020B0604030504040204" pitchFamily="34" charset="0"/>
              </a:rPr>
              <a:t>. (10)В тот день рождения игрушек на всех не хватило. (11)Тогда мама предложила привязать мою любимую куклу. (12)Я так мечтала срезать её, но мне досталась книга. (13)А куклу срезала подружка, та самая, любимая.</a:t>
            </a:r>
          </a:p>
          <a:p>
            <a:pPr algn="just"/>
            <a:r>
              <a:rPr lang="ru-RU" dirty="0">
                <a:solidFill>
                  <a:srgbClr val="000000"/>
                </a:solidFill>
                <a:latin typeface="Verdana" panose="020B0604030504040204" pitchFamily="34" charset="0"/>
              </a:rPr>
              <a:t>(14)С тех пор я никогда не видела Машу. (15)И очень долго не могла её простить. (16)Мне казалось, она приехала, чтобы отнять кусочек моего сердца. (17)Я потеряла куклу и потеряла подругу.</a:t>
            </a:r>
          </a:p>
          <a:p>
            <a:pPr algn="just"/>
            <a:r>
              <a:rPr lang="ru-RU" dirty="0">
                <a:solidFill>
                  <a:srgbClr val="000000"/>
                </a:solidFill>
                <a:latin typeface="Verdana" panose="020B0604030504040204" pitchFamily="34" charset="0"/>
              </a:rPr>
              <a:t>(18)Сейчас, когда я выросла, я часто вспоминаю тот день. (19)Вновь вижу тихую радость в красивых и грустных глазах Маши. (20)С какой взрослой, материнской любовью прижала она к себе мою куклу в розовом платье. (21)И унесла её, пряча под тёплой шубкой. (22)А я стояла у окна и сквозь слёзы смотрела на улицу.</a:t>
            </a:r>
          </a:p>
          <a:p>
            <a:pPr algn="just"/>
            <a:r>
              <a:rPr lang="ru-RU" dirty="0">
                <a:solidFill>
                  <a:srgbClr val="000000"/>
                </a:solidFill>
                <a:latin typeface="Verdana" panose="020B0604030504040204" pitchFamily="34" charset="0"/>
              </a:rPr>
              <a:t>(23)И только много позже я поняла, что никакая игрушка не дороже счастья другого человека.</a:t>
            </a:r>
          </a:p>
          <a:p>
            <a:pPr algn="just"/>
            <a:r>
              <a:rPr lang="ru-RU" dirty="0">
                <a:solidFill>
                  <a:srgbClr val="000000"/>
                </a:solidFill>
                <a:latin typeface="Verdana" panose="020B0604030504040204" pitchFamily="34" charset="0"/>
              </a:rPr>
              <a:t> </a:t>
            </a:r>
          </a:p>
          <a:p>
            <a:r>
              <a:rPr lang="ru-RU" dirty="0" smtClean="0"/>
              <a:t/>
            </a:r>
            <a:br>
              <a:rPr lang="ru-RU" dirty="0" smtClean="0"/>
            </a:br>
            <a:endParaRPr lang="ru-RU" dirty="0"/>
          </a:p>
        </p:txBody>
      </p:sp>
      <p:sp>
        <p:nvSpPr>
          <p:cNvPr id="5" name="Прямоугольник 4"/>
          <p:cNvSpPr/>
          <p:nvPr/>
        </p:nvSpPr>
        <p:spPr>
          <a:xfrm>
            <a:off x="8289542" y="5967664"/>
            <a:ext cx="3715352" cy="711451"/>
          </a:xfrm>
          <a:prstGeom prst="rect">
            <a:avLst/>
          </a:prstGeom>
          <a:solidFill>
            <a:schemeClr val="accent2">
              <a:alpha val="76000"/>
            </a:schemeClr>
          </a:solidFill>
          <a:ln>
            <a:solidFill>
              <a:schemeClr val="accent2">
                <a:shade val="50000"/>
                <a:alpha val="93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ru-RU" sz="2800" b="1" dirty="0" smtClean="0">
                <a:solidFill>
                  <a:schemeClr val="tx1"/>
                </a:solidFill>
              </a:rPr>
              <a:t>Ответ: грустных</a:t>
            </a:r>
            <a:r>
              <a:rPr lang="ru-RU" b="1" dirty="0" smtClean="0">
                <a:solidFill>
                  <a:schemeClr val="tx1"/>
                </a:solidFill>
              </a:rPr>
              <a:t>.</a:t>
            </a:r>
            <a:endParaRPr lang="ru-RU" b="1" dirty="0">
              <a:solidFill>
                <a:schemeClr val="tx1"/>
              </a:solidFill>
            </a:endParaRPr>
          </a:p>
        </p:txBody>
      </p:sp>
    </p:spTree>
    <p:extLst>
      <p:ext uri="{BB962C8B-B14F-4D97-AF65-F5344CB8AC3E}">
        <p14:creationId xmlns:p14="http://schemas.microsoft.com/office/powerpoint/2010/main" val="2351213655"/>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90</Words>
  <Application>Microsoft Office PowerPoint</Application>
  <PresentationFormat>Широкоэкранный</PresentationFormat>
  <Paragraphs>52</Paragraphs>
  <Slides>6</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6</vt:i4>
      </vt:variant>
    </vt:vector>
  </HeadingPairs>
  <TitlesOfParts>
    <vt:vector size="11" baseType="lpstr">
      <vt:lpstr>Arial</vt:lpstr>
      <vt:lpstr>Calibri</vt:lpstr>
      <vt:lpstr>Calibri Light</vt:lpstr>
      <vt:lpstr>Verdana</vt:lpstr>
      <vt:lpstr>Тема Office</vt:lpstr>
      <vt:lpstr>ВПР 2 часть</vt:lpstr>
      <vt:lpstr>Презентация PowerPoint</vt:lpstr>
      <vt:lpstr>Презентация PowerPoint</vt:lpstr>
      <vt:lpstr>Презентация PowerPoint</vt:lpstr>
      <vt:lpstr>Презентация PowerPoint</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ВПР 2 часть</dc:title>
  <dc:creator>DenisQa</dc:creator>
  <cp:lastModifiedBy>DenisQa</cp:lastModifiedBy>
  <cp:revision>2</cp:revision>
  <dcterms:created xsi:type="dcterms:W3CDTF">2022-09-18T08:28:17Z</dcterms:created>
  <dcterms:modified xsi:type="dcterms:W3CDTF">2022-09-18T08:38:17Z</dcterms:modified>
</cp:coreProperties>
</file>