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Языковые средства выразительности в русском языке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275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+mj-lt"/>
              <a:buAutoNum type="arabicPeriod"/>
            </a:pPr>
            <a:r>
              <a:rPr lang="ru-RU" sz="3700" i="1" dirty="0" smtClean="0"/>
              <a:t>«В </a:t>
            </a:r>
            <a:r>
              <a:rPr lang="ru-RU" sz="3700" i="1" dirty="0"/>
              <a:t>поверхности быстрого потока не различить отражений ни близких, ни далеких: даже если не мутен он, даже если свободен от пены — в постоянной струйчатой ряби, в неугомонной смене воды отраженья неверны, </a:t>
            </a:r>
            <a:r>
              <a:rPr lang="ru-RU" sz="3700" i="1" dirty="0" err="1"/>
              <a:t>неотчетливы</a:t>
            </a:r>
            <a:r>
              <a:rPr lang="ru-RU" sz="3700" i="1" dirty="0"/>
              <a:t>, </a:t>
            </a:r>
            <a:r>
              <a:rPr lang="ru-RU" sz="3700" i="1" dirty="0" smtClean="0"/>
              <a:t>непонятны». </a:t>
            </a:r>
            <a:endParaRPr lang="ru-RU" sz="3700" i="1" dirty="0"/>
          </a:p>
          <a:p>
            <a:pPr marL="0" indent="0" algn="just">
              <a:buFont typeface="+mj-lt"/>
              <a:buAutoNum type="arabicPeriod"/>
            </a:pPr>
            <a:endParaRPr lang="ru-RU" sz="3700" dirty="0"/>
          </a:p>
          <a:p>
            <a:pPr marL="0" indent="0" algn="just">
              <a:buFont typeface="+mj-lt"/>
              <a:buAutoNum type="arabicPeriod"/>
            </a:pPr>
            <a:r>
              <a:rPr lang="ru-RU" sz="3700" i="1" dirty="0" smtClean="0"/>
              <a:t>«Лишь </a:t>
            </a:r>
            <a:r>
              <a:rPr lang="ru-RU" sz="3700" i="1" dirty="0"/>
              <a:t>когда поток через реки и реки доходит до спокойного широкого устья, или в заводи остановившейся, или в озерке, где вода не продрогнет, — лишь там мы видим в зеркальной глади и каждый листик прибрежного дерева, и каждое перышко тонкого облака, и налитую голубую глубь неба. </a:t>
            </a:r>
            <a:r>
              <a:rPr lang="ru-RU" sz="3700" i="1" dirty="0" smtClean="0"/>
              <a:t>Так и ты, так и я. Если до сих пор все никак не увидим, все никак не отразим бессмертную чеканную истину, — не потому ли, значит, что еще движемся куда-то? Еще живем?..»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1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609566c05d9bfc718abee848629e7bdc_l-523433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-171400"/>
            <a:ext cx="9176108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539" y="908720"/>
            <a:ext cx="7802813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900" b="1" dirty="0"/>
              <a:t>Отговорила роща </a:t>
            </a:r>
            <a:r>
              <a:rPr lang="ru-RU" sz="2900" b="1" dirty="0" smtClean="0"/>
              <a:t>золотая</a:t>
            </a:r>
            <a:r>
              <a:rPr lang="ru-RU" sz="2900" b="1" dirty="0"/>
              <a:t> </a:t>
            </a:r>
          </a:p>
          <a:p>
            <a:pPr marL="0" indent="0" algn="ctr">
              <a:buNone/>
            </a:pPr>
            <a:r>
              <a:rPr lang="ru-RU" sz="2900" b="1" dirty="0"/>
              <a:t>Березовым, </a:t>
            </a:r>
            <a:r>
              <a:rPr lang="ru-RU" sz="2900" b="1" dirty="0" smtClean="0"/>
              <a:t>весёлым </a:t>
            </a:r>
            <a:r>
              <a:rPr lang="ru-RU" sz="2900" b="1" dirty="0"/>
              <a:t>языком</a:t>
            </a:r>
            <a:r>
              <a:rPr lang="ru-RU" sz="2900" b="1" dirty="0" smtClean="0"/>
              <a:t>,</a:t>
            </a:r>
            <a:endParaRPr lang="ru-RU" sz="2900" b="1" dirty="0"/>
          </a:p>
          <a:p>
            <a:pPr marL="0" indent="0" algn="ctr">
              <a:buNone/>
            </a:pPr>
            <a:r>
              <a:rPr lang="ru-RU" sz="2900" b="1" dirty="0"/>
              <a:t>И журавли, печально пролетая</a:t>
            </a:r>
            <a:r>
              <a:rPr lang="ru-RU" sz="2900" b="1" dirty="0" smtClean="0"/>
              <a:t>,</a:t>
            </a:r>
            <a:r>
              <a:rPr lang="ru-RU" sz="2900" b="1" dirty="0"/>
              <a:t> </a:t>
            </a:r>
          </a:p>
          <a:p>
            <a:pPr marL="0" indent="0" algn="ctr">
              <a:buNone/>
            </a:pPr>
            <a:r>
              <a:rPr lang="ru-RU" sz="2900" b="1" dirty="0"/>
              <a:t>Уж не жалеют больше ни о ком.</a:t>
            </a:r>
          </a:p>
          <a:p>
            <a:pPr marL="0" indent="0" algn="ctr">
              <a:buNone/>
            </a:pPr>
            <a:r>
              <a:rPr lang="ru-RU" sz="2900" b="1" dirty="0"/>
              <a:t> </a:t>
            </a:r>
            <a:r>
              <a:rPr lang="ru-RU" sz="2900" b="1" dirty="0" smtClean="0"/>
              <a:t> </a:t>
            </a:r>
            <a:endParaRPr lang="ru-RU" sz="2900" b="1" dirty="0"/>
          </a:p>
          <a:p>
            <a:pPr marL="0" indent="0" algn="ctr">
              <a:buNone/>
            </a:pPr>
            <a:r>
              <a:rPr lang="ru-RU" sz="2900" b="1" dirty="0"/>
              <a:t>Не жаль мне лет, растраченных напрасно</a:t>
            </a:r>
            <a:r>
              <a:rPr lang="ru-RU" sz="2900" b="1" dirty="0" smtClean="0"/>
              <a:t>,</a:t>
            </a:r>
            <a:endParaRPr lang="ru-RU" sz="2900" b="1" dirty="0"/>
          </a:p>
          <a:p>
            <a:pPr marL="0" indent="0" algn="ctr">
              <a:buNone/>
            </a:pPr>
            <a:r>
              <a:rPr lang="ru-RU" sz="2900" b="1" dirty="0"/>
              <a:t>Не жаль души сиреневую </a:t>
            </a:r>
            <a:r>
              <a:rPr lang="ru-RU" sz="2900" b="1" dirty="0" err="1"/>
              <a:t>цветь</a:t>
            </a:r>
            <a:r>
              <a:rPr lang="ru-RU" sz="2900" b="1" dirty="0" smtClean="0"/>
              <a:t>.</a:t>
            </a:r>
            <a:endParaRPr lang="ru-RU" sz="2900" b="1" dirty="0"/>
          </a:p>
          <a:p>
            <a:pPr marL="0" indent="0" algn="ctr">
              <a:buNone/>
            </a:pPr>
            <a:r>
              <a:rPr lang="ru-RU" sz="2900" b="1" dirty="0"/>
              <a:t>В саду горит костёр рябины красной</a:t>
            </a:r>
            <a:r>
              <a:rPr lang="ru-RU" sz="2900" b="1" dirty="0" smtClean="0"/>
              <a:t>,</a:t>
            </a:r>
            <a:endParaRPr lang="ru-RU" sz="2900" b="1" dirty="0"/>
          </a:p>
          <a:p>
            <a:pPr marL="0" indent="0" algn="ctr">
              <a:buNone/>
            </a:pPr>
            <a:r>
              <a:rPr lang="ru-RU" sz="2900" b="1" dirty="0"/>
              <a:t>Но никого не может он согреть.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8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61/d0/79/61d0799be141f5b64de8649e5195b0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5233509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564904"/>
            <a:ext cx="6025135" cy="345638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Грянул гром нежданно, наобум,</a:t>
            </a:r>
          </a:p>
          <a:p>
            <a:pPr marL="0" indent="0">
              <a:buNone/>
            </a:pPr>
            <a:r>
              <a:rPr lang="ru-RU" b="1" dirty="0"/>
              <a:t>Яростный удар и гул протяжный.</a:t>
            </a:r>
          </a:p>
          <a:p>
            <a:pPr marL="0" indent="0">
              <a:buNone/>
            </a:pPr>
            <a:r>
              <a:rPr lang="ru-RU" b="1" dirty="0"/>
              <a:t>А потом пронёсся легкий шум,</a:t>
            </a:r>
          </a:p>
          <a:p>
            <a:pPr marL="0" indent="0">
              <a:buNone/>
            </a:pPr>
            <a:r>
              <a:rPr lang="ru-RU" b="1" dirty="0"/>
              <a:t>Торопливый, радостный и влажный.</a:t>
            </a:r>
          </a:p>
          <a:p>
            <a:pPr marL="0" indent="0">
              <a:buNone/>
            </a:pPr>
            <a:r>
              <a:rPr lang="ru-RU" b="1" dirty="0"/>
              <a:t>(С. Маршак 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3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692696" y="88490"/>
            <a:ext cx="8229600" cy="666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НАСТЕНЬКА</a:t>
            </a:r>
            <a:r>
              <a:rPr lang="ru-RU" sz="2800" b="1" dirty="0"/>
              <a:t> </a:t>
            </a:r>
          </a:p>
          <a:p>
            <a:pPr marL="0" indent="0" algn="ctr">
              <a:buNone/>
            </a:pPr>
            <a:r>
              <a:rPr lang="ru-RU" sz="2800" b="1" dirty="0"/>
              <a:t>Вот она проходит стёжкой</a:t>
            </a:r>
            <a:r>
              <a:rPr lang="ru-RU" sz="2800" b="1" dirty="0" smtClean="0"/>
              <a:t>,</a:t>
            </a:r>
            <a:r>
              <a:rPr lang="ru-RU" sz="2800" b="1" dirty="0"/>
              <a:t> </a:t>
            </a:r>
          </a:p>
          <a:p>
            <a:pPr marL="0" indent="0" algn="ctr">
              <a:buNone/>
            </a:pPr>
            <a:r>
              <a:rPr lang="ru-RU" sz="2800" b="1" dirty="0"/>
              <a:t>Вот идёт на пальчиках</a:t>
            </a:r>
            <a:r>
              <a:rPr lang="ru-RU" sz="2800" b="1" dirty="0" smtClean="0"/>
              <a:t>,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На серебряных </a:t>
            </a:r>
            <a:r>
              <a:rPr lang="ru-RU" sz="2800" b="1" dirty="0" smtClean="0"/>
              <a:t>сережках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Солнечные зайчики </a:t>
            </a:r>
            <a:r>
              <a:rPr lang="ru-RU" sz="2800" b="1" dirty="0" smtClean="0"/>
              <a:t>!...</a:t>
            </a:r>
            <a:r>
              <a:rPr lang="ru-RU" sz="2800" b="1" dirty="0"/>
              <a:t> </a:t>
            </a:r>
          </a:p>
          <a:p>
            <a:pPr marL="0" indent="0" algn="ctr">
              <a:buNone/>
            </a:pPr>
            <a:r>
              <a:rPr lang="ru-RU" sz="2800" b="1" dirty="0"/>
              <a:t>Вот она, она, она</a:t>
            </a:r>
            <a:r>
              <a:rPr lang="ru-RU" sz="2800" b="1" dirty="0" smtClean="0"/>
              <a:t>,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Просто всем теперь видна 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В синем сарафанчике</a:t>
            </a:r>
            <a:r>
              <a:rPr lang="ru-RU" sz="2800" b="1" dirty="0" smtClean="0"/>
              <a:t>,</a:t>
            </a:r>
            <a:r>
              <a:rPr lang="ru-RU" sz="2800" b="1" dirty="0"/>
              <a:t> </a:t>
            </a:r>
          </a:p>
          <a:p>
            <a:pPr marL="0" indent="0" algn="ctr">
              <a:buNone/>
            </a:pPr>
            <a:r>
              <a:rPr lang="ru-RU" sz="2800" b="1" dirty="0"/>
              <a:t>На боках карманчики</a:t>
            </a:r>
            <a:r>
              <a:rPr lang="ru-RU" sz="2800" b="1" dirty="0" smtClean="0"/>
              <a:t>,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В косах одуванчики</a:t>
            </a:r>
            <a:r>
              <a:rPr lang="ru-RU" sz="2800" b="1" dirty="0" smtClean="0"/>
              <a:t>,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В серых глазках огонек</a:t>
            </a:r>
            <a:r>
              <a:rPr lang="ru-RU" sz="2800" b="1" dirty="0" smtClean="0"/>
              <a:t>…</a:t>
            </a: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(До чего хорош денек</a:t>
            </a:r>
            <a:r>
              <a:rPr lang="ru-RU" sz="2800" b="1" dirty="0" smtClean="0"/>
              <a:t>!)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55" y="2304256"/>
            <a:ext cx="4898145" cy="45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48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175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Языковые средства выразительности в русском языке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3</cp:revision>
  <dcterms:created xsi:type="dcterms:W3CDTF">2022-09-25T16:01:38Z</dcterms:created>
  <dcterms:modified xsi:type="dcterms:W3CDTF">2022-09-25T17:07:12Z</dcterms:modified>
</cp:coreProperties>
</file>